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9" r:id="rId4"/>
    <p:sldId id="267" r:id="rId5"/>
    <p:sldId id="270" r:id="rId6"/>
    <p:sldId id="264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3AAA-2738-A588-C516-6FFF0E112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B19-E02F-1D87-B866-C88772033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A2355-5E12-9D71-1B7F-342A74CB3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51934-974F-B4BB-21C4-FE5A6B4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0B333-4C54-9D3C-C8DA-060744C4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5CD5-2288-AE99-4A10-AA4FA308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A1E62-ACE7-69A2-DB32-E87B87918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7BD7E-A628-2A96-2A0B-FF222099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6F736-E23E-40FA-ED26-1A13B8D3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5792C-E05E-1A42-C69B-4F253B92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2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44D565-14FA-B2A5-7E85-FEB340524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52301-A094-0CD4-DF03-0BE5D5F98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8E64D-27EC-C1DB-6931-A66FCDE9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E435E-2BB1-AB5F-488C-58E23C52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13A36-3A4B-2B16-F84C-18E1EE4A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4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55A3-51E4-8FF5-8453-9DD4296D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0310F-71C2-765E-FC35-C4518C89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EB702-E952-1139-3D31-EFD565AD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6F9CD-A1FF-72BA-B365-9083C7A7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37A86-C415-879B-1D40-E7EA0111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2C3C-9D8A-BA7F-FABF-0C2747D6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6CBE4-1AA8-A17D-6168-72A27C54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30D56-F308-F6C6-FE69-863A37E6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6CA25-F7D2-A9C4-D513-F15521FB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0346F-8EAA-14DB-8DD7-C37D669F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0375-A56C-1F26-7490-1D46ADD5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1164-1522-200A-E3AF-04C878B58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2F9D3-B344-625F-B50D-9FCD7F253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1BBFE-9985-AF10-2738-F0CFF9A7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D69B5-D733-8875-22B2-E1FF3FF2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BB250-0BD5-DA10-1D31-E028DEA8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5797-9C60-B1B3-4A07-C9E60595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EB87-352B-CD6A-4A27-BEBED7B9A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1DC93-0DB9-E222-8B0F-4B1FA3BC0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AA059-99DC-8102-B5A6-2CFC03B44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11DF8-D120-705F-1D7F-33EFB9DA3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DF5C5-FE58-C3F5-B269-1B099BAF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B7D5E-C3DF-9172-0DDC-2B50635A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CAC40-89EE-0280-BE58-3941FDDD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1FDE-902B-362D-828D-4E219ACE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13C3F-BAC4-08F7-01A4-A3AFE3AD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DA81-E19C-CB53-EB18-2995869C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E44B5-59B5-EAE5-216D-1B816B10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8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F94C8-49B5-5D05-6A81-DFE8AE73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0FC11-9CE9-A4CD-68EC-53237B65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E8A76-94E6-638F-2F01-6B024C45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14EA-BCBF-C15E-7AD4-5790D2E4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CBDF-068E-222B-B81C-EFCDA2CB6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8B48B-4812-C2C2-40D5-861FA6E5E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04DF7-5E07-FC97-D1E4-2ABFB7F4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41166-C769-E8C4-A579-298E3FBC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4CD12-5090-82EF-A0F7-4B24CB65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1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B1AD-324F-8437-7A47-4CFB3FCA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D8FC6-3F55-6493-47BC-3B7396357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AE48E-5DBF-1A51-5A9D-FD4B5B485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52BEC-F3F0-7CB4-49B9-CCA312ED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FB1B0-16C9-FF49-0BF5-C07D4A78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CE95A-6FA4-29F8-30E8-19110337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87D310-CC72-EFDE-47F3-BA242169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01A6-66CE-0426-01F7-D090BA03D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C95B-8FA2-07C9-7302-BE8F2C518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32F3-0889-4D4B-9A9E-DE6792531DB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92BE7-AE09-7A14-C77C-8CFD72820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3E76-1156-1FCF-E327-3254D4534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B28B-0C49-4EBD-AE2C-10705BE15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1</a:t>
            </a:r>
            <a:r>
              <a:rPr lang="en-US" b="1" baseline="30000" dirty="0">
                <a:solidFill>
                  <a:srgbClr val="0B4359"/>
                </a:solidFill>
              </a:rPr>
              <a:t>st</a:t>
            </a:r>
            <a:r>
              <a:rPr lang="en-US" b="1" dirty="0">
                <a:solidFill>
                  <a:srgbClr val="0B4359"/>
                </a:solidFill>
              </a:rPr>
              <a:t> Quarter 2023 (PBT Only)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2023 1</a:t>
            </a:r>
            <a:r>
              <a:rPr lang="en-US" baseline="30000" dirty="0"/>
              <a:t>st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F8F90C-F586-429F-CA74-6F6C7EFF30B7}"/>
              </a:ext>
            </a:extLst>
          </p:cNvPr>
          <p:cNvGraphicFramePr>
            <a:graphicFrameLocks noGrp="1"/>
          </p:cNvGraphicFramePr>
          <p:nvPr/>
        </p:nvGraphicFramePr>
        <p:xfrm>
          <a:off x="378977" y="1227599"/>
          <a:ext cx="11567990" cy="3035962"/>
        </p:xfrm>
        <a:graphic>
          <a:graphicData uri="http://schemas.openxmlformats.org/drawingml/2006/table">
            <a:tbl>
              <a:tblPr/>
              <a:tblGrid>
                <a:gridCol w="871510">
                  <a:extLst>
                    <a:ext uri="{9D8B030D-6E8A-4147-A177-3AD203B41FA5}">
                      <a16:colId xmlns:a16="http://schemas.microsoft.com/office/drawing/2014/main" val="3976299842"/>
                    </a:ext>
                  </a:extLst>
                </a:gridCol>
                <a:gridCol w="826816">
                  <a:extLst>
                    <a:ext uri="{9D8B030D-6E8A-4147-A177-3AD203B41FA5}">
                      <a16:colId xmlns:a16="http://schemas.microsoft.com/office/drawing/2014/main" val="3853525928"/>
                    </a:ext>
                  </a:extLst>
                </a:gridCol>
                <a:gridCol w="983241">
                  <a:extLst>
                    <a:ext uri="{9D8B030D-6E8A-4147-A177-3AD203B41FA5}">
                      <a16:colId xmlns:a16="http://schemas.microsoft.com/office/drawing/2014/main" val="2405360445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001725469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120420397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04904851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188830824"/>
                    </a:ext>
                  </a:extLst>
                </a:gridCol>
                <a:gridCol w="797021">
                  <a:extLst>
                    <a:ext uri="{9D8B030D-6E8A-4147-A177-3AD203B41FA5}">
                      <a16:colId xmlns:a16="http://schemas.microsoft.com/office/drawing/2014/main" val="3059266935"/>
                    </a:ext>
                  </a:extLst>
                </a:gridCol>
                <a:gridCol w="856612">
                  <a:extLst>
                    <a:ext uri="{9D8B030D-6E8A-4147-A177-3AD203B41FA5}">
                      <a16:colId xmlns:a16="http://schemas.microsoft.com/office/drawing/2014/main" val="394700153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2804703525"/>
                    </a:ext>
                  </a:extLst>
                </a:gridCol>
                <a:gridCol w="3396650">
                  <a:extLst>
                    <a:ext uri="{9D8B030D-6E8A-4147-A177-3AD203B41FA5}">
                      <a16:colId xmlns:a16="http://schemas.microsoft.com/office/drawing/2014/main" val="355355208"/>
                    </a:ext>
                  </a:extLst>
                </a:gridCol>
              </a:tblGrid>
              <a:tr h="47075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2023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072691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44268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Components/Equipment IOM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0783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 &amp; Public Interactions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72785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75372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839866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69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9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2023 1</a:t>
            </a:r>
            <a:r>
              <a:rPr lang="en-US" baseline="30000" dirty="0"/>
              <a:t>st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F8F90C-F586-429F-CA74-6F6C7EFF3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31086"/>
              </p:ext>
            </p:extLst>
          </p:nvPr>
        </p:nvGraphicFramePr>
        <p:xfrm>
          <a:off x="378977" y="1227599"/>
          <a:ext cx="11567990" cy="3035962"/>
        </p:xfrm>
        <a:graphic>
          <a:graphicData uri="http://schemas.openxmlformats.org/drawingml/2006/table">
            <a:tbl>
              <a:tblPr/>
              <a:tblGrid>
                <a:gridCol w="871510">
                  <a:extLst>
                    <a:ext uri="{9D8B030D-6E8A-4147-A177-3AD203B41FA5}">
                      <a16:colId xmlns:a16="http://schemas.microsoft.com/office/drawing/2014/main" val="3976299842"/>
                    </a:ext>
                  </a:extLst>
                </a:gridCol>
                <a:gridCol w="826816">
                  <a:extLst>
                    <a:ext uri="{9D8B030D-6E8A-4147-A177-3AD203B41FA5}">
                      <a16:colId xmlns:a16="http://schemas.microsoft.com/office/drawing/2014/main" val="3853525928"/>
                    </a:ext>
                  </a:extLst>
                </a:gridCol>
                <a:gridCol w="983241">
                  <a:extLst>
                    <a:ext uri="{9D8B030D-6E8A-4147-A177-3AD203B41FA5}">
                      <a16:colId xmlns:a16="http://schemas.microsoft.com/office/drawing/2014/main" val="2405360445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001725469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120420397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04904851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4188830824"/>
                    </a:ext>
                  </a:extLst>
                </a:gridCol>
                <a:gridCol w="797021">
                  <a:extLst>
                    <a:ext uri="{9D8B030D-6E8A-4147-A177-3AD203B41FA5}">
                      <a16:colId xmlns:a16="http://schemas.microsoft.com/office/drawing/2014/main" val="3059266935"/>
                    </a:ext>
                  </a:extLst>
                </a:gridCol>
                <a:gridCol w="856612">
                  <a:extLst>
                    <a:ext uri="{9D8B030D-6E8A-4147-A177-3AD203B41FA5}">
                      <a16:colId xmlns:a16="http://schemas.microsoft.com/office/drawing/2014/main" val="3947001537"/>
                    </a:ext>
                  </a:extLst>
                </a:gridCol>
                <a:gridCol w="767228">
                  <a:extLst>
                    <a:ext uri="{9D8B030D-6E8A-4147-A177-3AD203B41FA5}">
                      <a16:colId xmlns:a16="http://schemas.microsoft.com/office/drawing/2014/main" val="2804703525"/>
                    </a:ext>
                  </a:extLst>
                </a:gridCol>
                <a:gridCol w="3396650">
                  <a:extLst>
                    <a:ext uri="{9D8B030D-6E8A-4147-A177-3AD203B41FA5}">
                      <a16:colId xmlns:a16="http://schemas.microsoft.com/office/drawing/2014/main" val="355355208"/>
                    </a:ext>
                  </a:extLst>
                </a:gridCol>
              </a:tblGrid>
              <a:tr h="47075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2023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072691"/>
                  </a:ext>
                </a:extLst>
              </a:tr>
              <a:tr h="439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44268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Components/Equipment IOM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0783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72785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75372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839866"/>
                  </a:ext>
                </a:extLst>
              </a:tr>
              <a:tr h="42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75" marR="2875" marT="28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69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40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2023 1</a:t>
            </a:r>
            <a:r>
              <a:rPr lang="en-US" baseline="30000" dirty="0">
                <a:solidFill>
                  <a:srgbClr val="336600"/>
                </a:solidFill>
              </a:rPr>
              <a:t>st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E5B1C-A105-6D36-FD0D-DFF7235F26A3}"/>
              </a:ext>
            </a:extLst>
          </p:cNvPr>
          <p:cNvGraphicFramePr>
            <a:graphicFrameLocks noGrp="1"/>
          </p:cNvGraphicFramePr>
          <p:nvPr/>
        </p:nvGraphicFramePr>
        <p:xfrm>
          <a:off x="506650" y="1506365"/>
          <a:ext cx="11461470" cy="2743919"/>
        </p:xfrm>
        <a:graphic>
          <a:graphicData uri="http://schemas.openxmlformats.org/drawingml/2006/table">
            <a:tbl>
              <a:tblPr/>
              <a:tblGrid>
                <a:gridCol w="929953">
                  <a:extLst>
                    <a:ext uri="{9D8B030D-6E8A-4147-A177-3AD203B41FA5}">
                      <a16:colId xmlns:a16="http://schemas.microsoft.com/office/drawing/2014/main" val="223973222"/>
                    </a:ext>
                  </a:extLst>
                </a:gridCol>
                <a:gridCol w="882263">
                  <a:extLst>
                    <a:ext uri="{9D8B030D-6E8A-4147-A177-3AD203B41FA5}">
                      <a16:colId xmlns:a16="http://schemas.microsoft.com/office/drawing/2014/main" val="254416021"/>
                    </a:ext>
                  </a:extLst>
                </a:gridCol>
                <a:gridCol w="1049177">
                  <a:extLst>
                    <a:ext uri="{9D8B030D-6E8A-4147-A177-3AD203B41FA5}">
                      <a16:colId xmlns:a16="http://schemas.microsoft.com/office/drawing/2014/main" val="2408737834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3178233031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174627001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1135671784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359170444"/>
                    </a:ext>
                  </a:extLst>
                </a:gridCol>
                <a:gridCol w="850469">
                  <a:extLst>
                    <a:ext uri="{9D8B030D-6E8A-4147-A177-3AD203B41FA5}">
                      <a16:colId xmlns:a16="http://schemas.microsoft.com/office/drawing/2014/main" val="1143354703"/>
                    </a:ext>
                  </a:extLst>
                </a:gridCol>
                <a:gridCol w="914056">
                  <a:extLst>
                    <a:ext uri="{9D8B030D-6E8A-4147-A177-3AD203B41FA5}">
                      <a16:colId xmlns:a16="http://schemas.microsoft.com/office/drawing/2014/main" val="2412054282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2360800615"/>
                    </a:ext>
                  </a:extLst>
                </a:gridCol>
                <a:gridCol w="2742167">
                  <a:extLst>
                    <a:ext uri="{9D8B030D-6E8A-4147-A177-3AD203B41FA5}">
                      <a16:colId xmlns:a16="http://schemas.microsoft.com/office/drawing/2014/main" val="1203783325"/>
                    </a:ext>
                  </a:extLst>
                </a:gridCol>
              </a:tblGrid>
              <a:tr h="42744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2023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37955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4019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O&amp;M/Lab/Treatment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26110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O&amp;M/Lab/Treatment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9121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45722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571909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5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1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2023 1</a:t>
            </a:r>
            <a:r>
              <a:rPr lang="en-US" baseline="30000" dirty="0">
                <a:solidFill>
                  <a:srgbClr val="336600"/>
                </a:solidFill>
              </a:rPr>
              <a:t>st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E5B1C-A105-6D36-FD0D-DFF7235F2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87958"/>
              </p:ext>
            </p:extLst>
          </p:nvPr>
        </p:nvGraphicFramePr>
        <p:xfrm>
          <a:off x="506650" y="1506365"/>
          <a:ext cx="11461470" cy="2743919"/>
        </p:xfrm>
        <a:graphic>
          <a:graphicData uri="http://schemas.openxmlformats.org/drawingml/2006/table">
            <a:tbl>
              <a:tblPr/>
              <a:tblGrid>
                <a:gridCol w="929953">
                  <a:extLst>
                    <a:ext uri="{9D8B030D-6E8A-4147-A177-3AD203B41FA5}">
                      <a16:colId xmlns:a16="http://schemas.microsoft.com/office/drawing/2014/main" val="223973222"/>
                    </a:ext>
                  </a:extLst>
                </a:gridCol>
                <a:gridCol w="882263">
                  <a:extLst>
                    <a:ext uri="{9D8B030D-6E8A-4147-A177-3AD203B41FA5}">
                      <a16:colId xmlns:a16="http://schemas.microsoft.com/office/drawing/2014/main" val="254416021"/>
                    </a:ext>
                  </a:extLst>
                </a:gridCol>
                <a:gridCol w="1049177">
                  <a:extLst>
                    <a:ext uri="{9D8B030D-6E8A-4147-A177-3AD203B41FA5}">
                      <a16:colId xmlns:a16="http://schemas.microsoft.com/office/drawing/2014/main" val="2408737834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3178233031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174627001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1135671784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359170444"/>
                    </a:ext>
                  </a:extLst>
                </a:gridCol>
                <a:gridCol w="850469">
                  <a:extLst>
                    <a:ext uri="{9D8B030D-6E8A-4147-A177-3AD203B41FA5}">
                      <a16:colId xmlns:a16="http://schemas.microsoft.com/office/drawing/2014/main" val="1143354703"/>
                    </a:ext>
                  </a:extLst>
                </a:gridCol>
                <a:gridCol w="914056">
                  <a:extLst>
                    <a:ext uri="{9D8B030D-6E8A-4147-A177-3AD203B41FA5}">
                      <a16:colId xmlns:a16="http://schemas.microsoft.com/office/drawing/2014/main" val="2412054282"/>
                    </a:ext>
                  </a:extLst>
                </a:gridCol>
                <a:gridCol w="818677">
                  <a:extLst>
                    <a:ext uri="{9D8B030D-6E8A-4147-A177-3AD203B41FA5}">
                      <a16:colId xmlns:a16="http://schemas.microsoft.com/office/drawing/2014/main" val="2360800615"/>
                    </a:ext>
                  </a:extLst>
                </a:gridCol>
                <a:gridCol w="2742167">
                  <a:extLst>
                    <a:ext uri="{9D8B030D-6E8A-4147-A177-3AD203B41FA5}">
                      <a16:colId xmlns:a16="http://schemas.microsoft.com/office/drawing/2014/main" val="1203783325"/>
                    </a:ext>
                  </a:extLst>
                </a:gridCol>
              </a:tblGrid>
              <a:tr h="42744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2023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37955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4019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Analysis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26110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9121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74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45722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CBT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Water 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571909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96" marR="3096" marT="3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5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102139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Passing Percentage Trend 2021-2023 (PBT For Q1-23)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27D771-B30A-9BF7-6CF8-2A84302EA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82" y="1107979"/>
            <a:ext cx="10379636" cy="557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431" y="0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Passing Percentage Trend 2021-2023 (PBT For Q1-23)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335E4-38B6-4842-021C-21A394FEF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33" y="1002223"/>
            <a:ext cx="9609733" cy="577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3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335" y="573915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228600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Bureau Chief                                  </a:t>
            </a:r>
            <a:r>
              <a:rPr lang="en-US" sz="2200" b="1" dirty="0">
                <a:solidFill>
                  <a:srgbClr val="002B4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0"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596</Words>
  <Application>Microsoft Office PowerPoint</Application>
  <PresentationFormat>Widescreen</PresentationFormat>
  <Paragraphs>306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3</vt:lpstr>
      <vt:lpstr>Office Theme</vt:lpstr>
      <vt:lpstr>Nevada Water Operator Exam Summaries  1st Quarter 2023 (PBT Only) </vt:lpstr>
      <vt:lpstr>2023 1st Quarter - Distribution</vt:lpstr>
      <vt:lpstr>2023 1st Quarter - Distribution</vt:lpstr>
      <vt:lpstr>2023 1st Quarter - Treatment</vt:lpstr>
      <vt:lpstr>2023 1st Quarter - Treatment</vt:lpstr>
      <vt:lpstr>Passing Percentage Trend 2021-2023 (PBT For Q1-23)</vt:lpstr>
      <vt:lpstr>Passing Percentage Trend 2021-2023 (PBT For Q1-23)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Water Operator Exam Summaries  1st Quarter 2023 (PBT Only) </dc:title>
  <dc:creator>Carlos Quiroz-Aguilera</dc:creator>
  <cp:lastModifiedBy>Carlos Quiroz-Aguilera</cp:lastModifiedBy>
  <cp:revision>4</cp:revision>
  <dcterms:created xsi:type="dcterms:W3CDTF">2023-09-11T21:23:39Z</dcterms:created>
  <dcterms:modified xsi:type="dcterms:W3CDTF">2023-09-11T22:51:16Z</dcterms:modified>
</cp:coreProperties>
</file>