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8" r:id="rId3"/>
    <p:sldId id="567" r:id="rId4"/>
    <p:sldId id="547" r:id="rId5"/>
    <p:sldId id="568" r:id="rId6"/>
    <p:sldId id="551" r:id="rId7"/>
    <p:sldId id="564" r:id="rId8"/>
    <p:sldId id="569" r:id="rId9"/>
    <p:sldId id="5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94B736-59B5-47DA-A362-2E75966618F6}" v="48" dt="2025-06-11T23:54:05.313"/>
    <p1510:client id="{6B6CAA0C-CE52-44EB-945D-E3F78F8F55DF}" v="196" dt="2025-06-12T14:39:36.284"/>
    <p1510:client id="{F447822A-E21C-45EA-B08C-3082EEFA6854}" v="2" dt="2025-06-11T23:47:43.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9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BD2911-F71C-4941-B554-8F9695F7E42C}" type="datetimeFigureOut">
              <a:rPr lang="en-US" smtClean="0"/>
              <a:t>4/8/2026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984CA-424A-4D74-AA34-627133AD8E5A}" type="slidenum">
              <a:rPr lang="en-US" smtClean="0"/>
              <a:t>‹#›</a:t>
            </a:fld>
            <a:endParaRPr lang="en-US" dirty="0"/>
          </a:p>
        </p:txBody>
      </p:sp>
    </p:spTree>
    <p:extLst>
      <p:ext uri="{BB962C8B-B14F-4D97-AF65-F5344CB8AC3E}">
        <p14:creationId xmlns:p14="http://schemas.microsoft.com/office/powerpoint/2010/main" val="536831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A0EF6-ED54-07EC-7349-2B938BF354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57D761-B34B-379F-8E47-4292976D45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46D87E-0141-760C-B47C-ABEB95CBA5E9}"/>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7CB5E1D5-672E-C35E-AAAF-790C923D95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D31A05-7DF5-6898-300C-5F65D3963A73}"/>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388407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EC2E-44F1-7E1B-0DEE-5067C0E6A1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B7CF00-FFA9-E330-BC3E-1D7DD14562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759AEB-A45B-1E5A-27F1-E75EC852AAA3}"/>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248105F9-8C1B-91DB-272E-6BA611310F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4F8C72-53C1-E36D-B257-21A965330C15}"/>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85189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9673EA-7F76-311F-5E59-2D8293C180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7483B4-CA79-EF74-F68A-D90B56B9D5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20A420-7247-31CC-7345-E5C40069A544}"/>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42E341D4-8CC8-8920-37B3-6EC1B92E95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A79149-4E02-692A-C512-884D77BF4369}"/>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1686385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7A0ECB74-3AFE-4E12-B2AD-283CD20E3D80}"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03D940-AB8C-4343-850E-90F1D850C687}" type="slidenum">
              <a:rPr lang="en-US"/>
              <a:pPr>
                <a:defRPr/>
              </a:pPr>
              <a:t>‹#›</a:t>
            </a:fld>
            <a:endParaRPr lang="en-US"/>
          </a:p>
        </p:txBody>
      </p:sp>
    </p:spTree>
    <p:extLst>
      <p:ext uri="{BB962C8B-B14F-4D97-AF65-F5344CB8AC3E}">
        <p14:creationId xmlns:p14="http://schemas.microsoft.com/office/powerpoint/2010/main" val="2148949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142C760-425D-4147-BCB6-B8ADA312B452}"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2C8348-52CF-44E6-9411-5FE69E3D925C}" type="slidenum">
              <a:rPr lang="en-US"/>
              <a:pPr>
                <a:defRPr/>
              </a:pPr>
              <a:t>‹#›</a:t>
            </a:fld>
            <a:endParaRPr lang="en-US"/>
          </a:p>
        </p:txBody>
      </p:sp>
    </p:spTree>
    <p:extLst>
      <p:ext uri="{BB962C8B-B14F-4D97-AF65-F5344CB8AC3E}">
        <p14:creationId xmlns:p14="http://schemas.microsoft.com/office/powerpoint/2010/main" val="290519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2D2EEC1-505B-48E6-B615-AD45F6560CD0}"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57F8BF-BF66-45EB-A947-B0BE8FB0864A}" type="slidenum">
              <a:rPr lang="en-US"/>
              <a:pPr>
                <a:defRPr/>
              </a:pPr>
              <a:t>‹#›</a:t>
            </a:fld>
            <a:endParaRPr lang="en-US"/>
          </a:p>
        </p:txBody>
      </p:sp>
    </p:spTree>
    <p:extLst>
      <p:ext uri="{BB962C8B-B14F-4D97-AF65-F5344CB8AC3E}">
        <p14:creationId xmlns:p14="http://schemas.microsoft.com/office/powerpoint/2010/main" val="287736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70DC3FB-9157-43EB-8374-CFF18FACE4A9}" type="datetime1">
              <a:rPr lang="en-US" smtClean="0"/>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E9A24D-1E48-4654-8F52-08AEC378D070}" type="slidenum">
              <a:rPr lang="en-US"/>
              <a:pPr>
                <a:defRPr/>
              </a:pPr>
              <a:t>‹#›</a:t>
            </a:fld>
            <a:endParaRPr lang="en-US"/>
          </a:p>
        </p:txBody>
      </p:sp>
    </p:spTree>
    <p:extLst>
      <p:ext uri="{BB962C8B-B14F-4D97-AF65-F5344CB8AC3E}">
        <p14:creationId xmlns:p14="http://schemas.microsoft.com/office/powerpoint/2010/main" val="1005526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B390B70-DB06-4686-9C9D-5E5DE5039A27}" type="datetime1">
              <a:rPr lang="en-US" smtClean="0"/>
              <a:pPr>
                <a:defRPr/>
              </a:pPr>
              <a:t>4/8/2026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1D5928-0355-4A38-8288-403E7045EBBC}" type="slidenum">
              <a:rPr lang="en-US"/>
              <a:pPr>
                <a:defRPr/>
              </a:pPr>
              <a:t>‹#›</a:t>
            </a:fld>
            <a:endParaRPr lang="en-US"/>
          </a:p>
        </p:txBody>
      </p:sp>
    </p:spTree>
    <p:extLst>
      <p:ext uri="{BB962C8B-B14F-4D97-AF65-F5344CB8AC3E}">
        <p14:creationId xmlns:p14="http://schemas.microsoft.com/office/powerpoint/2010/main" val="41478739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071ECAA-5EAA-4197-933B-20E0C3D11A28}" type="datetime1">
              <a:rPr lang="en-US" smtClean="0"/>
              <a:pPr>
                <a:defRPr/>
              </a:pPr>
              <a:t>4/8/2026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7466AB5-A271-407F-883F-7DACAB1CE406}" type="slidenum">
              <a:rPr lang="en-US"/>
              <a:pPr>
                <a:defRPr/>
              </a:pPr>
              <a:t>‹#›</a:t>
            </a:fld>
            <a:endParaRPr lang="en-US"/>
          </a:p>
        </p:txBody>
      </p:sp>
    </p:spTree>
    <p:extLst>
      <p:ext uri="{BB962C8B-B14F-4D97-AF65-F5344CB8AC3E}">
        <p14:creationId xmlns:p14="http://schemas.microsoft.com/office/powerpoint/2010/main" val="10093218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A90CE5-19FF-46EB-AA78-EDCCC32E26B7}" type="datetime1">
              <a:rPr lang="en-US" smtClean="0"/>
              <a:pPr>
                <a:defRPr/>
              </a:pPr>
              <a:t>4/8/2026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32C1140-0409-4EB3-BB7D-DC6DFCB68053}" type="slidenum">
              <a:rPr lang="en-US"/>
              <a:pPr>
                <a:defRPr/>
              </a:pPr>
              <a:t>‹#›</a:t>
            </a:fld>
            <a:endParaRPr lang="en-US"/>
          </a:p>
        </p:txBody>
      </p:sp>
    </p:spTree>
    <p:extLst>
      <p:ext uri="{BB962C8B-B14F-4D97-AF65-F5344CB8AC3E}">
        <p14:creationId xmlns:p14="http://schemas.microsoft.com/office/powerpoint/2010/main" val="2969513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155927B-AD22-4EF3-90FE-18826A6F1943}" type="datetime1">
              <a:rPr lang="en-US" smtClean="0"/>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4B18A20-8DD2-47AB-AD89-B976C7080B98}" type="slidenum">
              <a:rPr lang="en-US"/>
              <a:pPr>
                <a:defRPr/>
              </a:pPr>
              <a:t>‹#›</a:t>
            </a:fld>
            <a:endParaRPr lang="en-US"/>
          </a:p>
        </p:txBody>
      </p:sp>
    </p:spTree>
    <p:extLst>
      <p:ext uri="{BB962C8B-B14F-4D97-AF65-F5344CB8AC3E}">
        <p14:creationId xmlns:p14="http://schemas.microsoft.com/office/powerpoint/2010/main" val="146092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0912-24F3-DCA9-181E-DE13338135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6A455-541A-D471-1907-4837E24827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D3AC4-2FCE-EBBF-2D45-718D4403CD27}"/>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F2153ED7-3A07-68FA-7603-4BE9B0ACA5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592C8C-F42F-9A43-5732-BFFBD290243D}"/>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890918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742C7CA-D93B-433C-A6B3-E3ACD45452F8}" type="datetime1">
              <a:rPr lang="en-US" smtClean="0"/>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AC2A62-B1C7-48A4-8033-59F371202C4C}" type="slidenum">
              <a:rPr lang="en-US"/>
              <a:pPr>
                <a:defRPr/>
              </a:pPr>
              <a:t>‹#›</a:t>
            </a:fld>
            <a:endParaRPr lang="en-US"/>
          </a:p>
        </p:txBody>
      </p:sp>
    </p:spTree>
    <p:extLst>
      <p:ext uri="{BB962C8B-B14F-4D97-AF65-F5344CB8AC3E}">
        <p14:creationId xmlns:p14="http://schemas.microsoft.com/office/powerpoint/2010/main" val="129999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4723E48-8226-42A2-8E92-F9442D461A02}"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986DD8-2FFF-4994-B346-F2AB0E9B206F}" type="slidenum">
              <a:rPr lang="en-US"/>
              <a:pPr>
                <a:defRPr/>
              </a:pPr>
              <a:t>‹#›</a:t>
            </a:fld>
            <a:endParaRPr lang="en-US"/>
          </a:p>
        </p:txBody>
      </p:sp>
    </p:spTree>
    <p:extLst>
      <p:ext uri="{BB962C8B-B14F-4D97-AF65-F5344CB8AC3E}">
        <p14:creationId xmlns:p14="http://schemas.microsoft.com/office/powerpoint/2010/main" val="10578121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80FE251-9D48-4B9F-9201-8E5F1D72C552}"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CF74486-C75A-4538-AD84-AE187F005CFE}" type="slidenum">
              <a:rPr lang="en-US"/>
              <a:pPr>
                <a:defRPr/>
              </a:pPr>
              <a:t>‹#›</a:t>
            </a:fld>
            <a:endParaRPr lang="en-US"/>
          </a:p>
        </p:txBody>
      </p:sp>
    </p:spTree>
    <p:extLst>
      <p:ext uri="{BB962C8B-B14F-4D97-AF65-F5344CB8AC3E}">
        <p14:creationId xmlns:p14="http://schemas.microsoft.com/office/powerpoint/2010/main" val="3743161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84AF-E9F2-539E-5623-3E9BAFC99A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5A3B11-5432-94DD-3EE0-3BF81D65D3C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332443-0932-B78E-87D4-0E2D403E202E}"/>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2A02E3F6-ECB0-2B77-6DB0-7BEE52E98A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69B312-1127-7408-6CE4-B69318E6F689}"/>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1001960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13D5-CB43-738B-8ED7-76EE41B477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0CC734-2778-50CD-4EA1-79E0C67307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6A4AB0-DEEB-8D96-3A49-8C96C9FF85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A672AA-F78C-973B-16A4-AD183089B80B}"/>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6" name="Footer Placeholder 5">
            <a:extLst>
              <a:ext uri="{FF2B5EF4-FFF2-40B4-BE49-F238E27FC236}">
                <a16:creationId xmlns:a16="http://schemas.microsoft.com/office/drawing/2014/main" id="{72762E79-01BF-1C3F-06A2-7F253BA3D8E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EAFFF5-E6CD-71EE-E8E7-AF3F40320EF8}"/>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280270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0B7BB-6226-8EDD-A709-0907EC1A70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C20726-A2DE-2D6F-6EAD-4899746E3F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DE1602-05CD-F3B6-9D8A-4B7BB54A58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E11A03-61F0-1181-CF4E-87ADF44ADB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F20FE7-9126-29B4-EE73-9E9C7CC373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900CD8-8EA9-4AD2-34B8-C269BF9BC3D8}"/>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8" name="Footer Placeholder 7">
            <a:extLst>
              <a:ext uri="{FF2B5EF4-FFF2-40B4-BE49-F238E27FC236}">
                <a16:creationId xmlns:a16="http://schemas.microsoft.com/office/drawing/2014/main" id="{72FA2A5B-60A4-2F26-0383-801CDACCDCC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E73CF53-E6BB-64F3-2475-1AB0634A0C32}"/>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61088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8159E-0770-6A33-588B-3E8BBFC66E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7BF628-537C-97A6-4236-4C0AF8E72525}"/>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4" name="Footer Placeholder 3">
            <a:extLst>
              <a:ext uri="{FF2B5EF4-FFF2-40B4-BE49-F238E27FC236}">
                <a16:creationId xmlns:a16="http://schemas.microsoft.com/office/drawing/2014/main" id="{381A9C3B-FFCA-BC95-CE0A-84633EC3F3A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6725892-F190-A353-3007-7B4EA34224F3}"/>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420264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2B2A44-0762-8926-CDE7-9F1EB8CBD0FE}"/>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3" name="Footer Placeholder 2">
            <a:extLst>
              <a:ext uri="{FF2B5EF4-FFF2-40B4-BE49-F238E27FC236}">
                <a16:creationId xmlns:a16="http://schemas.microsoft.com/office/drawing/2014/main" id="{F175997F-32C8-6068-3E3B-1EDB6A9116B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F5BCC50-4424-3180-7E8C-F84C8A000FB8}"/>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78053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1F218-17D8-A81A-0107-735887307A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D708F9-217C-3BDE-4849-46AC58BE2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B81317-60B4-C7FF-BD58-0B378440C3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958BD6-C6A9-1954-502F-A2DFEDFD24CE}"/>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6" name="Footer Placeholder 5">
            <a:extLst>
              <a:ext uri="{FF2B5EF4-FFF2-40B4-BE49-F238E27FC236}">
                <a16:creationId xmlns:a16="http://schemas.microsoft.com/office/drawing/2014/main" id="{6ACA4050-5EAA-277F-E067-2F87ECF53B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54167D4-1C9A-BF34-1F44-00CD00E38FDC}"/>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3786838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9218-B952-AA28-C986-9DA7EADDF5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B33DF7-8FFF-0B5B-CFB4-EAC66442D3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A0A6B2D-526C-5BF4-6278-095D30BD3D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BB1712-366B-EEA4-1BA3-813A85197DAF}"/>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6" name="Footer Placeholder 5">
            <a:extLst>
              <a:ext uri="{FF2B5EF4-FFF2-40B4-BE49-F238E27FC236}">
                <a16:creationId xmlns:a16="http://schemas.microsoft.com/office/drawing/2014/main" id="{8928BCE5-AC77-0A28-1570-D164AE3EF2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A9B236-B70D-6895-196E-E7235D1AC254}"/>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1348105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A28075-1AC1-4E2F-0676-07F0B696F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D49CAB-E450-2A75-2F80-5DCFC71817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A5B3F-531F-BA4C-E842-FCABC312E8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47856BC8-F5E5-ACC5-FD4D-1D2E40F37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FE967F6A-925C-9009-7D6C-24B3430055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6E7EA4-CE2D-474C-A0C7-BC075B1FAA09}" type="slidenum">
              <a:rPr lang="en-US" smtClean="0"/>
              <a:t>‹#›</a:t>
            </a:fld>
            <a:endParaRPr lang="en-US" dirty="0"/>
          </a:p>
        </p:txBody>
      </p:sp>
    </p:spTree>
    <p:extLst>
      <p:ext uri="{BB962C8B-B14F-4D97-AF65-F5344CB8AC3E}">
        <p14:creationId xmlns:p14="http://schemas.microsoft.com/office/powerpoint/2010/main" val="1203859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A40C84C-3242-4EDD-B0FD-DAD84A7DE56F}" type="datetime1">
              <a:rPr lang="en-US" smtClean="0"/>
              <a:t>4/8/2026</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38254EE-1697-41C0-890F-42D22A39C357}" type="slidenum">
              <a:rPr lang="en-US"/>
              <a:pPr>
                <a:defRPr/>
              </a:pPr>
              <a:t>‹#›</a:t>
            </a:fld>
            <a:endParaRPr lang="en-US"/>
          </a:p>
        </p:txBody>
      </p:sp>
    </p:spTree>
    <p:extLst>
      <p:ext uri="{BB962C8B-B14F-4D97-AF65-F5344CB8AC3E}">
        <p14:creationId xmlns:p14="http://schemas.microsoft.com/office/powerpoint/2010/main" val="1280657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ndep.nv.gov/water/operator-certification/drinking-water" TargetMode="External"/><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D2CEFDE-6325-434A-B1ED-30168DA8D906}"/>
              </a:ext>
            </a:extLst>
          </p:cNvPr>
          <p:cNvSpPr>
            <a:spLocks noGrp="1"/>
          </p:cNvSpPr>
          <p:nvPr>
            <p:ph type="subTitle" idx="1"/>
          </p:nvPr>
        </p:nvSpPr>
        <p:spPr>
          <a:xfrm>
            <a:off x="1549432" y="562775"/>
            <a:ext cx="8915399" cy="1379823"/>
          </a:xfrm>
        </p:spPr>
        <p:txBody>
          <a:bodyPr>
            <a:noAutofit/>
          </a:bodyPr>
          <a:lstStyle/>
          <a:p>
            <a:r>
              <a:rPr lang="en-US" sz="3200" b="1" dirty="0"/>
              <a:t>NDEP Bureau of Safe Drinking Water</a:t>
            </a:r>
          </a:p>
          <a:p>
            <a:r>
              <a:rPr lang="en-US" sz="3200" b="1" dirty="0"/>
              <a:t>        Operator Certification Program</a:t>
            </a:r>
          </a:p>
        </p:txBody>
      </p:sp>
      <p:pic>
        <p:nvPicPr>
          <p:cNvPr id="5" name="Picture 4">
            <a:extLst>
              <a:ext uri="{FF2B5EF4-FFF2-40B4-BE49-F238E27FC236}">
                <a16:creationId xmlns:a16="http://schemas.microsoft.com/office/drawing/2014/main" id="{FC1F3A3F-F94D-4715-B7DE-CA0125FD1D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pic>
        <p:nvPicPr>
          <p:cNvPr id="6" name="Picture 5" descr="dcnr-vert.png">
            <a:extLst>
              <a:ext uri="{FF2B5EF4-FFF2-40B4-BE49-F238E27FC236}">
                <a16:creationId xmlns:a16="http://schemas.microsoft.com/office/drawing/2014/main" id="{124F1FA4-A5DB-4C0D-99D1-B6FB95928BDC}"/>
              </a:ext>
            </a:extLst>
          </p:cNvPr>
          <p:cNvPicPr>
            <a:picLocks noChangeAspect="1"/>
          </p:cNvPicPr>
          <p:nvPr/>
        </p:nvPicPr>
        <p:blipFill>
          <a:blip r:embed="rId3" cstate="print"/>
          <a:stretch>
            <a:fillRect/>
          </a:stretch>
        </p:blipFill>
        <p:spPr>
          <a:xfrm>
            <a:off x="238084" y="122942"/>
            <a:ext cx="948253" cy="948253"/>
          </a:xfrm>
          <a:prstGeom prst="rect">
            <a:avLst/>
          </a:prstGeom>
          <a:effectLst/>
        </p:spPr>
      </p:pic>
      <p:sp>
        <p:nvSpPr>
          <p:cNvPr id="8" name="TextBox 6">
            <a:extLst>
              <a:ext uri="{FF2B5EF4-FFF2-40B4-BE49-F238E27FC236}">
                <a16:creationId xmlns:a16="http://schemas.microsoft.com/office/drawing/2014/main" id="{6BC75A91-10EC-4B16-8260-59A6000E6C49}"/>
              </a:ext>
            </a:extLst>
          </p:cNvPr>
          <p:cNvSpPr txBox="1">
            <a:spLocks noChangeArrowheads="1"/>
          </p:cNvSpPr>
          <p:nvPr/>
        </p:nvSpPr>
        <p:spPr bwMode="auto">
          <a:xfrm>
            <a:off x="2117558" y="2526632"/>
            <a:ext cx="8590547" cy="2339102"/>
          </a:xfrm>
          <a:prstGeom prst="rect">
            <a:avLst/>
          </a:prstGeom>
          <a:noFill/>
          <a:ln w="9525">
            <a:noFill/>
            <a:miter lim="800000"/>
            <a:headEnd/>
            <a:tailEnd/>
          </a:ln>
        </p:spPr>
        <p:txBody>
          <a:bodyPr wrap="square">
            <a:spAutoFit/>
          </a:bodyPr>
          <a:lstStyle/>
          <a:p>
            <a:pPr marR="228600" lvl="0" fontAlgn="auto">
              <a:lnSpc>
                <a:spcPct val="150000"/>
              </a:lnSpc>
              <a:spcBef>
                <a:spcPts val="600"/>
              </a:spcBef>
              <a:spcAft>
                <a:spcPts val="600"/>
              </a:spcAft>
            </a:pPr>
            <a:r>
              <a:rPr lang="en-US" sz="2200" b="1" dirty="0">
                <a:solidFill>
                  <a:srgbClr val="00589A"/>
                </a:solidFill>
                <a:latin typeface="Calibri" panose="020F0502020204030204" pitchFamily="34" charset="0"/>
                <a:cs typeface="Times New Roman" panose="02020603050405020304" pitchFamily="18" charset="0"/>
              </a:rPr>
              <a:t>Bureau Chief                                 		</a:t>
            </a:r>
            <a:r>
              <a:rPr lang="en-US" sz="2200" b="1" dirty="0">
                <a:solidFill>
                  <a:srgbClr val="002B4C"/>
                </a:solidFill>
                <a:latin typeface="Calibri" panose="020F0502020204030204" pitchFamily="34" charset="0"/>
                <a:ea typeface="Calibri" panose="020F0502020204030204" pitchFamily="34" charset="0"/>
                <a:cs typeface="Times New Roman" panose="02020603050405020304" pitchFamily="18" charset="0"/>
              </a:rPr>
              <a:t>Andrea Seifert, P.E.</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Data Mngmnt / OpCert Supervisor	</a:t>
            </a:r>
            <a:r>
              <a:rPr lang="en-US" sz="2200" b="1" dirty="0">
                <a:latin typeface="Calibri" panose="020F0502020204030204" pitchFamily="34" charset="0"/>
                <a:ea typeface="Calibri" panose="020F0502020204030204" pitchFamily="34" charset="0"/>
                <a:cs typeface="Times New Roman" panose="02020603050405020304" pitchFamily="18" charset="0"/>
              </a:rPr>
              <a:t>Linh Kieu</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Program Manager			</a:t>
            </a:r>
            <a:r>
              <a:rPr lang="en-US" sz="2200" b="1" dirty="0">
                <a:latin typeface="Calibri" panose="020F0502020204030204" pitchFamily="34" charset="0"/>
                <a:ea typeface="Calibri" panose="020F0502020204030204" pitchFamily="34" charset="0"/>
                <a:cs typeface="Times New Roman" panose="02020603050405020304" pitchFamily="18" charset="0"/>
              </a:rPr>
              <a:t>Carlos Quiroz</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Administrative Specialist		</a:t>
            </a:r>
            <a:r>
              <a:rPr lang="en-US" sz="2200" b="1" dirty="0">
                <a:latin typeface="Calibri" panose="020F0502020204030204" pitchFamily="34" charset="0"/>
                <a:ea typeface="Calibri" panose="020F0502020204030204" pitchFamily="34" charset="0"/>
                <a:cs typeface="Times New Roman" panose="02020603050405020304" pitchFamily="18" charset="0"/>
              </a:rPr>
              <a:t>Rachel Weingart</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R="228600" lvl="0" fontAlgn="auto">
              <a:spcBef>
                <a:spcPts val="0"/>
              </a:spcBef>
              <a:spcAft>
                <a:spcPts val="0"/>
              </a:spcAft>
            </a:pPr>
            <a:r>
              <a:rPr lang="en-US" sz="1200" dirty="0">
                <a:solidFill>
                  <a:srgbClr val="00589A"/>
                </a:solidFill>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573637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EB9A2-EB96-93B4-271C-54115DDFF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86C7C7-3638-C1AB-672B-F2CA4F42F284}"/>
              </a:ext>
            </a:extLst>
          </p:cNvPr>
          <p:cNvSpPr>
            <a:spLocks noGrp="1"/>
          </p:cNvSpPr>
          <p:nvPr>
            <p:ph type="ctrTitle"/>
          </p:nvPr>
        </p:nvSpPr>
        <p:spPr>
          <a:xfrm>
            <a:off x="1638300" y="1071195"/>
            <a:ext cx="8915399" cy="2262781"/>
          </a:xfrm>
        </p:spPr>
        <p:txBody>
          <a:bodyPr>
            <a:normAutofit fontScale="90000"/>
          </a:bodyPr>
          <a:lstStyle/>
          <a:p>
            <a:r>
              <a:rPr lang="en-US" b="1" dirty="0">
                <a:solidFill>
                  <a:srgbClr val="0B4359"/>
                </a:solidFill>
              </a:rPr>
              <a:t>Nevada Water Operator</a:t>
            </a:r>
            <a:br>
              <a:rPr lang="en-US" b="1" dirty="0">
                <a:solidFill>
                  <a:srgbClr val="0B4359"/>
                </a:solidFill>
              </a:rPr>
            </a:br>
            <a:r>
              <a:rPr lang="en-US" b="1" dirty="0">
                <a:solidFill>
                  <a:srgbClr val="0B4359"/>
                </a:solidFill>
              </a:rPr>
              <a:t>Exam Summaries </a:t>
            </a:r>
            <a:br>
              <a:rPr lang="en-US" b="1" dirty="0">
                <a:solidFill>
                  <a:srgbClr val="0B4359"/>
                </a:solidFill>
              </a:rPr>
            </a:br>
            <a:r>
              <a:rPr lang="en-US" b="1" dirty="0">
                <a:solidFill>
                  <a:srgbClr val="0B4359"/>
                </a:solidFill>
              </a:rPr>
              <a:t>3</a:t>
            </a:r>
            <a:r>
              <a:rPr lang="en-US" b="1" baseline="30000" dirty="0">
                <a:solidFill>
                  <a:srgbClr val="0B4359"/>
                </a:solidFill>
              </a:rPr>
              <a:t>rd</a:t>
            </a:r>
            <a:r>
              <a:rPr lang="en-US" b="1" dirty="0">
                <a:solidFill>
                  <a:srgbClr val="0B4359"/>
                </a:solidFill>
              </a:rPr>
              <a:t> Quarter 2025</a:t>
            </a:r>
          </a:p>
        </p:txBody>
      </p:sp>
      <p:sp>
        <p:nvSpPr>
          <p:cNvPr id="3" name="Subtitle 2">
            <a:extLst>
              <a:ext uri="{FF2B5EF4-FFF2-40B4-BE49-F238E27FC236}">
                <a16:creationId xmlns:a16="http://schemas.microsoft.com/office/drawing/2014/main" id="{1EF7603F-A2B2-0D2C-DE52-887B511F5650}"/>
              </a:ext>
            </a:extLst>
          </p:cNvPr>
          <p:cNvSpPr>
            <a:spLocks noGrp="1"/>
          </p:cNvSpPr>
          <p:nvPr>
            <p:ph type="subTitle" idx="1"/>
          </p:nvPr>
        </p:nvSpPr>
        <p:spPr>
          <a:xfrm>
            <a:off x="1466458" y="4870663"/>
            <a:ext cx="8915399" cy="1126283"/>
          </a:xfrm>
        </p:spPr>
        <p:txBody>
          <a:bodyPr>
            <a:normAutofit/>
          </a:bodyPr>
          <a:lstStyle/>
          <a:p>
            <a:r>
              <a:rPr lang="en-US" sz="2200" dirty="0"/>
              <a:t>NDEP Bureau of Safe Drinking Water</a:t>
            </a:r>
          </a:p>
          <a:p>
            <a:r>
              <a:rPr lang="en-US" sz="2200" dirty="0"/>
              <a:t>Operator Certification Program</a:t>
            </a:r>
          </a:p>
        </p:txBody>
      </p:sp>
      <p:pic>
        <p:nvPicPr>
          <p:cNvPr id="5" name="Picture 4">
            <a:extLst>
              <a:ext uri="{FF2B5EF4-FFF2-40B4-BE49-F238E27FC236}">
                <a16:creationId xmlns:a16="http://schemas.microsoft.com/office/drawing/2014/main" id="{52989192-7EAC-0924-5CFC-6CE8D0302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359" y="5822827"/>
            <a:ext cx="1660817" cy="1283359"/>
          </a:xfrm>
          <a:prstGeom prst="rect">
            <a:avLst/>
          </a:prstGeom>
        </p:spPr>
      </p:pic>
      <p:pic>
        <p:nvPicPr>
          <p:cNvPr id="6" name="Picture 5" descr="dcnr-vert.png">
            <a:extLst>
              <a:ext uri="{FF2B5EF4-FFF2-40B4-BE49-F238E27FC236}">
                <a16:creationId xmlns:a16="http://schemas.microsoft.com/office/drawing/2014/main" id="{04A47D13-5AA4-80A7-FD9A-EF90F0164D83}"/>
              </a:ext>
            </a:extLst>
          </p:cNvPr>
          <p:cNvPicPr>
            <a:picLocks noChangeAspect="1"/>
          </p:cNvPicPr>
          <p:nvPr/>
        </p:nvPicPr>
        <p:blipFill>
          <a:blip r:embed="rId3" cstate="print"/>
          <a:stretch>
            <a:fillRect/>
          </a:stretch>
        </p:blipFill>
        <p:spPr>
          <a:xfrm>
            <a:off x="238084" y="122942"/>
            <a:ext cx="948253" cy="948253"/>
          </a:xfrm>
          <a:prstGeom prst="rect">
            <a:avLst/>
          </a:prstGeom>
          <a:effectLst/>
        </p:spPr>
      </p:pic>
      <p:sp>
        <p:nvSpPr>
          <p:cNvPr id="4" name="Subtitle 2">
            <a:extLst>
              <a:ext uri="{FF2B5EF4-FFF2-40B4-BE49-F238E27FC236}">
                <a16:creationId xmlns:a16="http://schemas.microsoft.com/office/drawing/2014/main" id="{8D1E0205-D41F-BBD9-457B-1EA2D47F2D88}"/>
              </a:ext>
            </a:extLst>
          </p:cNvPr>
          <p:cNvSpPr txBox="1">
            <a:spLocks/>
          </p:cNvSpPr>
          <p:nvPr/>
        </p:nvSpPr>
        <p:spPr>
          <a:xfrm>
            <a:off x="636049" y="3657321"/>
            <a:ext cx="10867103" cy="11262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b="1" dirty="0"/>
              <a:t>Coming Soon to a Forum meeting near you in 2026</a:t>
            </a:r>
          </a:p>
        </p:txBody>
      </p:sp>
    </p:spTree>
    <p:extLst>
      <p:ext uri="{BB962C8B-B14F-4D97-AF65-F5344CB8AC3E}">
        <p14:creationId xmlns:p14="http://schemas.microsoft.com/office/powerpoint/2010/main" val="1648642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73B49-188F-E3AC-78B8-F624D78F964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3F9D15EB-0EFF-D697-4524-FA0D6E22A1B0}"/>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9BEB12EE-5049-2BE8-D7D7-8FA23045225E}"/>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9A5B0E43-FBD2-1BA8-7F8E-DB254DEB2358}"/>
              </a:ext>
            </a:extLst>
          </p:cNvPr>
          <p:cNvSpPr>
            <a:spLocks noGrp="1"/>
          </p:cNvSpPr>
          <p:nvPr>
            <p:ph type="ctrTitle"/>
          </p:nvPr>
        </p:nvSpPr>
        <p:spPr>
          <a:xfrm>
            <a:off x="1460482" y="1705775"/>
            <a:ext cx="9207518" cy="750708"/>
          </a:xfrm>
        </p:spPr>
        <p:txBody>
          <a:bodyPr anchor="t" anchorCtr="0">
            <a:normAutofit fontScale="90000"/>
          </a:bodyPr>
          <a:lstStyle/>
          <a:p>
            <a:pPr marL="0" marR="0">
              <a:buNone/>
            </a:pPr>
            <a:r>
              <a:rPr lang="en-US" sz="2200" b="1" dirty="0">
                <a:effectLst/>
                <a:latin typeface="Aptos" panose="020B0004020202020204" pitchFamily="34" charset="0"/>
                <a:ea typeface="Aptos" panose="020B0004020202020204" pitchFamily="34" charset="0"/>
                <a:cs typeface="Aptos" panose="020B0004020202020204" pitchFamily="34" charset="0"/>
              </a:rPr>
              <a:t>We have decided on the topic of whether TTHM removal should be moved to distribution certifications or remain on the Treatment side.</a:t>
            </a:r>
            <a:br>
              <a:rPr lang="en-US" sz="2000" dirty="0">
                <a:effectLst/>
                <a:latin typeface="Aptos" panose="020B0004020202020204" pitchFamily="34" charset="0"/>
                <a:ea typeface="Aptos" panose="020B0004020202020204" pitchFamily="34" charset="0"/>
                <a:cs typeface="Aptos" panose="020B0004020202020204" pitchFamily="34" charset="0"/>
              </a:rPr>
            </a:br>
            <a:br>
              <a:rPr lang="en-US" sz="1800" dirty="0"/>
            </a:br>
            <a:br>
              <a:rPr lang="en-US" sz="2700" dirty="0"/>
            </a:b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BDB36C18-C07C-D98F-1200-6E29F7A31DA8}"/>
              </a:ext>
            </a:extLst>
          </p:cNvPr>
          <p:cNvSpPr>
            <a:spLocks noGrp="1"/>
          </p:cNvSpPr>
          <p:nvPr>
            <p:ph type="sldNum" sz="quarter" idx="12"/>
          </p:nvPr>
        </p:nvSpPr>
        <p:spPr/>
        <p:txBody>
          <a:bodyPr/>
          <a:lstStyle/>
          <a:p>
            <a:pPr>
              <a:defRPr/>
            </a:pPr>
            <a:fld id="{932C1140-0409-4EB3-BB7D-DC6DFCB68053}" type="slidenum">
              <a:rPr lang="en-US" smtClean="0"/>
              <a:pPr>
                <a:defRPr/>
              </a:pPr>
              <a:t>3</a:t>
            </a:fld>
            <a:endParaRPr lang="en-US" dirty="0"/>
          </a:p>
        </p:txBody>
      </p:sp>
      <p:sp>
        <p:nvSpPr>
          <p:cNvPr id="4" name="TextBox 3">
            <a:extLst>
              <a:ext uri="{FF2B5EF4-FFF2-40B4-BE49-F238E27FC236}">
                <a16:creationId xmlns:a16="http://schemas.microsoft.com/office/drawing/2014/main" id="{7E203CE4-4672-B114-CF9B-F60A6FC06141}"/>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TTHM Determination  </a:t>
            </a:r>
          </a:p>
        </p:txBody>
      </p:sp>
      <p:pic>
        <p:nvPicPr>
          <p:cNvPr id="7" name="Picture 6">
            <a:extLst>
              <a:ext uri="{FF2B5EF4-FFF2-40B4-BE49-F238E27FC236}">
                <a16:creationId xmlns:a16="http://schemas.microsoft.com/office/drawing/2014/main" id="{0347E83A-281E-D04C-8A4B-9D937781366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9" name="TextBox 8">
            <a:extLst>
              <a:ext uri="{FF2B5EF4-FFF2-40B4-BE49-F238E27FC236}">
                <a16:creationId xmlns:a16="http://schemas.microsoft.com/office/drawing/2014/main" id="{26F083CD-8E03-1CFC-E0A3-7C7BBC17104C}"/>
              </a:ext>
            </a:extLst>
          </p:cNvPr>
          <p:cNvSpPr txBox="1"/>
          <p:nvPr/>
        </p:nvSpPr>
        <p:spPr>
          <a:xfrm>
            <a:off x="2053835" y="2660256"/>
            <a:ext cx="8614165" cy="2347968"/>
          </a:xfrm>
          <a:prstGeom prst="rect">
            <a:avLst/>
          </a:prstGeom>
          <a:noFill/>
        </p:spPr>
        <p:txBody>
          <a:bodyPr wrap="square">
            <a:spAutoFit/>
          </a:bodyPr>
          <a:lstStyle/>
          <a:p>
            <a:pPr marL="0" marR="0">
              <a:buNone/>
            </a:pPr>
            <a:r>
              <a:rPr lang="en-US" sz="1800" dirty="0">
                <a:effectLst/>
                <a:latin typeface="Aptos" panose="020B0004020202020204" pitchFamily="34" charset="0"/>
                <a:ea typeface="Aptos" panose="020B0004020202020204" pitchFamily="34" charset="0"/>
                <a:cs typeface="Aptos" panose="020B0004020202020204" pitchFamily="34" charset="0"/>
              </a:rPr>
              <a:t>With tank aerators (e.g., </a:t>
            </a:r>
            <a:r>
              <a:rPr lang="en-US" sz="1800" dirty="0" err="1">
                <a:effectLst/>
                <a:latin typeface="Aptos" panose="020B0004020202020204" pitchFamily="34" charset="0"/>
                <a:ea typeface="Aptos" panose="020B0004020202020204" pitchFamily="34" charset="0"/>
                <a:cs typeface="Aptos" panose="020B0004020202020204" pitchFamily="34" charset="0"/>
              </a:rPr>
              <a:t>GridBee</a:t>
            </a:r>
            <a:r>
              <a:rPr lang="en-US" sz="1800" dirty="0">
                <a:effectLst/>
                <a:latin typeface="Aptos" panose="020B0004020202020204" pitchFamily="34" charset="0"/>
                <a:ea typeface="Aptos" panose="020B0004020202020204" pitchFamily="34" charset="0"/>
                <a:cs typeface="Aptos" panose="020B0004020202020204" pitchFamily="34" charset="0"/>
              </a:rPr>
              <a:t> units) used for TTHM reduction, it is our understanding that there is typically no monitoring of influent versus effluent water and no operational activities conducted to verify the efficiency of TTHM removal. The function of these systems is largely passive, with limited operational oversight or process control. Additionally, activities associated with tank aeration—such as managing water age, mitigating stratification, and addressing DBP formation—are consistent with routine distribution system management practices rather than treatment processes.</a:t>
            </a:r>
            <a:endParaRPr lang="en-US" sz="20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73842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5E210-8F31-4AE9-DA41-BE9CF873F659}"/>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671C872D-F16D-67A6-5DE3-EDAF4C53F821}"/>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C1DC335F-9C31-F97E-DA4F-D9B1D445C391}"/>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2" name="Slide Number Placeholder 1">
            <a:extLst>
              <a:ext uri="{FF2B5EF4-FFF2-40B4-BE49-F238E27FC236}">
                <a16:creationId xmlns:a16="http://schemas.microsoft.com/office/drawing/2014/main" id="{788120FB-3E55-328C-1964-9F9EE667E6F4}"/>
              </a:ext>
            </a:extLst>
          </p:cNvPr>
          <p:cNvSpPr>
            <a:spLocks noGrp="1"/>
          </p:cNvSpPr>
          <p:nvPr>
            <p:ph type="sldNum" sz="quarter" idx="12"/>
          </p:nvPr>
        </p:nvSpPr>
        <p:spPr/>
        <p:txBody>
          <a:bodyPr/>
          <a:lstStyle/>
          <a:p>
            <a:pPr>
              <a:defRPr/>
            </a:pPr>
            <a:fld id="{932C1140-0409-4EB3-BB7D-DC6DFCB68053}" type="slidenum">
              <a:rPr lang="en-US" smtClean="0"/>
              <a:pPr>
                <a:defRPr/>
              </a:pPr>
              <a:t>4</a:t>
            </a:fld>
            <a:endParaRPr lang="en-US" dirty="0"/>
          </a:p>
        </p:txBody>
      </p:sp>
      <p:sp>
        <p:nvSpPr>
          <p:cNvPr id="4" name="TextBox 3">
            <a:extLst>
              <a:ext uri="{FF2B5EF4-FFF2-40B4-BE49-F238E27FC236}">
                <a16:creationId xmlns:a16="http://schemas.microsoft.com/office/drawing/2014/main" id="{75AEA647-70D8-254D-E70A-895F398135C7}"/>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TTHM Determination  </a:t>
            </a:r>
          </a:p>
        </p:txBody>
      </p:sp>
      <p:pic>
        <p:nvPicPr>
          <p:cNvPr id="7" name="Picture 6">
            <a:extLst>
              <a:ext uri="{FF2B5EF4-FFF2-40B4-BE49-F238E27FC236}">
                <a16:creationId xmlns:a16="http://schemas.microsoft.com/office/drawing/2014/main" id="{EA7DDAA9-07FC-6981-E195-EF7A03AFBA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2" name="TextBox 11">
            <a:extLst>
              <a:ext uri="{FF2B5EF4-FFF2-40B4-BE49-F238E27FC236}">
                <a16:creationId xmlns:a16="http://schemas.microsoft.com/office/drawing/2014/main" id="{32AF176B-1C9B-B18B-5E27-75B235CB0B01}"/>
              </a:ext>
            </a:extLst>
          </p:cNvPr>
          <p:cNvSpPr txBox="1"/>
          <p:nvPr/>
        </p:nvSpPr>
        <p:spPr>
          <a:xfrm>
            <a:off x="1524000" y="1674674"/>
            <a:ext cx="9677400" cy="1200329"/>
          </a:xfrm>
          <a:prstGeom prst="rect">
            <a:avLst/>
          </a:prstGeom>
          <a:noFill/>
        </p:spPr>
        <p:txBody>
          <a:bodyPr wrap="square">
            <a:spAutoFit/>
          </a:bodyPr>
          <a:lstStyle/>
          <a:p>
            <a:pPr marL="0" marR="0">
              <a:buNone/>
            </a:pPr>
            <a:r>
              <a:rPr lang="en-US" sz="1800" dirty="0">
                <a:effectLst/>
                <a:latin typeface="Aptos" panose="020B0004020202020204" pitchFamily="34" charset="0"/>
                <a:ea typeface="Aptos" panose="020B0004020202020204" pitchFamily="34" charset="0"/>
                <a:cs typeface="Aptos" panose="020B0004020202020204" pitchFamily="34" charset="0"/>
              </a:rPr>
              <a:t>Therefore, tank aerators (</a:t>
            </a:r>
            <a:r>
              <a:rPr lang="en-US" sz="1800" dirty="0" err="1">
                <a:effectLst/>
                <a:latin typeface="Aptos" panose="020B0004020202020204" pitchFamily="34" charset="0"/>
                <a:ea typeface="Aptos" panose="020B0004020202020204" pitchFamily="34" charset="0"/>
                <a:cs typeface="Aptos" panose="020B0004020202020204" pitchFamily="34" charset="0"/>
              </a:rPr>
              <a:t>GridBee</a:t>
            </a:r>
            <a:r>
              <a:rPr lang="en-US" sz="1800" dirty="0">
                <a:effectLst/>
                <a:latin typeface="Aptos" panose="020B0004020202020204" pitchFamily="34" charset="0"/>
                <a:ea typeface="Aptos" panose="020B0004020202020204" pitchFamily="34" charset="0"/>
                <a:cs typeface="Aptos" panose="020B0004020202020204" pitchFamily="34" charset="0"/>
              </a:rPr>
              <a:t>) are not to be classified as part of treatment facilities. Maintaining this separation supports the integrity of the Operator Certification framework by ensuring that only systems requiring active treatment process control and monitoring are recognized as treatment operations.</a:t>
            </a:r>
            <a:endParaRPr lang="en-US" sz="2000" dirty="0">
              <a:effectLst/>
              <a:latin typeface="Aptos" panose="020B0004020202020204" pitchFamily="34" charset="0"/>
              <a:ea typeface="Aptos" panose="020B0004020202020204" pitchFamily="34" charset="0"/>
              <a:cs typeface="Aptos" panose="020B0004020202020204" pitchFamily="34" charset="0"/>
            </a:endParaRPr>
          </a:p>
        </p:txBody>
      </p:sp>
      <p:sp>
        <p:nvSpPr>
          <p:cNvPr id="14" name="TextBox 13">
            <a:extLst>
              <a:ext uri="{FF2B5EF4-FFF2-40B4-BE49-F238E27FC236}">
                <a16:creationId xmlns:a16="http://schemas.microsoft.com/office/drawing/2014/main" id="{6CDEEACD-86B4-F4F2-5970-3DD8DD76F5B0}"/>
              </a:ext>
            </a:extLst>
          </p:cNvPr>
          <p:cNvSpPr txBox="1"/>
          <p:nvPr/>
        </p:nvSpPr>
        <p:spPr>
          <a:xfrm>
            <a:off x="1460482" y="3051174"/>
            <a:ext cx="9299448" cy="2031325"/>
          </a:xfrm>
          <a:prstGeom prst="rect">
            <a:avLst/>
          </a:prstGeom>
          <a:noFill/>
        </p:spPr>
        <p:txBody>
          <a:bodyPr wrap="square">
            <a:spAutoFit/>
          </a:bodyPr>
          <a:lstStyle/>
          <a:p>
            <a:pPr marL="0" marR="0">
              <a:buNone/>
            </a:pPr>
            <a:r>
              <a:rPr lang="en-US" sz="1800" dirty="0">
                <a:effectLst/>
                <a:latin typeface="Aptos" panose="020B0004020202020204" pitchFamily="34" charset="0"/>
                <a:ea typeface="Aptos" panose="020B0004020202020204" pitchFamily="34" charset="0"/>
                <a:cs typeface="Aptos" panose="020B0004020202020204" pitchFamily="34" charset="0"/>
              </a:rPr>
              <a:t>In the future, if a system incurs a TTHM violation or requires VOC removal and intends to utilize a tank aerator, a PER should be submitted for review. This process would initiate the treatment classification pathway and allow us to evaluate whether the proposed design, monitoring requirements, and operational responsibilities meet the criteria for treatment classification. This approach ensures consistency, transparency, and technical defensibility in how systems are classified, while maintaining flexibility to reassess classifications as technologies and operational practices evolve.</a:t>
            </a:r>
            <a:endParaRPr lang="en-US" sz="20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5438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BCF5B-2BFF-1F4B-3531-557A9610B88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B9A4D41-DE1F-04F5-C9B7-DB53C734CA69}"/>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56689" y="3660098"/>
            <a:ext cx="7040379" cy="2878816"/>
          </a:xfrm>
          <a:prstGeom prst="rect">
            <a:avLst/>
          </a:prstGeom>
        </p:spPr>
      </p:pic>
      <p:sp>
        <p:nvSpPr>
          <p:cNvPr id="5" name="Rectangle 4">
            <a:extLst>
              <a:ext uri="{FF2B5EF4-FFF2-40B4-BE49-F238E27FC236}">
                <a16:creationId xmlns:a16="http://schemas.microsoft.com/office/drawing/2014/main" id="{F92EB93C-08EF-F242-B077-00942E1D1149}"/>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2" name="Slide Number Placeholder 1">
            <a:extLst>
              <a:ext uri="{FF2B5EF4-FFF2-40B4-BE49-F238E27FC236}">
                <a16:creationId xmlns:a16="http://schemas.microsoft.com/office/drawing/2014/main" id="{E4C76EDD-A2AC-A4F3-CE54-28434222C1F6}"/>
              </a:ext>
            </a:extLst>
          </p:cNvPr>
          <p:cNvSpPr>
            <a:spLocks noGrp="1"/>
          </p:cNvSpPr>
          <p:nvPr>
            <p:ph type="sldNum" sz="quarter" idx="12"/>
          </p:nvPr>
        </p:nvSpPr>
        <p:spPr/>
        <p:txBody>
          <a:bodyPr/>
          <a:lstStyle/>
          <a:p>
            <a:pPr>
              <a:defRPr/>
            </a:pPr>
            <a:fld id="{932C1140-0409-4EB3-BB7D-DC6DFCB68053}" type="slidenum">
              <a:rPr lang="en-US" smtClean="0"/>
              <a:pPr>
                <a:defRPr/>
              </a:pPr>
              <a:t>5</a:t>
            </a:fld>
            <a:endParaRPr lang="en-US" dirty="0"/>
          </a:p>
        </p:txBody>
      </p:sp>
      <p:sp>
        <p:nvSpPr>
          <p:cNvPr id="4" name="TextBox 3">
            <a:extLst>
              <a:ext uri="{FF2B5EF4-FFF2-40B4-BE49-F238E27FC236}">
                <a16:creationId xmlns:a16="http://schemas.microsoft.com/office/drawing/2014/main" id="{B6E5D1B5-9E46-75EB-3631-80C96AD7DB22}"/>
              </a:ext>
            </a:extLst>
          </p:cNvPr>
          <p:cNvSpPr txBox="1"/>
          <p:nvPr/>
        </p:nvSpPr>
        <p:spPr>
          <a:xfrm>
            <a:off x="467177" y="1722684"/>
            <a:ext cx="5816278" cy="461665"/>
          </a:xfrm>
          <a:prstGeom prst="rect">
            <a:avLst/>
          </a:prstGeom>
          <a:noFill/>
        </p:spPr>
        <p:txBody>
          <a:bodyPr wrap="square" rtlCol="0">
            <a:spAutoFit/>
          </a:bodyPr>
          <a:lstStyle/>
          <a:p>
            <a:pPr algn="ctr"/>
            <a:r>
              <a:rPr lang="en-US" sz="2400" b="1" dirty="0">
                <a:latin typeface="+mj-lt"/>
                <a:ea typeface="+mj-ea"/>
                <a:cs typeface="+mj-cs"/>
              </a:rPr>
              <a:t>Since the Start of Renewals:  </a:t>
            </a:r>
          </a:p>
        </p:txBody>
      </p:sp>
      <p:pic>
        <p:nvPicPr>
          <p:cNvPr id="7" name="Picture 6">
            <a:extLst>
              <a:ext uri="{FF2B5EF4-FFF2-40B4-BE49-F238E27FC236}">
                <a16:creationId xmlns:a16="http://schemas.microsoft.com/office/drawing/2014/main" id="{303FC1E9-E0C5-B090-1843-75266F7279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9C0D004D-500E-BCE3-A10C-2186086DC025}"/>
              </a:ext>
            </a:extLst>
          </p:cNvPr>
          <p:cNvSpPr txBox="1"/>
          <p:nvPr/>
        </p:nvSpPr>
        <p:spPr>
          <a:xfrm>
            <a:off x="1112224" y="2305881"/>
            <a:ext cx="7428272" cy="1554272"/>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sz="2000" dirty="0">
                <a:solidFill>
                  <a:srgbClr val="000000"/>
                </a:solidFill>
                <a:latin typeface="Arial" charset="0"/>
                <a:cs typeface="Arial" charset="0"/>
              </a:rPr>
              <a:t>640 Renewals Received, 426 Approved</a:t>
            </a:r>
          </a:p>
          <a:p>
            <a:pPr marL="800100" lvl="1" indent="-342900" fontAlgn="base">
              <a:spcBef>
                <a:spcPts val="600"/>
              </a:spcBef>
              <a:spcAft>
                <a:spcPct val="0"/>
              </a:spcAft>
              <a:buFontTx/>
              <a:buAutoNum type="arabicParenR"/>
            </a:pPr>
            <a:r>
              <a:rPr lang="en-US" sz="2000" dirty="0">
                <a:solidFill>
                  <a:srgbClr val="000000"/>
                </a:solidFill>
                <a:latin typeface="Arial" charset="0"/>
                <a:cs typeface="Arial" charset="0"/>
              </a:rPr>
              <a:t>104 Exams Received, 73 Approved</a:t>
            </a:r>
          </a:p>
          <a:p>
            <a:pPr marL="800100" lvl="1" indent="-342900" fontAlgn="base">
              <a:spcBef>
                <a:spcPts val="600"/>
              </a:spcBef>
              <a:spcAft>
                <a:spcPct val="0"/>
              </a:spcAft>
              <a:buFontTx/>
              <a:buAutoNum type="arabicParenR"/>
            </a:pPr>
            <a:r>
              <a:rPr lang="en-US" sz="2000" dirty="0">
                <a:solidFill>
                  <a:srgbClr val="000000"/>
                </a:solidFill>
                <a:latin typeface="Arial" charset="0"/>
                <a:cs typeface="Arial" charset="0"/>
              </a:rPr>
              <a:t>41 Conversions Received, 20 Approved</a:t>
            </a:r>
          </a:p>
          <a:p>
            <a:pPr marL="800100" lvl="1" indent="-342900" fontAlgn="base">
              <a:spcBef>
                <a:spcPts val="600"/>
              </a:spcBef>
              <a:spcAft>
                <a:spcPct val="0"/>
              </a:spcAft>
              <a:buFontTx/>
              <a:buAutoNum type="arabicParenR"/>
            </a:pPr>
            <a:r>
              <a:rPr lang="en-US" sz="2000" dirty="0">
                <a:solidFill>
                  <a:srgbClr val="000000"/>
                </a:solidFill>
                <a:latin typeface="Arial" charset="0"/>
                <a:cs typeface="Arial" charset="0"/>
              </a:rPr>
              <a:t>6 Reciprocities Received, 4 Approved  </a:t>
            </a:r>
          </a:p>
        </p:txBody>
      </p:sp>
      <p:sp>
        <p:nvSpPr>
          <p:cNvPr id="11" name="TextBox 10">
            <a:extLst>
              <a:ext uri="{FF2B5EF4-FFF2-40B4-BE49-F238E27FC236}">
                <a16:creationId xmlns:a16="http://schemas.microsoft.com/office/drawing/2014/main" id="{BE0DA35D-7B8E-3841-E52E-1B643AB2CB3C}"/>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Renewal Season Stats  </a:t>
            </a:r>
          </a:p>
        </p:txBody>
      </p:sp>
    </p:spTree>
    <p:extLst>
      <p:ext uri="{BB962C8B-B14F-4D97-AF65-F5344CB8AC3E}">
        <p14:creationId xmlns:p14="http://schemas.microsoft.com/office/powerpoint/2010/main" val="3117616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6B822-3E0E-612C-A0DE-35FF8815811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5E1A9D6-67B4-AE75-E242-F13EE1734B7F}"/>
              </a:ext>
            </a:extLst>
          </p:cNvPr>
          <p:cNvSpPr/>
          <p:nvPr/>
        </p:nvSpPr>
        <p:spPr>
          <a:xfrm>
            <a:off x="1524000" y="0"/>
            <a:ext cx="9144000" cy="1601152"/>
          </a:xfrm>
          <a:prstGeom prst="rect">
            <a:avLst/>
          </a:prstGeom>
          <a:solidFill>
            <a:srgbClr val="E8E8E8"/>
          </a:solidFill>
          <a:ln w="1905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rPr>
              <a:t> </a:t>
            </a:r>
          </a:p>
        </p:txBody>
      </p:sp>
      <p:pic>
        <p:nvPicPr>
          <p:cNvPr id="6" name="Picture 5">
            <a:extLst>
              <a:ext uri="{FF2B5EF4-FFF2-40B4-BE49-F238E27FC236}">
                <a16:creationId xmlns:a16="http://schemas.microsoft.com/office/drawing/2014/main" id="{38B4B091-2456-B118-75C8-B96D05B37687}"/>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273809" y="3369583"/>
            <a:ext cx="7040379" cy="2878816"/>
          </a:xfrm>
          <a:prstGeom prst="rect">
            <a:avLst/>
          </a:prstGeom>
        </p:spPr>
      </p:pic>
      <p:sp>
        <p:nvSpPr>
          <p:cNvPr id="2" name="Slide Number Placeholder 1">
            <a:extLst>
              <a:ext uri="{FF2B5EF4-FFF2-40B4-BE49-F238E27FC236}">
                <a16:creationId xmlns:a16="http://schemas.microsoft.com/office/drawing/2014/main" id="{A899CBBB-EF66-1AD1-2A13-511658319162}"/>
              </a:ext>
            </a:extLst>
          </p:cNvPr>
          <p:cNvSpPr>
            <a:spLocks noGrp="1"/>
          </p:cNvSpPr>
          <p:nvPr>
            <p:ph type="sldNum" sz="quarter" idx="12"/>
          </p:nvPr>
        </p:nvSpPr>
        <p:spPr/>
        <p:txBody>
          <a:bodyPr/>
          <a:lstStyle/>
          <a:p>
            <a:pPr>
              <a:defRPr/>
            </a:pPr>
            <a:fld id="{932C1140-0409-4EB3-BB7D-DC6DFCB68053}" type="slidenum">
              <a:rPr lang="en-US" smtClean="0"/>
              <a:pPr>
                <a:defRPr/>
              </a:pPr>
              <a:t>6</a:t>
            </a:fld>
            <a:endParaRPr lang="en-US" dirty="0"/>
          </a:p>
        </p:txBody>
      </p:sp>
      <p:sp>
        <p:nvSpPr>
          <p:cNvPr id="4" name="TextBox 3">
            <a:extLst>
              <a:ext uri="{FF2B5EF4-FFF2-40B4-BE49-F238E27FC236}">
                <a16:creationId xmlns:a16="http://schemas.microsoft.com/office/drawing/2014/main" id="{CF5E08D4-A878-7123-732D-4BE29EC9C461}"/>
              </a:ext>
            </a:extLst>
          </p:cNvPr>
          <p:cNvSpPr txBox="1"/>
          <p:nvPr/>
        </p:nvSpPr>
        <p:spPr>
          <a:xfrm>
            <a:off x="-200335" y="1749088"/>
            <a:ext cx="5816278" cy="461665"/>
          </a:xfrm>
          <a:prstGeom prst="rect">
            <a:avLst/>
          </a:prstGeom>
          <a:noFill/>
        </p:spPr>
        <p:txBody>
          <a:bodyPr wrap="square" rtlCol="0">
            <a:spAutoFit/>
          </a:bodyPr>
          <a:lstStyle/>
          <a:p>
            <a:pPr algn="ctr"/>
            <a:r>
              <a:rPr lang="en-US" sz="2400" b="1" dirty="0">
                <a:latin typeface="+mj-lt"/>
                <a:ea typeface="+mj-ea"/>
                <a:cs typeface="+mj-cs"/>
              </a:rPr>
              <a:t>Things to Consider:  </a:t>
            </a:r>
          </a:p>
        </p:txBody>
      </p:sp>
      <p:pic>
        <p:nvPicPr>
          <p:cNvPr id="7" name="Picture 6">
            <a:extLst>
              <a:ext uri="{FF2B5EF4-FFF2-40B4-BE49-F238E27FC236}">
                <a16:creationId xmlns:a16="http://schemas.microsoft.com/office/drawing/2014/main" id="{E4B02A75-10D8-5DBE-9C25-B4AD5AC16B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C1344FC5-C412-6C15-57B4-0BF2AEB3B532}"/>
              </a:ext>
            </a:extLst>
          </p:cNvPr>
          <p:cNvSpPr txBox="1"/>
          <p:nvPr/>
        </p:nvSpPr>
        <p:spPr>
          <a:xfrm>
            <a:off x="1112224" y="2305881"/>
            <a:ext cx="9144000" cy="2846933"/>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Approval estimate is within 30 days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Don’t forget your certificates, signature, and renewal policies</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Certificates that are eligible this renewal year are those from 2024 and 2025</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Wastewater courses can be granted ½ credit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Safety trainings can be granted 2.5 hours per certification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Don’t forget to check our website!</a:t>
            </a:r>
          </a:p>
          <a:p>
            <a:pPr lvl="1" fontAlgn="base">
              <a:spcBef>
                <a:spcPts val="600"/>
              </a:spcBef>
              <a:spcAft>
                <a:spcPct val="0"/>
              </a:spcAft>
            </a:pPr>
            <a:r>
              <a:rPr lang="en-US" dirty="0">
                <a:solidFill>
                  <a:srgbClr val="000000"/>
                </a:solidFill>
                <a:latin typeface="Arial" charset="0"/>
                <a:cs typeface="Arial" charset="0"/>
              </a:rPr>
              <a:t> </a:t>
            </a:r>
            <a:r>
              <a:rPr lang="en-US" dirty="0">
                <a:hlinkClick r:id="rId3"/>
              </a:rPr>
              <a:t>Drinking Water Operator Certification | NDEP</a:t>
            </a:r>
            <a:endParaRPr lang="en-US" dirty="0"/>
          </a:p>
          <a:p>
            <a:pPr lvl="1" fontAlgn="base">
              <a:spcBef>
                <a:spcPts val="600"/>
              </a:spcBef>
              <a:spcAft>
                <a:spcPct val="0"/>
              </a:spcAft>
            </a:pPr>
            <a:endParaRPr lang="en-US" dirty="0">
              <a:solidFill>
                <a:srgbClr val="000000"/>
              </a:solidFill>
              <a:latin typeface="Arial" charset="0"/>
              <a:cs typeface="Arial" charset="0"/>
            </a:endParaRPr>
          </a:p>
        </p:txBody>
      </p:sp>
      <p:sp>
        <p:nvSpPr>
          <p:cNvPr id="11" name="TextBox 10">
            <a:extLst>
              <a:ext uri="{FF2B5EF4-FFF2-40B4-BE49-F238E27FC236}">
                <a16:creationId xmlns:a16="http://schemas.microsoft.com/office/drawing/2014/main" id="{E7C1F817-5031-82F9-6925-63212709BAFF}"/>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Renewal Notes  </a:t>
            </a:r>
          </a:p>
        </p:txBody>
      </p:sp>
    </p:spTree>
    <p:extLst>
      <p:ext uri="{BB962C8B-B14F-4D97-AF65-F5344CB8AC3E}">
        <p14:creationId xmlns:p14="http://schemas.microsoft.com/office/powerpoint/2010/main" val="990658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09939-EEC8-1E63-46A0-AD8AB92257F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CEC45E5-631B-A0D7-9D13-62E92CC81202}"/>
              </a:ext>
            </a:extLst>
          </p:cNvPr>
          <p:cNvSpPr/>
          <p:nvPr/>
        </p:nvSpPr>
        <p:spPr>
          <a:xfrm>
            <a:off x="1524000" y="0"/>
            <a:ext cx="9144000" cy="1601152"/>
          </a:xfrm>
          <a:prstGeom prst="rect">
            <a:avLst/>
          </a:prstGeom>
          <a:solidFill>
            <a:srgbClr val="E8E8E8"/>
          </a:solidFill>
          <a:ln w="1905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rPr>
              <a:t> </a:t>
            </a:r>
          </a:p>
        </p:txBody>
      </p:sp>
      <p:pic>
        <p:nvPicPr>
          <p:cNvPr id="6" name="Picture 5">
            <a:extLst>
              <a:ext uri="{FF2B5EF4-FFF2-40B4-BE49-F238E27FC236}">
                <a16:creationId xmlns:a16="http://schemas.microsoft.com/office/drawing/2014/main" id="{58C7B722-4E18-D0AA-9544-2E2F8E97DD9A}"/>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273809" y="3369583"/>
            <a:ext cx="7040379" cy="2878816"/>
          </a:xfrm>
          <a:prstGeom prst="rect">
            <a:avLst/>
          </a:prstGeom>
        </p:spPr>
      </p:pic>
      <p:sp>
        <p:nvSpPr>
          <p:cNvPr id="2" name="Slide Number Placeholder 1">
            <a:extLst>
              <a:ext uri="{FF2B5EF4-FFF2-40B4-BE49-F238E27FC236}">
                <a16:creationId xmlns:a16="http://schemas.microsoft.com/office/drawing/2014/main" id="{8CCA7FDB-DB56-0030-4EE5-70C392732DDE}"/>
              </a:ext>
            </a:extLst>
          </p:cNvPr>
          <p:cNvSpPr>
            <a:spLocks noGrp="1"/>
          </p:cNvSpPr>
          <p:nvPr>
            <p:ph type="sldNum" sz="quarter" idx="12"/>
          </p:nvPr>
        </p:nvSpPr>
        <p:spPr/>
        <p:txBody>
          <a:bodyPr/>
          <a:lstStyle/>
          <a:p>
            <a:pPr>
              <a:defRPr/>
            </a:pPr>
            <a:fld id="{932C1140-0409-4EB3-BB7D-DC6DFCB68053}" type="slidenum">
              <a:rPr lang="en-US" smtClean="0"/>
              <a:pPr>
                <a:defRPr/>
              </a:pPr>
              <a:t>7</a:t>
            </a:fld>
            <a:endParaRPr lang="en-US" dirty="0"/>
          </a:p>
        </p:txBody>
      </p:sp>
      <p:sp>
        <p:nvSpPr>
          <p:cNvPr id="4" name="TextBox 3">
            <a:extLst>
              <a:ext uri="{FF2B5EF4-FFF2-40B4-BE49-F238E27FC236}">
                <a16:creationId xmlns:a16="http://schemas.microsoft.com/office/drawing/2014/main" id="{C60630BF-D9F7-6C64-D38C-D560A80C7E61}"/>
              </a:ext>
            </a:extLst>
          </p:cNvPr>
          <p:cNvSpPr txBox="1"/>
          <p:nvPr/>
        </p:nvSpPr>
        <p:spPr>
          <a:xfrm>
            <a:off x="-200335" y="1749088"/>
            <a:ext cx="5816278" cy="461665"/>
          </a:xfrm>
          <a:prstGeom prst="rect">
            <a:avLst/>
          </a:prstGeom>
          <a:noFill/>
        </p:spPr>
        <p:txBody>
          <a:bodyPr wrap="square" rtlCol="0">
            <a:spAutoFit/>
          </a:bodyPr>
          <a:lstStyle/>
          <a:p>
            <a:pPr algn="ctr"/>
            <a:r>
              <a:rPr lang="en-US" sz="2400" b="1" dirty="0">
                <a:latin typeface="+mj-lt"/>
                <a:ea typeface="+mj-ea"/>
                <a:cs typeface="+mj-cs"/>
              </a:rPr>
              <a:t>Things to Consider:  </a:t>
            </a:r>
          </a:p>
        </p:txBody>
      </p:sp>
      <p:pic>
        <p:nvPicPr>
          <p:cNvPr id="7" name="Picture 6">
            <a:extLst>
              <a:ext uri="{FF2B5EF4-FFF2-40B4-BE49-F238E27FC236}">
                <a16:creationId xmlns:a16="http://schemas.microsoft.com/office/drawing/2014/main" id="{30560F22-F386-D005-98A8-AF492EFF59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7CE10104-F718-88EA-F0F8-B3C7F01983A3}"/>
              </a:ext>
            </a:extLst>
          </p:cNvPr>
          <p:cNvSpPr txBox="1"/>
          <p:nvPr/>
        </p:nvSpPr>
        <p:spPr>
          <a:xfrm>
            <a:off x="1112224" y="2305881"/>
            <a:ext cx="9144000" cy="2693045"/>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Reviewing applications based on “received date”</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We will email you if we require any further information or if we notice any missing info</a:t>
            </a:r>
          </a:p>
          <a:p>
            <a:pPr marL="800100" lvl="1" indent="-342900" fontAlgn="base">
              <a:spcBef>
                <a:spcPts val="600"/>
              </a:spcBef>
              <a:spcAft>
                <a:spcPct val="0"/>
              </a:spcAft>
              <a:buFontTx/>
              <a:buAutoNum type="arabicParenR"/>
            </a:pPr>
            <a:r>
              <a:rPr lang="en-US" dirty="0"/>
              <a:t>You cannot use the same certificate twice</a:t>
            </a:r>
          </a:p>
          <a:p>
            <a:pPr marL="800100" lvl="1" indent="-342900" fontAlgn="base">
              <a:spcBef>
                <a:spcPts val="600"/>
              </a:spcBef>
              <a:spcAft>
                <a:spcPct val="0"/>
              </a:spcAft>
              <a:buFontTx/>
              <a:buAutoNum type="arabicParenR"/>
            </a:pPr>
            <a:r>
              <a:rPr lang="en-US" dirty="0"/>
              <a:t>Submit applications by 12/31/25</a:t>
            </a:r>
          </a:p>
          <a:p>
            <a:pPr marL="800100" lvl="1" indent="-342900" fontAlgn="base">
              <a:spcBef>
                <a:spcPts val="600"/>
              </a:spcBef>
              <a:spcAft>
                <a:spcPct val="0"/>
              </a:spcAft>
              <a:buFontTx/>
              <a:buAutoNum type="arabicParenR"/>
            </a:pPr>
            <a:r>
              <a:rPr lang="en-US" dirty="0"/>
              <a:t>Check our website for contact hour opportunities along with our technical assistance providers (RCAC) </a:t>
            </a:r>
          </a:p>
          <a:p>
            <a:pPr lvl="1" fontAlgn="base">
              <a:spcBef>
                <a:spcPts val="600"/>
              </a:spcBef>
              <a:spcAft>
                <a:spcPct val="0"/>
              </a:spcAft>
            </a:pPr>
            <a:endParaRPr lang="en-US" dirty="0">
              <a:solidFill>
                <a:srgbClr val="000000"/>
              </a:solidFill>
              <a:latin typeface="Arial" charset="0"/>
              <a:cs typeface="Arial" charset="0"/>
            </a:endParaRPr>
          </a:p>
        </p:txBody>
      </p:sp>
      <p:sp>
        <p:nvSpPr>
          <p:cNvPr id="11" name="TextBox 10">
            <a:extLst>
              <a:ext uri="{FF2B5EF4-FFF2-40B4-BE49-F238E27FC236}">
                <a16:creationId xmlns:a16="http://schemas.microsoft.com/office/drawing/2014/main" id="{6D5DDA98-E1C7-4948-0C3C-0F68C0C11A6D}"/>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Renewal Notes  </a:t>
            </a:r>
          </a:p>
        </p:txBody>
      </p:sp>
    </p:spTree>
    <p:extLst>
      <p:ext uri="{BB962C8B-B14F-4D97-AF65-F5344CB8AC3E}">
        <p14:creationId xmlns:p14="http://schemas.microsoft.com/office/powerpoint/2010/main" val="688119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731CD-AD34-96B3-4464-883DEA935AB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C764B1D-20AD-0ECE-F73D-BC0DC31C0424}"/>
              </a:ext>
            </a:extLst>
          </p:cNvPr>
          <p:cNvSpPr/>
          <p:nvPr/>
        </p:nvSpPr>
        <p:spPr>
          <a:xfrm>
            <a:off x="1524000" y="0"/>
            <a:ext cx="9144000" cy="1601152"/>
          </a:xfrm>
          <a:prstGeom prst="rect">
            <a:avLst/>
          </a:prstGeom>
          <a:solidFill>
            <a:srgbClr val="E8E8E8"/>
          </a:solidFill>
          <a:ln w="1905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rPr>
              <a:t> </a:t>
            </a:r>
          </a:p>
        </p:txBody>
      </p:sp>
      <p:pic>
        <p:nvPicPr>
          <p:cNvPr id="6" name="Picture 5">
            <a:extLst>
              <a:ext uri="{FF2B5EF4-FFF2-40B4-BE49-F238E27FC236}">
                <a16:creationId xmlns:a16="http://schemas.microsoft.com/office/drawing/2014/main" id="{81634182-381E-A60D-1288-15E3067F4C3E}"/>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273809" y="3369583"/>
            <a:ext cx="7040379" cy="2878816"/>
          </a:xfrm>
          <a:prstGeom prst="rect">
            <a:avLst/>
          </a:prstGeom>
        </p:spPr>
      </p:pic>
      <p:sp>
        <p:nvSpPr>
          <p:cNvPr id="2" name="Slide Number Placeholder 1">
            <a:extLst>
              <a:ext uri="{FF2B5EF4-FFF2-40B4-BE49-F238E27FC236}">
                <a16:creationId xmlns:a16="http://schemas.microsoft.com/office/drawing/2014/main" id="{1DD92E83-9168-4693-03C0-8FBC17BC4C3A}"/>
              </a:ext>
            </a:extLst>
          </p:cNvPr>
          <p:cNvSpPr>
            <a:spLocks noGrp="1"/>
          </p:cNvSpPr>
          <p:nvPr>
            <p:ph type="sldNum" sz="quarter" idx="12"/>
          </p:nvPr>
        </p:nvSpPr>
        <p:spPr/>
        <p:txBody>
          <a:bodyPr/>
          <a:lstStyle/>
          <a:p>
            <a:pPr>
              <a:defRPr/>
            </a:pPr>
            <a:fld id="{932C1140-0409-4EB3-BB7D-DC6DFCB68053}" type="slidenum">
              <a:rPr lang="en-US" smtClean="0"/>
              <a:pPr>
                <a:defRPr/>
              </a:pPr>
              <a:t>8</a:t>
            </a:fld>
            <a:endParaRPr lang="en-US" dirty="0"/>
          </a:p>
        </p:txBody>
      </p:sp>
      <p:sp>
        <p:nvSpPr>
          <p:cNvPr id="4" name="TextBox 3">
            <a:extLst>
              <a:ext uri="{FF2B5EF4-FFF2-40B4-BE49-F238E27FC236}">
                <a16:creationId xmlns:a16="http://schemas.microsoft.com/office/drawing/2014/main" id="{11AEFA8C-8C95-B177-AEC4-03D1D5343B56}"/>
              </a:ext>
            </a:extLst>
          </p:cNvPr>
          <p:cNvSpPr txBox="1"/>
          <p:nvPr/>
        </p:nvSpPr>
        <p:spPr>
          <a:xfrm>
            <a:off x="-200335" y="1749088"/>
            <a:ext cx="5816278" cy="461665"/>
          </a:xfrm>
          <a:prstGeom prst="rect">
            <a:avLst/>
          </a:prstGeom>
          <a:noFill/>
        </p:spPr>
        <p:txBody>
          <a:bodyPr wrap="square" rtlCol="0">
            <a:spAutoFit/>
          </a:bodyPr>
          <a:lstStyle/>
          <a:p>
            <a:pPr algn="ctr"/>
            <a:r>
              <a:rPr lang="en-US" sz="2400" b="1" dirty="0">
                <a:latin typeface="+mj-lt"/>
                <a:ea typeface="+mj-ea"/>
                <a:cs typeface="+mj-cs"/>
              </a:rPr>
              <a:t>Things to Consider:  </a:t>
            </a:r>
          </a:p>
        </p:txBody>
      </p:sp>
      <p:pic>
        <p:nvPicPr>
          <p:cNvPr id="7" name="Picture 6">
            <a:extLst>
              <a:ext uri="{FF2B5EF4-FFF2-40B4-BE49-F238E27FC236}">
                <a16:creationId xmlns:a16="http://schemas.microsoft.com/office/drawing/2014/main" id="{95B2E239-4498-5A6B-AEAB-6507F07211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F3317AD3-0A2C-0EC1-DA63-CDF7B6650AB1}"/>
              </a:ext>
            </a:extLst>
          </p:cNvPr>
          <p:cNvSpPr txBox="1"/>
          <p:nvPr/>
        </p:nvSpPr>
        <p:spPr>
          <a:xfrm>
            <a:off x="1112224" y="2305881"/>
            <a:ext cx="9144000" cy="2970044"/>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Have realistic timeframes for trying to “test” before lower grade certification expires </a:t>
            </a:r>
          </a:p>
          <a:p>
            <a:pPr marL="800100" lvl="1" indent="-342900" fontAlgn="base">
              <a:spcBef>
                <a:spcPts val="600"/>
              </a:spcBef>
              <a:spcAft>
                <a:spcPct val="0"/>
              </a:spcAft>
              <a:buFontTx/>
              <a:buAutoNum type="arabicParenR"/>
            </a:pPr>
            <a:r>
              <a:rPr lang="en-US" dirty="0"/>
              <a:t> Tests: Regulation allows us to certify operators for a maximum of 2 years </a:t>
            </a:r>
          </a:p>
          <a:p>
            <a:pPr marL="800100" lvl="1" indent="-342900" fontAlgn="base">
              <a:spcBef>
                <a:spcPts val="600"/>
              </a:spcBef>
              <a:spcAft>
                <a:spcPct val="0"/>
              </a:spcAft>
              <a:buFontTx/>
              <a:buAutoNum type="arabicParenR"/>
            </a:pPr>
            <a:r>
              <a:rPr lang="en-US" dirty="0"/>
              <a:t>Let us know if you have a pending conversion that is holding up your renewal</a:t>
            </a:r>
          </a:p>
          <a:p>
            <a:pPr marL="800100" lvl="1" indent="-342900" fontAlgn="base">
              <a:spcBef>
                <a:spcPts val="600"/>
              </a:spcBef>
              <a:spcAft>
                <a:spcPct val="0"/>
              </a:spcAft>
              <a:buFontTx/>
              <a:buAutoNum type="arabicParenR"/>
            </a:pPr>
            <a:r>
              <a:rPr lang="en-US" dirty="0"/>
              <a:t>Waiting on a conversion approval does not justify not submitting a renewal application</a:t>
            </a:r>
          </a:p>
          <a:p>
            <a:pPr marL="800100" lvl="1" indent="-342900" fontAlgn="base">
              <a:spcBef>
                <a:spcPts val="600"/>
              </a:spcBef>
              <a:spcAft>
                <a:spcPct val="0"/>
              </a:spcAft>
              <a:buFontTx/>
              <a:buAutoNum type="arabicParenR"/>
            </a:pPr>
            <a:r>
              <a:rPr lang="en-US" dirty="0"/>
              <a:t>Reciprocities: These applications take more time for research, during renewal season they might take longer than 30 days. </a:t>
            </a:r>
          </a:p>
          <a:p>
            <a:pPr lvl="1" fontAlgn="base">
              <a:spcBef>
                <a:spcPts val="600"/>
              </a:spcBef>
              <a:spcAft>
                <a:spcPct val="0"/>
              </a:spcAft>
            </a:pPr>
            <a:endParaRPr lang="en-US" dirty="0">
              <a:solidFill>
                <a:srgbClr val="000000"/>
              </a:solidFill>
              <a:latin typeface="Arial" charset="0"/>
              <a:cs typeface="Arial" charset="0"/>
            </a:endParaRPr>
          </a:p>
        </p:txBody>
      </p:sp>
      <p:sp>
        <p:nvSpPr>
          <p:cNvPr id="11" name="TextBox 10">
            <a:extLst>
              <a:ext uri="{FF2B5EF4-FFF2-40B4-BE49-F238E27FC236}">
                <a16:creationId xmlns:a16="http://schemas.microsoft.com/office/drawing/2014/main" id="{DA3FC23E-EB50-6A7A-C64D-11E13FA32C72}"/>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Tests, Conversions, Reciprocities  </a:t>
            </a:r>
          </a:p>
        </p:txBody>
      </p:sp>
    </p:spTree>
    <p:extLst>
      <p:ext uri="{BB962C8B-B14F-4D97-AF65-F5344CB8AC3E}">
        <p14:creationId xmlns:p14="http://schemas.microsoft.com/office/powerpoint/2010/main" val="3431234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2223</TotalTime>
  <Words>595</Words>
  <Application>Microsoft Office PowerPoint</Application>
  <PresentationFormat>Widescreen</PresentationFormat>
  <Paragraphs>58</Paragraphs>
  <Slides>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Aptos</vt:lpstr>
      <vt:lpstr>Aptos Display</vt:lpstr>
      <vt:lpstr>Arial</vt:lpstr>
      <vt:lpstr>Calibri</vt:lpstr>
      <vt:lpstr>Office Theme</vt:lpstr>
      <vt:lpstr>1_Office Theme</vt:lpstr>
      <vt:lpstr>PowerPoint Presentation</vt:lpstr>
      <vt:lpstr>Nevada Water Operator Exam Summaries  3rd Quarter 2025</vt:lpstr>
      <vt:lpstr>We have decided on the topic of whether TTHM removal should be moved to distribution certifications or remain on the Treatment side.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Carlos Quiroz-Aguilera</dc:creator>
  <cp:lastModifiedBy>Savannah Hash</cp:lastModifiedBy>
  <cp:revision>82</cp:revision>
  <dcterms:created xsi:type="dcterms:W3CDTF">2024-07-10T15:53:07Z</dcterms:created>
  <dcterms:modified xsi:type="dcterms:W3CDTF">2026-04-08T20:38:13Z</dcterms:modified>
</cp:coreProperties>
</file>