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7" r:id="rId3"/>
    <p:sldId id="273" r:id="rId4"/>
    <p:sldId id="274" r:id="rId5"/>
    <p:sldId id="264" r:id="rId6"/>
    <p:sldId id="565" r:id="rId7"/>
    <p:sldId id="278" r:id="rId8"/>
    <p:sldId id="547" r:id="rId9"/>
    <p:sldId id="551" r:id="rId10"/>
    <p:sldId id="564" r:id="rId11"/>
    <p:sldId id="550" r:id="rId12"/>
    <p:sldId id="548" r:id="rId13"/>
    <p:sldId id="549" r:id="rId14"/>
    <p:sldId id="5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94B736-59B5-47DA-A362-2E75966618F6}" v="48" dt="2025-06-11T23:54:05.313"/>
    <p1510:client id="{6B6CAA0C-CE52-44EB-945D-E3F78F8F55DF}" v="196" dt="2025-06-12T14:39:36.284"/>
    <p1510:client id="{F447822A-E21C-45EA-B08C-3082EEFA6854}" v="2" dt="2025-06-11T23:47:43.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9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D1 </c:v>
                </c:pt>
              </c:strCache>
            </c:strRef>
          </c:tx>
          <c:spPr>
            <a:solidFill>
              <a:schemeClr val="accent1"/>
            </a:solidFill>
            <a:ln>
              <a:noFill/>
            </a:ln>
            <a:effectLst/>
            <a:sp3d/>
          </c:spPr>
          <c:invertIfNegative val="0"/>
          <c:cat>
            <c:strRef>
              <c:f>Sheet1!$A$2:$A$5</c:f>
              <c:strCache>
                <c:ptCount val="4"/>
                <c:pt idx="0">
                  <c:v>Disinfection MEA &amp; Lab </c:v>
                </c:pt>
                <c:pt idx="1">
                  <c:v>System Components</c:v>
                </c:pt>
                <c:pt idx="2">
                  <c:v>Equipment IOM </c:v>
                </c:pt>
                <c:pt idx="3">
                  <c:v>SSA &amp; Public Interactions </c:v>
                </c:pt>
              </c:strCache>
            </c:strRef>
          </c:cat>
          <c:val>
            <c:numRef>
              <c:f>Sheet1!$B$2:$B$5</c:f>
              <c:numCache>
                <c:formatCode>General</c:formatCode>
                <c:ptCount val="4"/>
                <c:pt idx="0">
                  <c:v>7</c:v>
                </c:pt>
                <c:pt idx="1">
                  <c:v>6</c:v>
                </c:pt>
                <c:pt idx="2">
                  <c:v>1</c:v>
                </c:pt>
                <c:pt idx="3">
                  <c:v>2</c:v>
                </c:pt>
              </c:numCache>
            </c:numRef>
          </c:val>
          <c:extLst>
            <c:ext xmlns:c16="http://schemas.microsoft.com/office/drawing/2014/chart" uri="{C3380CC4-5D6E-409C-BE32-E72D297353CC}">
              <c16:uniqueId val="{00000000-8276-45FA-870C-2F0B8DF8B932}"/>
            </c:ext>
          </c:extLst>
        </c:ser>
        <c:dLbls>
          <c:showLegendKey val="0"/>
          <c:showVal val="0"/>
          <c:showCatName val="0"/>
          <c:showSerName val="0"/>
          <c:showPercent val="0"/>
          <c:showBubbleSize val="0"/>
        </c:dLbls>
        <c:gapWidth val="150"/>
        <c:shape val="box"/>
        <c:axId val="289560479"/>
        <c:axId val="289557119"/>
        <c:axId val="0"/>
      </c:bar3DChart>
      <c:catAx>
        <c:axId val="28956047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9557119"/>
        <c:crosses val="autoZero"/>
        <c:auto val="1"/>
        <c:lblAlgn val="ctr"/>
        <c:lblOffset val="100"/>
        <c:noMultiLvlLbl val="0"/>
      </c:catAx>
      <c:valAx>
        <c:axId val="2895571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956047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Sheet1!$E$1</c:f>
              <c:strCache>
                <c:ptCount val="1"/>
                <c:pt idx="0">
                  <c:v>D2</c:v>
                </c:pt>
              </c:strCache>
            </c:strRef>
          </c:tx>
          <c:spPr>
            <a:solidFill>
              <a:schemeClr val="accent3">
                <a:lumMod val="40000"/>
                <a:lumOff val="60000"/>
              </a:schemeClr>
            </a:solidFill>
            <a:ln>
              <a:noFill/>
            </a:ln>
            <a:effectLst/>
            <a:sp3d/>
          </c:spPr>
          <c:invertIfNegative val="0"/>
          <c:cat>
            <c:strRef>
              <c:f>Sheet1!$D$2:$D$5</c:f>
              <c:strCache>
                <c:ptCount val="4"/>
                <c:pt idx="0">
                  <c:v>Disinfection MEA &amp; Lab </c:v>
                </c:pt>
                <c:pt idx="1">
                  <c:v>System Components</c:v>
                </c:pt>
                <c:pt idx="2">
                  <c:v>Equipment IOM </c:v>
                </c:pt>
                <c:pt idx="3">
                  <c:v>SSA &amp; Public Interactions </c:v>
                </c:pt>
              </c:strCache>
            </c:strRef>
          </c:cat>
          <c:val>
            <c:numRef>
              <c:f>Sheet1!$E$2:$E$5</c:f>
              <c:numCache>
                <c:formatCode>General</c:formatCode>
                <c:ptCount val="4"/>
                <c:pt idx="0">
                  <c:v>5</c:v>
                </c:pt>
                <c:pt idx="1">
                  <c:v>3</c:v>
                </c:pt>
                <c:pt idx="2">
                  <c:v>1</c:v>
                </c:pt>
                <c:pt idx="3">
                  <c:v>4</c:v>
                </c:pt>
              </c:numCache>
            </c:numRef>
          </c:val>
          <c:extLst>
            <c:ext xmlns:c16="http://schemas.microsoft.com/office/drawing/2014/chart" uri="{C3380CC4-5D6E-409C-BE32-E72D297353CC}">
              <c16:uniqueId val="{00000000-6669-48DB-B696-01E54E2F3B36}"/>
            </c:ext>
          </c:extLst>
        </c:ser>
        <c:dLbls>
          <c:showLegendKey val="0"/>
          <c:showVal val="0"/>
          <c:showCatName val="0"/>
          <c:showSerName val="0"/>
          <c:showPercent val="0"/>
          <c:showBubbleSize val="0"/>
        </c:dLbls>
        <c:gapWidth val="150"/>
        <c:shape val="box"/>
        <c:axId val="419697967"/>
        <c:axId val="419698927"/>
        <c:axId val="0"/>
      </c:bar3DChart>
      <c:catAx>
        <c:axId val="41969796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9698927"/>
        <c:crosses val="autoZero"/>
        <c:auto val="1"/>
        <c:lblAlgn val="ctr"/>
        <c:lblOffset val="100"/>
        <c:noMultiLvlLbl val="0"/>
      </c:catAx>
      <c:valAx>
        <c:axId val="4196989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96979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Sheet1!$H$1</c:f>
              <c:strCache>
                <c:ptCount val="1"/>
                <c:pt idx="0">
                  <c:v>D3</c:v>
                </c:pt>
              </c:strCache>
            </c:strRef>
          </c:tx>
          <c:spPr>
            <a:solidFill>
              <a:schemeClr val="accent2"/>
            </a:solidFill>
            <a:ln>
              <a:noFill/>
            </a:ln>
            <a:effectLst/>
            <a:sp3d/>
          </c:spPr>
          <c:invertIfNegative val="0"/>
          <c:cat>
            <c:strRef>
              <c:f>Sheet1!$G$2:$G$5</c:f>
              <c:strCache>
                <c:ptCount val="4"/>
                <c:pt idx="0">
                  <c:v>Disinfection MEA &amp; Lab </c:v>
                </c:pt>
                <c:pt idx="1">
                  <c:v>System Components</c:v>
                </c:pt>
                <c:pt idx="2">
                  <c:v>Equipment IOM </c:v>
                </c:pt>
                <c:pt idx="3">
                  <c:v>SSA &amp; Public Interactions </c:v>
                </c:pt>
              </c:strCache>
            </c:strRef>
          </c:cat>
          <c:val>
            <c:numRef>
              <c:f>Sheet1!$H$2:$H$5</c:f>
              <c:numCache>
                <c:formatCode>General</c:formatCode>
                <c:ptCount val="4"/>
                <c:pt idx="0">
                  <c:v>6</c:v>
                </c:pt>
                <c:pt idx="1">
                  <c:v>2</c:v>
                </c:pt>
                <c:pt idx="2">
                  <c:v>3</c:v>
                </c:pt>
              </c:numCache>
            </c:numRef>
          </c:val>
          <c:extLst>
            <c:ext xmlns:c16="http://schemas.microsoft.com/office/drawing/2014/chart" uri="{C3380CC4-5D6E-409C-BE32-E72D297353CC}">
              <c16:uniqueId val="{00000000-FC78-4D94-93E4-003AA157D985}"/>
            </c:ext>
          </c:extLst>
        </c:ser>
        <c:dLbls>
          <c:showLegendKey val="0"/>
          <c:showVal val="0"/>
          <c:showCatName val="0"/>
          <c:showSerName val="0"/>
          <c:showPercent val="0"/>
          <c:showBubbleSize val="0"/>
        </c:dLbls>
        <c:gapWidth val="150"/>
        <c:shape val="box"/>
        <c:axId val="271966495"/>
        <c:axId val="271965535"/>
        <c:axId val="0"/>
      </c:bar3DChart>
      <c:catAx>
        <c:axId val="27196649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1965535"/>
        <c:crosses val="autoZero"/>
        <c:auto val="1"/>
        <c:lblAlgn val="ctr"/>
        <c:lblOffset val="100"/>
        <c:noMultiLvlLbl val="0"/>
      </c:catAx>
      <c:valAx>
        <c:axId val="2719655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19664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Sheet1!$K$1</c:f>
              <c:strCache>
                <c:ptCount val="1"/>
                <c:pt idx="0">
                  <c:v>D4</c:v>
                </c:pt>
              </c:strCache>
            </c:strRef>
          </c:tx>
          <c:spPr>
            <a:solidFill>
              <a:srgbClr val="FF0000"/>
            </a:solidFill>
            <a:ln>
              <a:noFill/>
            </a:ln>
            <a:effectLst/>
            <a:sp3d/>
          </c:spPr>
          <c:invertIfNegative val="0"/>
          <c:cat>
            <c:strRef>
              <c:f>Sheet1!$J$2:$J$5</c:f>
              <c:strCache>
                <c:ptCount val="4"/>
                <c:pt idx="0">
                  <c:v>Disinfection MEA &amp; Lab </c:v>
                </c:pt>
                <c:pt idx="1">
                  <c:v>System Components</c:v>
                </c:pt>
                <c:pt idx="2">
                  <c:v>Equipment IOM </c:v>
                </c:pt>
                <c:pt idx="3">
                  <c:v>SSA &amp; Public Interactions </c:v>
                </c:pt>
              </c:strCache>
            </c:strRef>
          </c:cat>
          <c:val>
            <c:numRef>
              <c:f>Sheet1!$K$2:$K$5</c:f>
              <c:numCache>
                <c:formatCode>General</c:formatCode>
                <c:ptCount val="4"/>
                <c:pt idx="0">
                  <c:v>2</c:v>
                </c:pt>
                <c:pt idx="1">
                  <c:v>6</c:v>
                </c:pt>
                <c:pt idx="2">
                  <c:v>4</c:v>
                </c:pt>
              </c:numCache>
            </c:numRef>
          </c:val>
          <c:extLst>
            <c:ext xmlns:c16="http://schemas.microsoft.com/office/drawing/2014/chart" uri="{C3380CC4-5D6E-409C-BE32-E72D297353CC}">
              <c16:uniqueId val="{00000000-DC2E-4138-9690-3F11CF9C6447}"/>
            </c:ext>
          </c:extLst>
        </c:ser>
        <c:dLbls>
          <c:showLegendKey val="0"/>
          <c:showVal val="0"/>
          <c:showCatName val="0"/>
          <c:showSerName val="0"/>
          <c:showPercent val="0"/>
          <c:showBubbleSize val="0"/>
        </c:dLbls>
        <c:gapWidth val="150"/>
        <c:shape val="box"/>
        <c:axId val="423595167"/>
        <c:axId val="423590847"/>
        <c:axId val="0"/>
      </c:bar3DChart>
      <c:catAx>
        <c:axId val="42359516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3590847"/>
        <c:crosses val="autoZero"/>
        <c:auto val="1"/>
        <c:lblAlgn val="ctr"/>
        <c:lblOffset val="100"/>
        <c:noMultiLvlLbl val="0"/>
      </c:catAx>
      <c:valAx>
        <c:axId val="4235908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35951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Sheet2!$B$2</c:f>
              <c:strCache>
                <c:ptCount val="1"/>
                <c:pt idx="0">
                  <c:v>T1</c:v>
                </c:pt>
              </c:strCache>
            </c:strRef>
          </c:tx>
          <c:spPr>
            <a:solidFill>
              <a:schemeClr val="accent1"/>
            </a:solidFill>
            <a:ln>
              <a:noFill/>
            </a:ln>
            <a:effectLst/>
            <a:sp3d/>
          </c:spPr>
          <c:invertIfNegative val="0"/>
          <c:cat>
            <c:strRef>
              <c:f>Sheet2!$A$3:$A$6</c:f>
              <c:strCache>
                <c:ptCount val="4"/>
                <c:pt idx="0">
                  <c:v>Laboratory </c:v>
                </c:pt>
                <c:pt idx="1">
                  <c:v>Equipment O&amp;M</c:v>
                </c:pt>
                <c:pt idx="2">
                  <c:v>Treatment</c:v>
                </c:pt>
                <c:pt idx="3">
                  <c:v>Source Water </c:v>
                </c:pt>
              </c:strCache>
            </c:strRef>
          </c:cat>
          <c:val>
            <c:numRef>
              <c:f>Sheet2!$B$3:$B$6</c:f>
              <c:numCache>
                <c:formatCode>General</c:formatCode>
                <c:ptCount val="4"/>
                <c:pt idx="0">
                  <c:v>4</c:v>
                </c:pt>
                <c:pt idx="1">
                  <c:v>4</c:v>
                </c:pt>
                <c:pt idx="2">
                  <c:v>5</c:v>
                </c:pt>
              </c:numCache>
            </c:numRef>
          </c:val>
          <c:extLst>
            <c:ext xmlns:c16="http://schemas.microsoft.com/office/drawing/2014/chart" uri="{C3380CC4-5D6E-409C-BE32-E72D297353CC}">
              <c16:uniqueId val="{00000000-086C-4B8C-BD7E-B24B3C9AA182}"/>
            </c:ext>
          </c:extLst>
        </c:ser>
        <c:dLbls>
          <c:showLegendKey val="0"/>
          <c:showVal val="0"/>
          <c:showCatName val="0"/>
          <c:showSerName val="0"/>
          <c:showPercent val="0"/>
          <c:showBubbleSize val="0"/>
        </c:dLbls>
        <c:gapWidth val="150"/>
        <c:shape val="box"/>
        <c:axId val="423373599"/>
        <c:axId val="423367839"/>
        <c:axId val="0"/>
      </c:bar3DChart>
      <c:catAx>
        <c:axId val="42337359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3367839"/>
        <c:crosses val="autoZero"/>
        <c:auto val="1"/>
        <c:lblAlgn val="ctr"/>
        <c:lblOffset val="100"/>
        <c:noMultiLvlLbl val="0"/>
      </c:catAx>
      <c:valAx>
        <c:axId val="4233678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337359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Sheet2!$E$2</c:f>
              <c:strCache>
                <c:ptCount val="1"/>
                <c:pt idx="0">
                  <c:v>T2</c:v>
                </c:pt>
              </c:strCache>
            </c:strRef>
          </c:tx>
          <c:spPr>
            <a:solidFill>
              <a:schemeClr val="accent3">
                <a:lumMod val="40000"/>
                <a:lumOff val="60000"/>
              </a:schemeClr>
            </a:solidFill>
            <a:ln>
              <a:noFill/>
            </a:ln>
            <a:effectLst/>
            <a:sp3d/>
          </c:spPr>
          <c:invertIfNegative val="0"/>
          <c:cat>
            <c:strRef>
              <c:f>Sheet2!$D$3:$D$6</c:f>
              <c:strCache>
                <c:ptCount val="4"/>
                <c:pt idx="0">
                  <c:v>Laboratory </c:v>
                </c:pt>
                <c:pt idx="1">
                  <c:v>Equipment O&amp;M</c:v>
                </c:pt>
                <c:pt idx="2">
                  <c:v>Treatment</c:v>
                </c:pt>
                <c:pt idx="3">
                  <c:v>Source Water </c:v>
                </c:pt>
              </c:strCache>
            </c:strRef>
          </c:cat>
          <c:val>
            <c:numRef>
              <c:f>Sheet2!$E$3:$E$6</c:f>
              <c:numCache>
                <c:formatCode>General</c:formatCode>
                <c:ptCount val="4"/>
                <c:pt idx="0">
                  <c:v>7</c:v>
                </c:pt>
                <c:pt idx="1">
                  <c:v>1</c:v>
                </c:pt>
                <c:pt idx="2">
                  <c:v>4</c:v>
                </c:pt>
              </c:numCache>
            </c:numRef>
          </c:val>
          <c:extLst>
            <c:ext xmlns:c16="http://schemas.microsoft.com/office/drawing/2014/chart" uri="{C3380CC4-5D6E-409C-BE32-E72D297353CC}">
              <c16:uniqueId val="{00000000-F301-47D7-95D1-8FCB8A5D8ADA}"/>
            </c:ext>
          </c:extLst>
        </c:ser>
        <c:dLbls>
          <c:showLegendKey val="0"/>
          <c:showVal val="0"/>
          <c:showCatName val="0"/>
          <c:showSerName val="0"/>
          <c:showPercent val="0"/>
          <c:showBubbleSize val="0"/>
        </c:dLbls>
        <c:gapWidth val="150"/>
        <c:shape val="box"/>
        <c:axId val="295698463"/>
        <c:axId val="295698943"/>
        <c:axId val="0"/>
      </c:bar3DChart>
      <c:catAx>
        <c:axId val="295698463"/>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698943"/>
        <c:crosses val="autoZero"/>
        <c:auto val="1"/>
        <c:lblAlgn val="ctr"/>
        <c:lblOffset val="100"/>
        <c:noMultiLvlLbl val="0"/>
      </c:catAx>
      <c:valAx>
        <c:axId val="2956989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69846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Sheet2!$H$2</c:f>
              <c:strCache>
                <c:ptCount val="1"/>
                <c:pt idx="0">
                  <c:v>T3</c:v>
                </c:pt>
              </c:strCache>
            </c:strRef>
          </c:tx>
          <c:spPr>
            <a:solidFill>
              <a:schemeClr val="accent2"/>
            </a:solidFill>
            <a:ln>
              <a:noFill/>
            </a:ln>
            <a:effectLst/>
            <a:sp3d/>
          </c:spPr>
          <c:invertIfNegative val="0"/>
          <c:cat>
            <c:strRef>
              <c:f>Sheet2!$G$3:$G$6</c:f>
              <c:strCache>
                <c:ptCount val="4"/>
                <c:pt idx="0">
                  <c:v>Laboratory </c:v>
                </c:pt>
                <c:pt idx="1">
                  <c:v>Equipment O&amp;M</c:v>
                </c:pt>
                <c:pt idx="2">
                  <c:v>Treatment</c:v>
                </c:pt>
                <c:pt idx="3">
                  <c:v>Source Water </c:v>
                </c:pt>
              </c:strCache>
            </c:strRef>
          </c:cat>
          <c:val>
            <c:numRef>
              <c:f>Sheet2!$H$3:$H$6</c:f>
              <c:numCache>
                <c:formatCode>General</c:formatCode>
                <c:ptCount val="4"/>
                <c:pt idx="0">
                  <c:v>1</c:v>
                </c:pt>
                <c:pt idx="2">
                  <c:v>3</c:v>
                </c:pt>
                <c:pt idx="3">
                  <c:v>1</c:v>
                </c:pt>
              </c:numCache>
            </c:numRef>
          </c:val>
          <c:extLst>
            <c:ext xmlns:c16="http://schemas.microsoft.com/office/drawing/2014/chart" uri="{C3380CC4-5D6E-409C-BE32-E72D297353CC}">
              <c16:uniqueId val="{00000000-2815-4462-A4E4-89CCE6718A75}"/>
            </c:ext>
          </c:extLst>
        </c:ser>
        <c:dLbls>
          <c:showLegendKey val="0"/>
          <c:showVal val="0"/>
          <c:showCatName val="0"/>
          <c:showSerName val="0"/>
          <c:showPercent val="0"/>
          <c:showBubbleSize val="0"/>
        </c:dLbls>
        <c:gapWidth val="150"/>
        <c:shape val="box"/>
        <c:axId val="379847231"/>
        <c:axId val="379840511"/>
        <c:axId val="0"/>
      </c:bar3DChart>
      <c:catAx>
        <c:axId val="379847231"/>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9840511"/>
        <c:crosses val="autoZero"/>
        <c:auto val="1"/>
        <c:lblAlgn val="ctr"/>
        <c:lblOffset val="100"/>
        <c:noMultiLvlLbl val="0"/>
      </c:catAx>
      <c:valAx>
        <c:axId val="3798405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984723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Sheet2!$K$2</c:f>
              <c:strCache>
                <c:ptCount val="1"/>
                <c:pt idx="0">
                  <c:v>T4</c:v>
                </c:pt>
              </c:strCache>
            </c:strRef>
          </c:tx>
          <c:spPr>
            <a:solidFill>
              <a:srgbClr val="FF0000"/>
            </a:solidFill>
            <a:ln>
              <a:noFill/>
            </a:ln>
            <a:effectLst/>
            <a:sp3d/>
          </c:spPr>
          <c:invertIfNegative val="0"/>
          <c:cat>
            <c:strRef>
              <c:f>Sheet2!$J$3:$J$6</c:f>
              <c:strCache>
                <c:ptCount val="4"/>
                <c:pt idx="0">
                  <c:v>Laboratory </c:v>
                </c:pt>
                <c:pt idx="1">
                  <c:v>Equipment O&amp;M</c:v>
                </c:pt>
                <c:pt idx="2">
                  <c:v>Treatment</c:v>
                </c:pt>
                <c:pt idx="3">
                  <c:v>Source Water </c:v>
                </c:pt>
              </c:strCache>
            </c:strRef>
          </c:cat>
          <c:val>
            <c:numRef>
              <c:f>Sheet2!$K$3:$K$6</c:f>
              <c:numCache>
                <c:formatCode>General</c:formatCode>
                <c:ptCount val="4"/>
                <c:pt idx="0">
                  <c:v>1</c:v>
                </c:pt>
                <c:pt idx="2">
                  <c:v>4</c:v>
                </c:pt>
                <c:pt idx="3">
                  <c:v>4</c:v>
                </c:pt>
              </c:numCache>
            </c:numRef>
          </c:val>
          <c:extLst>
            <c:ext xmlns:c16="http://schemas.microsoft.com/office/drawing/2014/chart" uri="{C3380CC4-5D6E-409C-BE32-E72D297353CC}">
              <c16:uniqueId val="{00000000-9177-4D6D-8AD5-AA59A643A981}"/>
            </c:ext>
          </c:extLst>
        </c:ser>
        <c:dLbls>
          <c:showLegendKey val="0"/>
          <c:showVal val="0"/>
          <c:showCatName val="0"/>
          <c:showSerName val="0"/>
          <c:showPercent val="0"/>
          <c:showBubbleSize val="0"/>
        </c:dLbls>
        <c:gapWidth val="150"/>
        <c:shape val="box"/>
        <c:axId val="292452527"/>
        <c:axId val="292450127"/>
        <c:axId val="0"/>
      </c:bar3DChart>
      <c:catAx>
        <c:axId val="2924525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450127"/>
        <c:crosses val="autoZero"/>
        <c:auto val="1"/>
        <c:lblAlgn val="ctr"/>
        <c:lblOffset val="100"/>
        <c:noMultiLvlLbl val="0"/>
      </c:catAx>
      <c:valAx>
        <c:axId val="2924501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45252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BD2911-F71C-4941-B554-8F9695F7E42C}" type="datetimeFigureOut">
              <a:rPr lang="en-US" smtClean="0"/>
              <a:t>4/8/2026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984CA-424A-4D74-AA34-627133AD8E5A}" type="slidenum">
              <a:rPr lang="en-US" smtClean="0"/>
              <a:t>‹#›</a:t>
            </a:fld>
            <a:endParaRPr lang="en-US" dirty="0"/>
          </a:p>
        </p:txBody>
      </p:sp>
    </p:spTree>
    <p:extLst>
      <p:ext uri="{BB962C8B-B14F-4D97-AF65-F5344CB8AC3E}">
        <p14:creationId xmlns:p14="http://schemas.microsoft.com/office/powerpoint/2010/main" val="536831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A0EF6-ED54-07EC-7349-2B938BF354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57D761-B34B-379F-8E47-4292976D45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46D87E-0141-760C-B47C-ABEB95CBA5E9}"/>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7CB5E1D5-672E-C35E-AAAF-790C923D95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D31A05-7DF5-6898-300C-5F65D3963A73}"/>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388407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EC2E-44F1-7E1B-0DEE-5067C0E6A1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B7CF00-FFA9-E330-BC3E-1D7DD14562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759AEB-A45B-1E5A-27F1-E75EC852AAA3}"/>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248105F9-8C1B-91DB-272E-6BA611310F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4F8C72-53C1-E36D-B257-21A965330C15}"/>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85189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9673EA-7F76-311F-5E59-2D8293C180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7483B4-CA79-EF74-F68A-D90B56B9D5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20A420-7247-31CC-7345-E5C40069A544}"/>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42E341D4-8CC8-8920-37B3-6EC1B92E95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3A79149-4E02-692A-C512-884D77BF4369}"/>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1686385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7A0ECB74-3AFE-4E12-B2AD-283CD20E3D80}"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03D940-AB8C-4343-850E-90F1D850C687}" type="slidenum">
              <a:rPr lang="en-US"/>
              <a:pPr>
                <a:defRPr/>
              </a:pPr>
              <a:t>‹#›</a:t>
            </a:fld>
            <a:endParaRPr lang="en-US"/>
          </a:p>
        </p:txBody>
      </p:sp>
    </p:spTree>
    <p:extLst>
      <p:ext uri="{BB962C8B-B14F-4D97-AF65-F5344CB8AC3E}">
        <p14:creationId xmlns:p14="http://schemas.microsoft.com/office/powerpoint/2010/main" val="2148949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142C760-425D-4147-BCB6-B8ADA312B452}"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2C8348-52CF-44E6-9411-5FE69E3D925C}" type="slidenum">
              <a:rPr lang="en-US"/>
              <a:pPr>
                <a:defRPr/>
              </a:pPr>
              <a:t>‹#›</a:t>
            </a:fld>
            <a:endParaRPr lang="en-US"/>
          </a:p>
        </p:txBody>
      </p:sp>
    </p:spTree>
    <p:extLst>
      <p:ext uri="{BB962C8B-B14F-4D97-AF65-F5344CB8AC3E}">
        <p14:creationId xmlns:p14="http://schemas.microsoft.com/office/powerpoint/2010/main" val="290519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2D2EEC1-505B-48E6-B615-AD45F6560CD0}"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57F8BF-BF66-45EB-A947-B0BE8FB0864A}" type="slidenum">
              <a:rPr lang="en-US"/>
              <a:pPr>
                <a:defRPr/>
              </a:pPr>
              <a:t>‹#›</a:t>
            </a:fld>
            <a:endParaRPr lang="en-US"/>
          </a:p>
        </p:txBody>
      </p:sp>
    </p:spTree>
    <p:extLst>
      <p:ext uri="{BB962C8B-B14F-4D97-AF65-F5344CB8AC3E}">
        <p14:creationId xmlns:p14="http://schemas.microsoft.com/office/powerpoint/2010/main" val="287736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70DC3FB-9157-43EB-8374-CFF18FACE4A9}" type="datetime1">
              <a:rPr lang="en-US" smtClean="0"/>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E9A24D-1E48-4654-8F52-08AEC378D070}" type="slidenum">
              <a:rPr lang="en-US"/>
              <a:pPr>
                <a:defRPr/>
              </a:pPr>
              <a:t>‹#›</a:t>
            </a:fld>
            <a:endParaRPr lang="en-US"/>
          </a:p>
        </p:txBody>
      </p:sp>
    </p:spTree>
    <p:extLst>
      <p:ext uri="{BB962C8B-B14F-4D97-AF65-F5344CB8AC3E}">
        <p14:creationId xmlns:p14="http://schemas.microsoft.com/office/powerpoint/2010/main" val="1005526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B390B70-DB06-4686-9C9D-5E5DE5039A27}" type="datetime1">
              <a:rPr lang="en-US" smtClean="0"/>
              <a:pPr>
                <a:defRPr/>
              </a:pPr>
              <a:t>4/8/2026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1D5928-0355-4A38-8288-403E7045EBBC}" type="slidenum">
              <a:rPr lang="en-US"/>
              <a:pPr>
                <a:defRPr/>
              </a:pPr>
              <a:t>‹#›</a:t>
            </a:fld>
            <a:endParaRPr lang="en-US"/>
          </a:p>
        </p:txBody>
      </p:sp>
    </p:spTree>
    <p:extLst>
      <p:ext uri="{BB962C8B-B14F-4D97-AF65-F5344CB8AC3E}">
        <p14:creationId xmlns:p14="http://schemas.microsoft.com/office/powerpoint/2010/main" val="41478739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071ECAA-5EAA-4197-933B-20E0C3D11A28}" type="datetime1">
              <a:rPr lang="en-US" smtClean="0"/>
              <a:pPr>
                <a:defRPr/>
              </a:pPr>
              <a:t>4/8/2026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7466AB5-A271-407F-883F-7DACAB1CE406}" type="slidenum">
              <a:rPr lang="en-US"/>
              <a:pPr>
                <a:defRPr/>
              </a:pPr>
              <a:t>‹#›</a:t>
            </a:fld>
            <a:endParaRPr lang="en-US"/>
          </a:p>
        </p:txBody>
      </p:sp>
    </p:spTree>
    <p:extLst>
      <p:ext uri="{BB962C8B-B14F-4D97-AF65-F5344CB8AC3E}">
        <p14:creationId xmlns:p14="http://schemas.microsoft.com/office/powerpoint/2010/main" val="10093218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A90CE5-19FF-46EB-AA78-EDCCC32E26B7}" type="datetime1">
              <a:rPr lang="en-US" smtClean="0"/>
              <a:pPr>
                <a:defRPr/>
              </a:pPr>
              <a:t>4/8/2026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32C1140-0409-4EB3-BB7D-DC6DFCB68053}" type="slidenum">
              <a:rPr lang="en-US"/>
              <a:pPr>
                <a:defRPr/>
              </a:pPr>
              <a:t>‹#›</a:t>
            </a:fld>
            <a:endParaRPr lang="en-US"/>
          </a:p>
        </p:txBody>
      </p:sp>
    </p:spTree>
    <p:extLst>
      <p:ext uri="{BB962C8B-B14F-4D97-AF65-F5344CB8AC3E}">
        <p14:creationId xmlns:p14="http://schemas.microsoft.com/office/powerpoint/2010/main" val="2969513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155927B-AD22-4EF3-90FE-18826A6F1943}" type="datetime1">
              <a:rPr lang="en-US" smtClean="0"/>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4B18A20-8DD2-47AB-AD89-B976C7080B98}" type="slidenum">
              <a:rPr lang="en-US"/>
              <a:pPr>
                <a:defRPr/>
              </a:pPr>
              <a:t>‹#›</a:t>
            </a:fld>
            <a:endParaRPr lang="en-US"/>
          </a:p>
        </p:txBody>
      </p:sp>
    </p:spTree>
    <p:extLst>
      <p:ext uri="{BB962C8B-B14F-4D97-AF65-F5344CB8AC3E}">
        <p14:creationId xmlns:p14="http://schemas.microsoft.com/office/powerpoint/2010/main" val="146092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D0912-24F3-DCA9-181E-DE13338135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6A455-541A-D471-1907-4837E24827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D3AC4-2FCE-EBBF-2D45-718D4403CD27}"/>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F2153ED7-3A07-68FA-7603-4BE9B0ACA5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592C8C-F42F-9A43-5732-BFFBD290243D}"/>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890918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742C7CA-D93B-433C-A6B3-E3ACD45452F8}" type="datetime1">
              <a:rPr lang="en-US" smtClean="0"/>
              <a:pPr>
                <a:defRPr/>
              </a:pPr>
              <a:t>4/8/2026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AC2A62-B1C7-48A4-8033-59F371202C4C}" type="slidenum">
              <a:rPr lang="en-US"/>
              <a:pPr>
                <a:defRPr/>
              </a:pPr>
              <a:t>‹#›</a:t>
            </a:fld>
            <a:endParaRPr lang="en-US"/>
          </a:p>
        </p:txBody>
      </p:sp>
    </p:spTree>
    <p:extLst>
      <p:ext uri="{BB962C8B-B14F-4D97-AF65-F5344CB8AC3E}">
        <p14:creationId xmlns:p14="http://schemas.microsoft.com/office/powerpoint/2010/main" val="129999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4723E48-8226-42A2-8E92-F9442D461A02}"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986DD8-2FFF-4994-B346-F2AB0E9B206F}" type="slidenum">
              <a:rPr lang="en-US"/>
              <a:pPr>
                <a:defRPr/>
              </a:pPr>
              <a:t>‹#›</a:t>
            </a:fld>
            <a:endParaRPr lang="en-US"/>
          </a:p>
        </p:txBody>
      </p:sp>
    </p:spTree>
    <p:extLst>
      <p:ext uri="{BB962C8B-B14F-4D97-AF65-F5344CB8AC3E}">
        <p14:creationId xmlns:p14="http://schemas.microsoft.com/office/powerpoint/2010/main" val="10578121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80FE251-9D48-4B9F-9201-8E5F1D72C552}" type="datetime1">
              <a:rPr lang="en-US" smtClean="0"/>
              <a:pPr>
                <a:defRPr/>
              </a:pPr>
              <a:t>4/8/2026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CF74486-C75A-4538-AD84-AE187F005CFE}" type="slidenum">
              <a:rPr lang="en-US"/>
              <a:pPr>
                <a:defRPr/>
              </a:pPr>
              <a:t>‹#›</a:t>
            </a:fld>
            <a:endParaRPr lang="en-US"/>
          </a:p>
        </p:txBody>
      </p:sp>
    </p:spTree>
    <p:extLst>
      <p:ext uri="{BB962C8B-B14F-4D97-AF65-F5344CB8AC3E}">
        <p14:creationId xmlns:p14="http://schemas.microsoft.com/office/powerpoint/2010/main" val="3743161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84AF-E9F2-539E-5623-3E9BAFC99A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5A3B11-5432-94DD-3EE0-3BF81D65D3C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332443-0932-B78E-87D4-0E2D403E202E}"/>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2A02E3F6-ECB0-2B77-6DB0-7BEE52E98A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F69B312-1127-7408-6CE4-B69318E6F689}"/>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1001960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B13D5-CB43-738B-8ED7-76EE41B477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0CC734-2778-50CD-4EA1-79E0C67307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6A4AB0-DEEB-8D96-3A49-8C96C9FF85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A672AA-F78C-973B-16A4-AD183089B80B}"/>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6" name="Footer Placeholder 5">
            <a:extLst>
              <a:ext uri="{FF2B5EF4-FFF2-40B4-BE49-F238E27FC236}">
                <a16:creationId xmlns:a16="http://schemas.microsoft.com/office/drawing/2014/main" id="{72762E79-01BF-1C3F-06A2-7F253BA3D8E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8EAFFF5-E6CD-71EE-E8E7-AF3F40320EF8}"/>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280270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0B7BB-6226-8EDD-A709-0907EC1A70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C20726-A2DE-2D6F-6EAD-4899746E3F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DE1602-05CD-F3B6-9D8A-4B7BB54A58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E11A03-61F0-1181-CF4E-87ADF44ADB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F20FE7-9126-29B4-EE73-9E9C7CC373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900CD8-8EA9-4AD2-34B8-C269BF9BC3D8}"/>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8" name="Footer Placeholder 7">
            <a:extLst>
              <a:ext uri="{FF2B5EF4-FFF2-40B4-BE49-F238E27FC236}">
                <a16:creationId xmlns:a16="http://schemas.microsoft.com/office/drawing/2014/main" id="{72FA2A5B-60A4-2F26-0383-801CDACCDCC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E73CF53-E6BB-64F3-2475-1AB0634A0C32}"/>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61088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8159E-0770-6A33-588B-3E8BBFC66E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7BF628-537C-97A6-4236-4C0AF8E72525}"/>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4" name="Footer Placeholder 3">
            <a:extLst>
              <a:ext uri="{FF2B5EF4-FFF2-40B4-BE49-F238E27FC236}">
                <a16:creationId xmlns:a16="http://schemas.microsoft.com/office/drawing/2014/main" id="{381A9C3B-FFCA-BC95-CE0A-84633EC3F3A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6725892-F190-A353-3007-7B4EA34224F3}"/>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420264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2B2A44-0762-8926-CDE7-9F1EB8CBD0FE}"/>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3" name="Footer Placeholder 2">
            <a:extLst>
              <a:ext uri="{FF2B5EF4-FFF2-40B4-BE49-F238E27FC236}">
                <a16:creationId xmlns:a16="http://schemas.microsoft.com/office/drawing/2014/main" id="{F175997F-32C8-6068-3E3B-1EDB6A9116B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F5BCC50-4424-3180-7E8C-F84C8A000FB8}"/>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78053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1F218-17D8-A81A-0107-735887307A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D708F9-217C-3BDE-4849-46AC58BE2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B81317-60B4-C7FF-BD58-0B378440C3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958BD6-C6A9-1954-502F-A2DFEDFD24CE}"/>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6" name="Footer Placeholder 5">
            <a:extLst>
              <a:ext uri="{FF2B5EF4-FFF2-40B4-BE49-F238E27FC236}">
                <a16:creationId xmlns:a16="http://schemas.microsoft.com/office/drawing/2014/main" id="{6ACA4050-5EAA-277F-E067-2F87ECF53B0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54167D4-1C9A-BF34-1F44-00CD00E38FDC}"/>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3786838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9218-B952-AA28-C986-9DA7EADDF5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B33DF7-8FFF-0B5B-CFB4-EAC66442D3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A0A6B2D-526C-5BF4-6278-095D30BD3D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BB1712-366B-EEA4-1BA3-813A85197DAF}"/>
              </a:ext>
            </a:extLst>
          </p:cNvPr>
          <p:cNvSpPr>
            <a:spLocks noGrp="1"/>
          </p:cNvSpPr>
          <p:nvPr>
            <p:ph type="dt" sz="half" idx="10"/>
          </p:nvPr>
        </p:nvSpPr>
        <p:spPr/>
        <p:txBody>
          <a:bodyPr/>
          <a:lstStyle/>
          <a:p>
            <a:fld id="{B04AC149-A3EA-40E3-AFD7-255FEC69AC6F}" type="datetimeFigureOut">
              <a:rPr lang="en-US" smtClean="0"/>
              <a:t>4/8/2026</a:t>
            </a:fld>
            <a:endParaRPr lang="en-US" dirty="0"/>
          </a:p>
        </p:txBody>
      </p:sp>
      <p:sp>
        <p:nvSpPr>
          <p:cNvPr id="6" name="Footer Placeholder 5">
            <a:extLst>
              <a:ext uri="{FF2B5EF4-FFF2-40B4-BE49-F238E27FC236}">
                <a16:creationId xmlns:a16="http://schemas.microsoft.com/office/drawing/2014/main" id="{8928BCE5-AC77-0A28-1570-D164AE3EF28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A9B236-B70D-6895-196E-E7235D1AC254}"/>
              </a:ext>
            </a:extLst>
          </p:cNvPr>
          <p:cNvSpPr>
            <a:spLocks noGrp="1"/>
          </p:cNvSpPr>
          <p:nvPr>
            <p:ph type="sldNum" sz="quarter" idx="12"/>
          </p:nvPr>
        </p:nvSpPr>
        <p:spPr/>
        <p:txBody>
          <a:bodyPr/>
          <a:lstStyle/>
          <a:p>
            <a:fld id="{CE6E7EA4-CE2D-474C-A0C7-BC075B1FAA09}" type="slidenum">
              <a:rPr lang="en-US" smtClean="0"/>
              <a:t>‹#›</a:t>
            </a:fld>
            <a:endParaRPr lang="en-US" dirty="0"/>
          </a:p>
        </p:txBody>
      </p:sp>
    </p:spTree>
    <p:extLst>
      <p:ext uri="{BB962C8B-B14F-4D97-AF65-F5344CB8AC3E}">
        <p14:creationId xmlns:p14="http://schemas.microsoft.com/office/powerpoint/2010/main" val="1348105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A28075-1AC1-4E2F-0676-07F0B696FE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D49CAB-E450-2A75-2F80-5DCFC71817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DA5B3F-531F-BA4C-E842-FCABC312E8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4AC149-A3EA-40E3-AFD7-255FEC69AC6F}" type="datetimeFigureOut">
              <a:rPr lang="en-US" smtClean="0"/>
              <a:t>4/8/2026</a:t>
            </a:fld>
            <a:endParaRPr lang="en-US" dirty="0"/>
          </a:p>
        </p:txBody>
      </p:sp>
      <p:sp>
        <p:nvSpPr>
          <p:cNvPr id="5" name="Footer Placeholder 4">
            <a:extLst>
              <a:ext uri="{FF2B5EF4-FFF2-40B4-BE49-F238E27FC236}">
                <a16:creationId xmlns:a16="http://schemas.microsoft.com/office/drawing/2014/main" id="{47856BC8-F5E5-ACC5-FD4D-1D2E40F37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FE967F6A-925C-9009-7D6C-24B3430055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6E7EA4-CE2D-474C-A0C7-BC075B1FAA09}" type="slidenum">
              <a:rPr lang="en-US" smtClean="0"/>
              <a:t>‹#›</a:t>
            </a:fld>
            <a:endParaRPr lang="en-US" dirty="0"/>
          </a:p>
        </p:txBody>
      </p:sp>
    </p:spTree>
    <p:extLst>
      <p:ext uri="{BB962C8B-B14F-4D97-AF65-F5344CB8AC3E}">
        <p14:creationId xmlns:p14="http://schemas.microsoft.com/office/powerpoint/2010/main" val="1203859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A40C84C-3242-4EDD-B0FD-DAD84A7DE56F}" type="datetime1">
              <a:rPr lang="en-US" smtClean="0"/>
              <a:t>4/8/2026</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38254EE-1697-41C0-890F-42D22A39C357}" type="slidenum">
              <a:rPr lang="en-US"/>
              <a:pPr>
                <a:defRPr/>
              </a:pPr>
              <a:t>‹#›</a:t>
            </a:fld>
            <a:endParaRPr lang="en-US"/>
          </a:p>
        </p:txBody>
      </p:sp>
    </p:spTree>
    <p:extLst>
      <p:ext uri="{BB962C8B-B14F-4D97-AF65-F5344CB8AC3E}">
        <p14:creationId xmlns:p14="http://schemas.microsoft.com/office/powerpoint/2010/main" val="1280657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4ABD-663F-4AF4-91E8-C14323971FB8}"/>
              </a:ext>
            </a:extLst>
          </p:cNvPr>
          <p:cNvSpPr>
            <a:spLocks noGrp="1"/>
          </p:cNvSpPr>
          <p:nvPr>
            <p:ph type="ctrTitle"/>
          </p:nvPr>
        </p:nvSpPr>
        <p:spPr>
          <a:xfrm>
            <a:off x="1638300" y="1071195"/>
            <a:ext cx="8915399" cy="2262781"/>
          </a:xfrm>
        </p:spPr>
        <p:txBody>
          <a:bodyPr>
            <a:normAutofit fontScale="90000"/>
          </a:bodyPr>
          <a:lstStyle/>
          <a:p>
            <a:r>
              <a:rPr lang="en-US" b="1" dirty="0">
                <a:solidFill>
                  <a:srgbClr val="0B4359"/>
                </a:solidFill>
              </a:rPr>
              <a:t>Nevada Water Operator</a:t>
            </a:r>
            <a:br>
              <a:rPr lang="en-US" b="1" dirty="0">
                <a:solidFill>
                  <a:srgbClr val="0B4359"/>
                </a:solidFill>
              </a:rPr>
            </a:br>
            <a:r>
              <a:rPr lang="en-US" b="1" dirty="0">
                <a:solidFill>
                  <a:srgbClr val="0B4359"/>
                </a:solidFill>
              </a:rPr>
              <a:t>Exam Summaries </a:t>
            </a:r>
            <a:br>
              <a:rPr lang="en-US" b="1" dirty="0">
                <a:solidFill>
                  <a:srgbClr val="0B4359"/>
                </a:solidFill>
              </a:rPr>
            </a:br>
            <a:r>
              <a:rPr lang="en-US" b="1" dirty="0">
                <a:solidFill>
                  <a:srgbClr val="0B4359"/>
                </a:solidFill>
              </a:rPr>
              <a:t>2</a:t>
            </a:r>
            <a:r>
              <a:rPr lang="en-US" b="1" baseline="30000" dirty="0">
                <a:solidFill>
                  <a:srgbClr val="0B4359"/>
                </a:solidFill>
              </a:rPr>
              <a:t>nd</a:t>
            </a:r>
            <a:r>
              <a:rPr lang="en-US" b="1" dirty="0">
                <a:solidFill>
                  <a:srgbClr val="0B4359"/>
                </a:solidFill>
              </a:rPr>
              <a:t> Quarter 2025</a:t>
            </a:r>
          </a:p>
        </p:txBody>
      </p:sp>
      <p:sp>
        <p:nvSpPr>
          <p:cNvPr id="3" name="Subtitle 2">
            <a:extLst>
              <a:ext uri="{FF2B5EF4-FFF2-40B4-BE49-F238E27FC236}">
                <a16:creationId xmlns:a16="http://schemas.microsoft.com/office/drawing/2014/main" id="{BD2CEFDE-6325-434A-B1ED-30168DA8D906}"/>
              </a:ext>
            </a:extLst>
          </p:cNvPr>
          <p:cNvSpPr>
            <a:spLocks noGrp="1"/>
          </p:cNvSpPr>
          <p:nvPr>
            <p:ph type="subTitle" idx="1"/>
          </p:nvPr>
        </p:nvSpPr>
        <p:spPr>
          <a:xfrm>
            <a:off x="1567042" y="4065991"/>
            <a:ext cx="8915399" cy="1126283"/>
          </a:xfrm>
        </p:spPr>
        <p:txBody>
          <a:bodyPr>
            <a:normAutofit/>
          </a:bodyPr>
          <a:lstStyle/>
          <a:p>
            <a:r>
              <a:rPr lang="en-US" sz="2200" dirty="0"/>
              <a:t>NDEP Bureau of Safe Drinking Water</a:t>
            </a:r>
          </a:p>
          <a:p>
            <a:r>
              <a:rPr lang="en-US" sz="2200" dirty="0"/>
              <a:t>Operator Certification Program</a:t>
            </a:r>
          </a:p>
        </p:txBody>
      </p:sp>
      <p:pic>
        <p:nvPicPr>
          <p:cNvPr id="5" name="Picture 4">
            <a:extLst>
              <a:ext uri="{FF2B5EF4-FFF2-40B4-BE49-F238E27FC236}">
                <a16:creationId xmlns:a16="http://schemas.microsoft.com/office/drawing/2014/main" id="{FC1F3A3F-F94D-4715-B7DE-CA0125FD1D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4359" y="5822827"/>
            <a:ext cx="1660817" cy="1283359"/>
          </a:xfrm>
          <a:prstGeom prst="rect">
            <a:avLst/>
          </a:prstGeom>
        </p:spPr>
      </p:pic>
      <p:pic>
        <p:nvPicPr>
          <p:cNvPr id="6" name="Picture 5" descr="dcnr-vert.png">
            <a:extLst>
              <a:ext uri="{FF2B5EF4-FFF2-40B4-BE49-F238E27FC236}">
                <a16:creationId xmlns:a16="http://schemas.microsoft.com/office/drawing/2014/main" id="{124F1FA4-A5DB-4C0D-99D1-B6FB95928BDC}"/>
              </a:ext>
            </a:extLst>
          </p:cNvPr>
          <p:cNvPicPr>
            <a:picLocks noChangeAspect="1"/>
          </p:cNvPicPr>
          <p:nvPr/>
        </p:nvPicPr>
        <p:blipFill>
          <a:blip r:embed="rId3" cstate="print"/>
          <a:stretch>
            <a:fillRect/>
          </a:stretch>
        </p:blipFill>
        <p:spPr>
          <a:xfrm>
            <a:off x="238084" y="122942"/>
            <a:ext cx="948253" cy="948253"/>
          </a:xfrm>
          <a:prstGeom prst="rect">
            <a:avLst/>
          </a:prstGeom>
          <a:effectLst/>
        </p:spPr>
      </p:pic>
    </p:spTree>
    <p:extLst>
      <p:ext uri="{BB962C8B-B14F-4D97-AF65-F5344CB8AC3E}">
        <p14:creationId xmlns:p14="http://schemas.microsoft.com/office/powerpoint/2010/main" val="1999920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09780-368B-2BD5-1C32-550E7B95C69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B90FF64-317E-6123-B811-5C812AD25EF2}"/>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D35E1936-D6D7-56E5-25F8-07E08EF3DF66}"/>
              </a:ext>
            </a:extLst>
          </p:cNvPr>
          <p:cNvSpPr>
            <a:spLocks noGrp="1"/>
          </p:cNvSpPr>
          <p:nvPr>
            <p:ph type="ctrTitle"/>
          </p:nvPr>
        </p:nvSpPr>
        <p:spPr>
          <a:xfrm>
            <a:off x="1590362" y="2660004"/>
            <a:ext cx="8199120" cy="3429900"/>
          </a:xfrm>
        </p:spPr>
        <p:txBody>
          <a:bodyPr anchor="t" anchorCtr="0">
            <a:normAutofit fontScale="90000"/>
          </a:bodyPr>
          <a:lstStyle/>
          <a:p>
            <a:pPr algn="l"/>
            <a:r>
              <a:rPr lang="en-US" sz="1300" dirty="0"/>
              <a:t>3.  Each public water system shall ensure that all decisions concerning distribution process control and system integrity that may affect public health or the environment are made by a certified water distribution operator. Such decisions include, but are not limited to:</a:t>
            </a:r>
            <a:br>
              <a:rPr lang="en-US" sz="1300" dirty="0"/>
            </a:br>
            <a:r>
              <a:rPr lang="en-US" sz="1300" dirty="0"/>
              <a:t>     (a) Installing, tapping, relining, disinfecting, testing and connecting of water mains and appurtenances;</a:t>
            </a:r>
            <a:br>
              <a:rPr lang="en-US" sz="1300" dirty="0"/>
            </a:br>
            <a:r>
              <a:rPr lang="en-US" sz="1300" dirty="0"/>
              <a:t>     (b) Shutdown, repair, disinfection and testing of broken water mains;</a:t>
            </a:r>
            <a:br>
              <a:rPr lang="en-US" sz="1300" dirty="0"/>
            </a:br>
            <a:r>
              <a:rPr lang="en-US" sz="1300" dirty="0"/>
              <a:t>     (c) Flushing, cleaning and pigging of existing water mains;</a:t>
            </a:r>
            <a:br>
              <a:rPr lang="en-US" sz="1300" dirty="0"/>
            </a:br>
            <a:r>
              <a:rPr lang="en-US" sz="1300" dirty="0"/>
              <a:t>     (d) Pulling, resetting, rehabilitating, disinfecting and testing of water wells;</a:t>
            </a:r>
            <a:br>
              <a:rPr lang="en-US" sz="1300" dirty="0"/>
            </a:br>
            <a:r>
              <a:rPr lang="en-US" sz="1300" dirty="0"/>
              <a:t>     (e) Standby emergency response duties for after-hour emergencies of the operation of a distribution system;</a:t>
            </a:r>
            <a:br>
              <a:rPr lang="en-US" sz="1300" dirty="0"/>
            </a:br>
            <a:r>
              <a:rPr lang="en-US" sz="1300" dirty="0"/>
              <a:t>     (f) Draining, cleaning, disinfecting and maintenance of distribution reservoirs;</a:t>
            </a:r>
            <a:br>
              <a:rPr lang="en-US" sz="1300" dirty="0"/>
            </a:br>
            <a:r>
              <a:rPr lang="en-US" sz="1300" dirty="0"/>
              <a:t>     (g) Operation of pumps and related flow and pressure control and storage facilities manually or through a system control and data acquisition system; and</a:t>
            </a:r>
            <a:br>
              <a:rPr lang="en-US" sz="1300" dirty="0"/>
            </a:br>
            <a:r>
              <a:rPr lang="en-US" sz="1300" dirty="0"/>
              <a:t>     (h) Maintenance and adjustment of system flow and pressure requirements to meet consumer demands including fire flow demands and minimum pressure requirements.</a:t>
            </a:r>
            <a:br>
              <a:rPr lang="en-US" sz="1300" dirty="0"/>
            </a:br>
            <a:r>
              <a:rPr lang="en-US" sz="1300" dirty="0"/>
              <a:t>     4.  Public water systems must use certified water distribution operators or water treatment operators to make decisions concerning:</a:t>
            </a:r>
            <a:br>
              <a:rPr lang="en-US" sz="1300" dirty="0"/>
            </a:br>
            <a:r>
              <a:rPr lang="en-US" sz="1300" dirty="0"/>
              <a:t>     (a) The determination and control of appropriate rates of chemical dosage for wellhead disinfection and residual maintenance; and</a:t>
            </a:r>
            <a:br>
              <a:rPr lang="en-US" sz="1300" dirty="0"/>
            </a:br>
            <a:r>
              <a:rPr lang="en-US" sz="1300" dirty="0"/>
              <a:t>     (b) Any investigation of problems relating to water quality in the distribution system.</a:t>
            </a:r>
            <a:br>
              <a:rPr lang="en-US" dirty="0"/>
            </a:br>
            <a:br>
              <a:rPr lang="en-US" sz="2700" dirty="0"/>
            </a:b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A6C5BB26-168E-2715-D55B-90F23CCD220C}"/>
              </a:ext>
            </a:extLst>
          </p:cNvPr>
          <p:cNvSpPr>
            <a:spLocks noGrp="1"/>
          </p:cNvSpPr>
          <p:nvPr>
            <p:ph type="sldNum" sz="quarter" idx="12"/>
          </p:nvPr>
        </p:nvSpPr>
        <p:spPr/>
        <p:txBody>
          <a:bodyPr/>
          <a:lstStyle/>
          <a:p>
            <a:pPr>
              <a:defRPr/>
            </a:pPr>
            <a:fld id="{932C1140-0409-4EB3-BB7D-DC6DFCB68053}" type="slidenum">
              <a:rPr lang="en-US" smtClean="0"/>
              <a:pPr>
                <a:defRPr/>
              </a:pPr>
              <a:t>10</a:t>
            </a:fld>
            <a:endParaRPr lang="en-US" dirty="0"/>
          </a:p>
        </p:txBody>
      </p:sp>
      <p:sp>
        <p:nvSpPr>
          <p:cNvPr id="4" name="TextBox 3">
            <a:extLst>
              <a:ext uri="{FF2B5EF4-FFF2-40B4-BE49-F238E27FC236}">
                <a16:creationId xmlns:a16="http://schemas.microsoft.com/office/drawing/2014/main" id="{A918C091-47D4-C258-7CB7-60652605783D}"/>
              </a:ext>
            </a:extLst>
          </p:cNvPr>
          <p:cNvSpPr txBox="1"/>
          <p:nvPr/>
        </p:nvSpPr>
        <p:spPr>
          <a:xfrm>
            <a:off x="1557875" y="529648"/>
            <a:ext cx="8596054" cy="584775"/>
          </a:xfrm>
          <a:prstGeom prst="rect">
            <a:avLst/>
          </a:prstGeom>
          <a:noFill/>
        </p:spPr>
        <p:txBody>
          <a:bodyPr wrap="square" rtlCol="0">
            <a:spAutoFit/>
          </a:bodyPr>
          <a:lstStyle/>
          <a:p>
            <a:pPr algn="ctr"/>
            <a:r>
              <a:rPr lang="en-US" sz="3200" b="1" dirty="0">
                <a:latin typeface="+mj-lt"/>
                <a:ea typeface="+mj-ea"/>
                <a:cs typeface="+mj-cs"/>
              </a:rPr>
              <a:t>Qualifications for Distribution vs. Treatment  </a:t>
            </a:r>
          </a:p>
        </p:txBody>
      </p:sp>
      <p:sp>
        <p:nvSpPr>
          <p:cNvPr id="7" name="TextBox 6">
            <a:extLst>
              <a:ext uri="{FF2B5EF4-FFF2-40B4-BE49-F238E27FC236}">
                <a16:creationId xmlns:a16="http://schemas.microsoft.com/office/drawing/2014/main" id="{E2B0C296-5C58-F52B-CE3D-23DF01A3D74C}"/>
              </a:ext>
            </a:extLst>
          </p:cNvPr>
          <p:cNvSpPr txBox="1"/>
          <p:nvPr/>
        </p:nvSpPr>
        <p:spPr>
          <a:xfrm>
            <a:off x="0" y="1936236"/>
            <a:ext cx="5855902" cy="523220"/>
          </a:xfrm>
          <a:prstGeom prst="rect">
            <a:avLst/>
          </a:prstGeom>
          <a:noFill/>
        </p:spPr>
        <p:txBody>
          <a:bodyPr wrap="square" rtlCol="0">
            <a:spAutoFit/>
          </a:bodyPr>
          <a:lstStyle/>
          <a:p>
            <a:pPr algn="ctr"/>
            <a:r>
              <a:rPr lang="en-US" sz="2800" b="1" dirty="0">
                <a:latin typeface="+mj-lt"/>
                <a:ea typeface="+mj-ea"/>
                <a:cs typeface="+mj-cs"/>
              </a:rPr>
              <a:t>NAC 445A.6267  </a:t>
            </a:r>
          </a:p>
        </p:txBody>
      </p:sp>
      <p:pic>
        <p:nvPicPr>
          <p:cNvPr id="8" name="Picture 7">
            <a:extLst>
              <a:ext uri="{FF2B5EF4-FFF2-40B4-BE49-F238E27FC236}">
                <a16:creationId xmlns:a16="http://schemas.microsoft.com/office/drawing/2014/main" id="{75326070-D114-B769-6B3E-2F7DA28B93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3333695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D1604-23A6-BB8D-849E-DBEF07F5E4A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4C3831-0A1B-01B2-C8C5-70928CC84D86}"/>
              </a:ext>
            </a:extLst>
          </p:cNvPr>
          <p:cNvSpPr>
            <a:spLocks noGrp="1"/>
          </p:cNvSpPr>
          <p:nvPr>
            <p:ph type="sldNum" sz="quarter" idx="12"/>
          </p:nvPr>
        </p:nvSpPr>
        <p:spPr/>
        <p:txBody>
          <a:bodyPr/>
          <a:lstStyle/>
          <a:p>
            <a:pPr>
              <a:defRPr/>
            </a:pPr>
            <a:fld id="{932C1140-0409-4EB3-BB7D-DC6DFCB68053}" type="slidenum">
              <a:rPr lang="en-US" smtClean="0"/>
              <a:pPr>
                <a:defRPr/>
              </a:pPr>
              <a:t>11</a:t>
            </a:fld>
            <a:endParaRPr lang="en-US" dirty="0"/>
          </a:p>
        </p:txBody>
      </p:sp>
      <p:pic>
        <p:nvPicPr>
          <p:cNvPr id="10" name="Picture 9">
            <a:extLst>
              <a:ext uri="{FF2B5EF4-FFF2-40B4-BE49-F238E27FC236}">
                <a16:creationId xmlns:a16="http://schemas.microsoft.com/office/drawing/2014/main" id="{94A69708-A7DE-F4BB-EFDE-0C1324F52F2E}"/>
              </a:ext>
            </a:extLst>
          </p:cNvPr>
          <p:cNvPicPr>
            <a:picLocks noChangeAspect="1"/>
          </p:cNvPicPr>
          <p:nvPr/>
        </p:nvPicPr>
        <p:blipFill>
          <a:blip r:embed="rId2"/>
          <a:stretch>
            <a:fillRect/>
          </a:stretch>
        </p:blipFill>
        <p:spPr>
          <a:xfrm>
            <a:off x="1" y="0"/>
            <a:ext cx="6373368" cy="1354115"/>
          </a:xfrm>
          <a:prstGeom prst="rect">
            <a:avLst/>
          </a:prstGeom>
        </p:spPr>
      </p:pic>
      <p:sp>
        <p:nvSpPr>
          <p:cNvPr id="12" name="Title 2">
            <a:extLst>
              <a:ext uri="{FF2B5EF4-FFF2-40B4-BE49-F238E27FC236}">
                <a16:creationId xmlns:a16="http://schemas.microsoft.com/office/drawing/2014/main" id="{A9D089FC-059A-D66F-B363-BC65B63DB76C}"/>
              </a:ext>
            </a:extLst>
          </p:cNvPr>
          <p:cNvSpPr>
            <a:spLocks noGrp="1"/>
          </p:cNvSpPr>
          <p:nvPr>
            <p:ph type="ctrTitle"/>
          </p:nvPr>
        </p:nvSpPr>
        <p:spPr>
          <a:xfrm>
            <a:off x="1350264" y="1418589"/>
            <a:ext cx="4949952" cy="5120323"/>
          </a:xfrm>
        </p:spPr>
        <p:txBody>
          <a:bodyPr anchor="t" anchorCtr="0">
            <a:normAutofit fontScale="90000"/>
          </a:bodyPr>
          <a:lstStyle/>
          <a:p>
            <a:pPr algn="l">
              <a:lnSpc>
                <a:spcPct val="150000"/>
              </a:lnSpc>
            </a:pPr>
            <a:r>
              <a:rPr lang="en-US" sz="1300" dirty="0"/>
              <a:t>1) Characteristics of chlorine and chlorine compounds (gas/liquid) </a:t>
            </a:r>
            <a:br>
              <a:rPr lang="en-US" sz="1300" dirty="0"/>
            </a:br>
            <a:r>
              <a:rPr lang="en-US" sz="1300" dirty="0"/>
              <a:t>2) Chlorination/</a:t>
            </a:r>
            <a:r>
              <a:rPr lang="en-US" sz="1300" dirty="0" err="1"/>
              <a:t>dechlorination</a:t>
            </a:r>
            <a:r>
              <a:rPr lang="en-US" sz="1300" dirty="0"/>
              <a:t> (Safety, storage, handling, feeding, measurements</a:t>
            </a:r>
            <a:br>
              <a:rPr lang="en-US" sz="1300" dirty="0"/>
            </a:br>
            <a:r>
              <a:rPr lang="en-US" sz="1300" dirty="0"/>
              <a:t>3) Chlorine demand significance and relationship to dose </a:t>
            </a:r>
            <a:br>
              <a:rPr lang="en-US" sz="1300" dirty="0"/>
            </a:br>
            <a:r>
              <a:rPr lang="en-US" sz="1300" dirty="0"/>
              <a:t>4) Coliform group (monitoring, occurrence, significance)</a:t>
            </a:r>
            <a:br>
              <a:rPr lang="en-US" sz="1300" dirty="0"/>
            </a:br>
            <a:r>
              <a:rPr lang="en-US" sz="1300" dirty="0"/>
              <a:t>5) Control systems (SCADA, pumps, valves) </a:t>
            </a:r>
            <a:br>
              <a:rPr lang="en-US" sz="1300" dirty="0"/>
            </a:br>
            <a:r>
              <a:rPr lang="en-US" sz="1300" dirty="0"/>
              <a:t>6) Corrosion control process (cathodic protection) </a:t>
            </a:r>
            <a:br>
              <a:rPr lang="en-US" sz="1300" dirty="0"/>
            </a:br>
            <a:r>
              <a:rPr lang="en-US" sz="1300" dirty="0"/>
              <a:t>7) Cross-connection control program and principles (surveys, method, devices)</a:t>
            </a:r>
            <a:br>
              <a:rPr lang="en-US" sz="1300" dirty="0"/>
            </a:br>
            <a:r>
              <a:rPr lang="en-US" sz="1300" dirty="0"/>
              <a:t>8) Disinfection concepts (pipes, tanks, repairs, wells)  </a:t>
            </a:r>
            <a:br>
              <a:rPr lang="en-US" sz="1300" dirty="0"/>
            </a:br>
            <a:r>
              <a:rPr lang="en-US" sz="1300" dirty="0"/>
              <a:t>9) Emergency/contingency response plans  </a:t>
            </a:r>
            <a:br>
              <a:rPr lang="en-US" sz="1300" dirty="0"/>
            </a:br>
            <a:r>
              <a:rPr lang="en-US" sz="1300" dirty="0"/>
              <a:t>10) Flow effect of pipe size, type, head loss, and C factor </a:t>
            </a:r>
            <a:br>
              <a:rPr lang="en-US" sz="1300" dirty="0"/>
            </a:br>
            <a:r>
              <a:rPr lang="en-US" sz="1300" dirty="0"/>
              <a:t>11) Groundwater and surface water supplies (water quality, characteristics) </a:t>
            </a:r>
            <a:br>
              <a:rPr lang="en-US" sz="1300" dirty="0"/>
            </a:br>
            <a:r>
              <a:rPr lang="en-US" sz="1300" dirty="0"/>
              <a:t>12) </a:t>
            </a:r>
            <a:r>
              <a:rPr lang="en-US" sz="1300" dirty="0">
                <a:highlight>
                  <a:srgbClr val="00FF00"/>
                </a:highlight>
              </a:rPr>
              <a:t>Hazards and safety requirements </a:t>
            </a:r>
            <a:r>
              <a:rPr lang="en-US" sz="1300" dirty="0"/>
              <a:t>(confined space, excavation, trench safety) </a:t>
            </a:r>
            <a:br>
              <a:rPr lang="en-US" sz="1300" dirty="0"/>
            </a:br>
            <a:r>
              <a:rPr lang="en-US" sz="1300" dirty="0"/>
              <a:t>13) Leak detection and repair (mains, service lines, meters)</a:t>
            </a:r>
            <a:br>
              <a:rPr lang="en-US" sz="1300" dirty="0"/>
            </a:br>
            <a:r>
              <a:rPr lang="en-US" sz="1300" dirty="0"/>
              <a:t>14) Metering technologies (AMR, meter types)</a:t>
            </a:r>
            <a:br>
              <a:rPr lang="en-US" sz="1300" dirty="0"/>
            </a:br>
            <a:r>
              <a:rPr lang="en-US" sz="1300" dirty="0"/>
              <a:t>15) Monitoring requirements (Water quality, pressure) </a:t>
            </a:r>
            <a:br>
              <a:rPr lang="en-US" sz="1300" dirty="0"/>
            </a:br>
            <a:r>
              <a:rPr lang="en-US" sz="1300" dirty="0"/>
              <a:t>16) Operation of laboratory field equipment (chlorine monitor, pH monitor)  </a:t>
            </a:r>
            <a:br>
              <a:rPr lang="en-US" sz="1300" dirty="0"/>
            </a:br>
            <a:r>
              <a:rPr lang="en-US" sz="1300" dirty="0"/>
              <a:t>17) Pneumatics (actuators, compressors, valves) </a:t>
            </a:r>
            <a:br>
              <a:rPr lang="en-US" sz="1300" dirty="0"/>
            </a:br>
            <a:r>
              <a:rPr lang="en-US" sz="1300" dirty="0"/>
              <a:t>18) Prime mover of water (pumps) </a:t>
            </a:r>
            <a:br>
              <a:rPr lang="en-US" sz="2000" dirty="0"/>
            </a:br>
            <a:br>
              <a:rPr lang="en-US" sz="4800" dirty="0"/>
            </a:br>
            <a:br>
              <a:rPr lang="en-US" sz="4800" dirty="0"/>
            </a:br>
            <a:endParaRPr lang="en-US" sz="4800" dirty="0"/>
          </a:p>
        </p:txBody>
      </p:sp>
      <p:sp>
        <p:nvSpPr>
          <p:cNvPr id="13" name="Title 2">
            <a:extLst>
              <a:ext uri="{FF2B5EF4-FFF2-40B4-BE49-F238E27FC236}">
                <a16:creationId xmlns:a16="http://schemas.microsoft.com/office/drawing/2014/main" id="{58E04501-F0F2-4974-022C-35DE6B596FC3}"/>
              </a:ext>
            </a:extLst>
          </p:cNvPr>
          <p:cNvSpPr txBox="1">
            <a:spLocks/>
          </p:cNvSpPr>
          <p:nvPr/>
        </p:nvSpPr>
        <p:spPr>
          <a:xfrm>
            <a:off x="6992112" y="1016571"/>
            <a:ext cx="4465320" cy="5704904"/>
          </a:xfrm>
          <a:prstGeom prst="rect">
            <a:avLst/>
          </a:prstGeom>
        </p:spPr>
        <p:txBody>
          <a:bodyPr vert="horz" lIns="91440" tIns="45720" rIns="91440" bIns="45720" rtlCol="0" anchor="t" anchorCtr="0">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r>
              <a:rPr lang="en-US" sz="4800" dirty="0"/>
              <a:t>19) Piping materials (pipes, valves, hydrants, fittings, joints, restraints)</a:t>
            </a:r>
            <a:br>
              <a:rPr lang="en-US" sz="4800" dirty="0"/>
            </a:br>
            <a:r>
              <a:rPr lang="en-US" sz="4800" dirty="0"/>
              <a:t>20) Potential waterborne diseases (types, causes, prevention)</a:t>
            </a:r>
            <a:br>
              <a:rPr lang="en-US" sz="4800" dirty="0"/>
            </a:br>
            <a:r>
              <a:rPr lang="en-US" sz="4800" dirty="0"/>
              <a:t>21) Proper sampling requirements and procedures </a:t>
            </a:r>
            <a:br>
              <a:rPr lang="en-US" sz="4800" dirty="0"/>
            </a:br>
            <a:r>
              <a:rPr lang="en-US" sz="4800" dirty="0"/>
              <a:t>22) Public notification requirements (CCR, advisories, violations) </a:t>
            </a:r>
            <a:br>
              <a:rPr lang="en-US" sz="4800" dirty="0"/>
            </a:br>
            <a:r>
              <a:rPr lang="en-US" sz="4800" dirty="0"/>
              <a:t>23) Quality control/quality assurance practices (laboratory, field unit)</a:t>
            </a:r>
            <a:br>
              <a:rPr lang="en-US" sz="4800" dirty="0"/>
            </a:br>
            <a:r>
              <a:rPr lang="en-US" sz="4800" dirty="0"/>
              <a:t>24) Reporting requirements and frequency (CCR, samples)</a:t>
            </a:r>
            <a:br>
              <a:rPr lang="en-US" sz="4800" dirty="0"/>
            </a:br>
            <a:r>
              <a:rPr lang="en-US" sz="4800" dirty="0"/>
              <a:t>25) Sanitary survey processes (system responsibilities, preparation) </a:t>
            </a:r>
            <a:br>
              <a:rPr lang="en-US" sz="4800" dirty="0"/>
            </a:br>
            <a:r>
              <a:rPr lang="en-US" sz="4800" dirty="0"/>
              <a:t>26) Security practices and procedures  </a:t>
            </a:r>
            <a:br>
              <a:rPr lang="en-US" sz="4800" dirty="0"/>
            </a:br>
            <a:r>
              <a:rPr lang="en-US" sz="4800" dirty="0"/>
              <a:t>27) Source water protection (ground water, surface water)</a:t>
            </a:r>
            <a:br>
              <a:rPr lang="en-US" sz="4800" dirty="0"/>
            </a:br>
            <a:r>
              <a:rPr lang="en-US" sz="4800" dirty="0"/>
              <a:t>28) Standard disinfection methods (new/repaired mains, storage facilities, wells)</a:t>
            </a:r>
            <a:br>
              <a:rPr lang="en-US" sz="4800" dirty="0"/>
            </a:br>
            <a:r>
              <a:rPr lang="en-US" sz="4800" dirty="0"/>
              <a:t>29) System damage prevention (water hammer, cavitation) </a:t>
            </a:r>
            <a:br>
              <a:rPr lang="en-US" sz="4800" dirty="0"/>
            </a:br>
            <a:r>
              <a:rPr lang="en-US" sz="4800" dirty="0"/>
              <a:t>30) System documents (as-builts, blueprints, records, GIS)</a:t>
            </a:r>
            <a:br>
              <a:rPr lang="en-US" sz="4800" dirty="0"/>
            </a:br>
            <a:r>
              <a:rPr lang="en-US" sz="4800" dirty="0"/>
              <a:t>31) Tool selection/use (safety, efficiency) </a:t>
            </a:r>
          </a:p>
          <a:p>
            <a:pPr algn="l">
              <a:lnSpc>
                <a:spcPct val="150000"/>
              </a:lnSpc>
            </a:pPr>
            <a:r>
              <a:rPr lang="en-US" sz="4800" dirty="0"/>
              <a:t>32) Underground utility identification practices</a:t>
            </a:r>
          </a:p>
          <a:p>
            <a:pPr algn="l">
              <a:lnSpc>
                <a:spcPct val="150000"/>
              </a:lnSpc>
            </a:pPr>
            <a:r>
              <a:rPr lang="en-US" sz="4800" dirty="0"/>
              <a:t>33) Variable/positive displacement pumps (centrifugal, diaphragm, peristaltic) </a:t>
            </a:r>
          </a:p>
          <a:p>
            <a:pPr algn="l">
              <a:lnSpc>
                <a:spcPct val="150000"/>
              </a:lnSpc>
            </a:pPr>
            <a:r>
              <a:rPr lang="en-US" sz="4800" dirty="0"/>
              <a:t>34) Water quality standards and compliance procedures (regional requirements, drinking water legislation)</a:t>
            </a:r>
          </a:p>
          <a:p>
            <a:pPr algn="l">
              <a:lnSpc>
                <a:spcPct val="150000"/>
              </a:lnSpc>
            </a:pPr>
            <a:r>
              <a:rPr lang="en-US" sz="4800" dirty="0"/>
              <a:t>35) Water storage facilities (maintenance, security, operation) </a:t>
            </a:r>
          </a:p>
          <a:p>
            <a:pPr algn="l">
              <a:lnSpc>
                <a:spcPct val="150000"/>
              </a:lnSpc>
            </a:pPr>
            <a:r>
              <a:rPr lang="en-US" sz="4800" dirty="0"/>
              <a:t>36) Well operation, monitoring, and maintenance </a:t>
            </a:r>
          </a:p>
          <a:p>
            <a:pPr algn="l">
              <a:lnSpc>
                <a:spcPct val="150000"/>
              </a:lnSpc>
            </a:pPr>
            <a:r>
              <a:rPr lang="en-US" sz="4800" dirty="0"/>
              <a:t>37) Workplace safety, rules, regulations, practices, and procedures </a:t>
            </a:r>
          </a:p>
          <a:p>
            <a:pPr algn="l">
              <a:lnSpc>
                <a:spcPct val="150000"/>
              </a:lnSpc>
            </a:pPr>
            <a:br>
              <a:rPr lang="en-US" sz="4800" dirty="0"/>
            </a:br>
            <a:br>
              <a:rPr lang="en-US" sz="4800" dirty="0"/>
            </a:br>
            <a:br>
              <a:rPr lang="en-US" sz="4800" dirty="0"/>
            </a:br>
            <a:endParaRPr lang="en-US" sz="4800" dirty="0"/>
          </a:p>
        </p:txBody>
      </p:sp>
      <p:sp>
        <p:nvSpPr>
          <p:cNvPr id="14" name="TextBox 13">
            <a:extLst>
              <a:ext uri="{FF2B5EF4-FFF2-40B4-BE49-F238E27FC236}">
                <a16:creationId xmlns:a16="http://schemas.microsoft.com/office/drawing/2014/main" id="{B9DA926E-F1FF-9644-9270-7E6CBDC3FAB5}"/>
              </a:ext>
            </a:extLst>
          </p:cNvPr>
          <p:cNvSpPr txBox="1"/>
          <p:nvPr/>
        </p:nvSpPr>
        <p:spPr>
          <a:xfrm>
            <a:off x="6521197" y="66670"/>
            <a:ext cx="4832603" cy="584775"/>
          </a:xfrm>
          <a:prstGeom prst="rect">
            <a:avLst/>
          </a:prstGeom>
          <a:noFill/>
        </p:spPr>
        <p:txBody>
          <a:bodyPr wrap="square" rtlCol="0">
            <a:spAutoFit/>
          </a:bodyPr>
          <a:lstStyle/>
          <a:p>
            <a:pPr algn="ctr"/>
            <a:r>
              <a:rPr lang="en-US" sz="3200" b="1" dirty="0">
                <a:latin typeface="+mj-lt"/>
                <a:ea typeface="+mj-ea"/>
                <a:cs typeface="+mj-cs"/>
              </a:rPr>
              <a:t>Distribution – 1   </a:t>
            </a:r>
          </a:p>
        </p:txBody>
      </p:sp>
      <p:pic>
        <p:nvPicPr>
          <p:cNvPr id="15" name="Picture 14">
            <a:extLst>
              <a:ext uri="{FF2B5EF4-FFF2-40B4-BE49-F238E27FC236}">
                <a16:creationId xmlns:a16="http://schemas.microsoft.com/office/drawing/2014/main" id="{DC85675B-D249-70CD-756C-5756F6DCAD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3962308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AF119-241B-A9CC-7D10-AA7665299EE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04C91E-621C-AB3A-25E6-37C706D09D10}"/>
              </a:ext>
            </a:extLst>
          </p:cNvPr>
          <p:cNvSpPr>
            <a:spLocks noGrp="1"/>
          </p:cNvSpPr>
          <p:nvPr>
            <p:ph type="sldNum" sz="quarter" idx="12"/>
          </p:nvPr>
        </p:nvSpPr>
        <p:spPr/>
        <p:txBody>
          <a:bodyPr/>
          <a:lstStyle/>
          <a:p>
            <a:pPr>
              <a:defRPr/>
            </a:pPr>
            <a:fld id="{932C1140-0409-4EB3-BB7D-DC6DFCB68053}" type="slidenum">
              <a:rPr lang="en-US" smtClean="0"/>
              <a:pPr>
                <a:defRPr/>
              </a:pPr>
              <a:t>12</a:t>
            </a:fld>
            <a:endParaRPr lang="en-US" dirty="0"/>
          </a:p>
        </p:txBody>
      </p:sp>
      <p:pic>
        <p:nvPicPr>
          <p:cNvPr id="10" name="Picture 9">
            <a:extLst>
              <a:ext uri="{FF2B5EF4-FFF2-40B4-BE49-F238E27FC236}">
                <a16:creationId xmlns:a16="http://schemas.microsoft.com/office/drawing/2014/main" id="{AF78ECF4-3228-C67C-31E4-EF430B45E06E}"/>
              </a:ext>
            </a:extLst>
          </p:cNvPr>
          <p:cNvPicPr>
            <a:picLocks noChangeAspect="1"/>
          </p:cNvPicPr>
          <p:nvPr/>
        </p:nvPicPr>
        <p:blipFill>
          <a:blip r:embed="rId2"/>
          <a:stretch>
            <a:fillRect/>
          </a:stretch>
        </p:blipFill>
        <p:spPr>
          <a:xfrm>
            <a:off x="1" y="0"/>
            <a:ext cx="6373368" cy="1354115"/>
          </a:xfrm>
          <a:prstGeom prst="rect">
            <a:avLst/>
          </a:prstGeom>
        </p:spPr>
      </p:pic>
      <p:sp>
        <p:nvSpPr>
          <p:cNvPr id="12" name="Title 2">
            <a:extLst>
              <a:ext uri="{FF2B5EF4-FFF2-40B4-BE49-F238E27FC236}">
                <a16:creationId xmlns:a16="http://schemas.microsoft.com/office/drawing/2014/main" id="{19255652-FD49-3BB3-2248-D5D8A3BAA5EF}"/>
              </a:ext>
            </a:extLst>
          </p:cNvPr>
          <p:cNvSpPr>
            <a:spLocks noGrp="1"/>
          </p:cNvSpPr>
          <p:nvPr>
            <p:ph type="ctrTitle"/>
          </p:nvPr>
        </p:nvSpPr>
        <p:spPr>
          <a:xfrm>
            <a:off x="1359408" y="1500419"/>
            <a:ext cx="4949952" cy="5120323"/>
          </a:xfrm>
        </p:spPr>
        <p:txBody>
          <a:bodyPr anchor="t" anchorCtr="0">
            <a:normAutofit fontScale="90000"/>
          </a:bodyPr>
          <a:lstStyle/>
          <a:p>
            <a:pPr algn="l">
              <a:lnSpc>
                <a:spcPct val="150000"/>
              </a:lnSpc>
            </a:pPr>
            <a:r>
              <a:rPr lang="en-US" sz="1300" dirty="0"/>
              <a:t>1) Arithmetic (measurements and calculations)</a:t>
            </a:r>
            <a:br>
              <a:rPr lang="en-US" sz="1300" dirty="0"/>
            </a:br>
            <a:r>
              <a:rPr lang="en-US" sz="1300" dirty="0"/>
              <a:t>2) Biology (pathogenic organisms) </a:t>
            </a:r>
            <a:br>
              <a:rPr lang="en-US" sz="1300" dirty="0"/>
            </a:br>
            <a:r>
              <a:rPr lang="en-US" sz="1300" dirty="0"/>
              <a:t>3) Chemistry (Water chemistry)  </a:t>
            </a:r>
            <a:br>
              <a:rPr lang="en-US" sz="1300" dirty="0"/>
            </a:br>
            <a:r>
              <a:rPr lang="en-US" sz="1300" dirty="0"/>
              <a:t>4) Chemical Dosing (coagulants, oxidants, disinfectants, acids, bases)</a:t>
            </a:r>
            <a:br>
              <a:rPr lang="en-US" sz="1300" dirty="0"/>
            </a:br>
            <a:r>
              <a:rPr lang="en-US" sz="1300" dirty="0"/>
              <a:t>5) Chemical feed equipment (liquid, solid, gas)</a:t>
            </a:r>
            <a:br>
              <a:rPr lang="en-US" sz="1300" dirty="0"/>
            </a:br>
            <a:r>
              <a:rPr lang="en-US" sz="1300" dirty="0"/>
              <a:t>6) Chemical properties (reactivity, compatibility, pH)</a:t>
            </a:r>
            <a:br>
              <a:rPr lang="en-US" sz="1300" dirty="0"/>
            </a:br>
            <a:r>
              <a:rPr lang="en-US" sz="1300" dirty="0"/>
              <a:t>7) Contaminants (organic, inorganic) </a:t>
            </a:r>
            <a:br>
              <a:rPr lang="en-US" sz="1300" dirty="0"/>
            </a:br>
            <a:r>
              <a:rPr lang="en-US" sz="1300" dirty="0"/>
              <a:t>8) Disciplinary Procedures </a:t>
            </a:r>
            <a:br>
              <a:rPr lang="en-US" sz="1300" dirty="0"/>
            </a:br>
            <a:r>
              <a:rPr lang="en-US" sz="1300" dirty="0"/>
              <a:t>9) General electrical principles (troubleshooting breakers, relays, circuits) </a:t>
            </a:r>
            <a:br>
              <a:rPr lang="en-US" sz="1300" dirty="0"/>
            </a:br>
            <a:r>
              <a:rPr lang="en-US" sz="1300" dirty="0"/>
              <a:t>10) Internal combustion engines</a:t>
            </a:r>
            <a:br>
              <a:rPr lang="en-US" sz="1300" dirty="0"/>
            </a:br>
            <a:r>
              <a:rPr lang="en-US" sz="1300" dirty="0"/>
              <a:t>11) Laboratory Equipment (glassware)</a:t>
            </a:r>
            <a:br>
              <a:rPr lang="en-US" sz="1300" dirty="0"/>
            </a:br>
            <a:r>
              <a:rPr lang="en-US" sz="1300" dirty="0"/>
              <a:t>12) Laboratory Instrumentation (operation and calibration)</a:t>
            </a:r>
            <a:br>
              <a:rPr lang="en-US" sz="1300" dirty="0"/>
            </a:br>
            <a:r>
              <a:rPr lang="en-US" sz="1300" dirty="0"/>
              <a:t>13) Laboratory procedures and protocols (Standard Methods) </a:t>
            </a:r>
            <a:br>
              <a:rPr lang="en-US" sz="1300" dirty="0"/>
            </a:br>
            <a:r>
              <a:rPr lang="en-US" sz="1300" dirty="0"/>
              <a:t>14) Laboratory Techniques </a:t>
            </a:r>
            <a:br>
              <a:rPr lang="en-US" sz="1300" dirty="0"/>
            </a:br>
            <a:r>
              <a:rPr lang="en-US" sz="1300" dirty="0"/>
              <a:t>15) Legislative Process </a:t>
            </a:r>
            <a:br>
              <a:rPr lang="en-US" sz="1300" dirty="0"/>
            </a:br>
            <a:r>
              <a:rPr lang="en-US" sz="1300" dirty="0"/>
              <a:t>16) Mechanical principles (mixing, solid compression) </a:t>
            </a:r>
            <a:br>
              <a:rPr lang="en-US" sz="1300" dirty="0"/>
            </a:br>
            <a:r>
              <a:rPr lang="en-US" sz="1300" dirty="0"/>
              <a:t>17) Pneumatics (actuators, compressors, valves) </a:t>
            </a:r>
            <a:br>
              <a:rPr lang="en-US" sz="1300" dirty="0"/>
            </a:br>
            <a:r>
              <a:rPr lang="en-US" sz="1300" dirty="0"/>
              <a:t>18) Prime mover of water (pumps) </a:t>
            </a:r>
            <a:br>
              <a:rPr lang="en-US" sz="2000" dirty="0"/>
            </a:br>
            <a:br>
              <a:rPr lang="en-US" sz="4800" dirty="0"/>
            </a:br>
            <a:br>
              <a:rPr lang="en-US" sz="4800" dirty="0"/>
            </a:br>
            <a:endParaRPr lang="en-US" sz="4800" dirty="0"/>
          </a:p>
        </p:txBody>
      </p:sp>
      <p:sp>
        <p:nvSpPr>
          <p:cNvPr id="13" name="Title 2">
            <a:extLst>
              <a:ext uri="{FF2B5EF4-FFF2-40B4-BE49-F238E27FC236}">
                <a16:creationId xmlns:a16="http://schemas.microsoft.com/office/drawing/2014/main" id="{A6C1A767-CC42-4AE3-FCF1-198FE8B71CF6}"/>
              </a:ext>
            </a:extLst>
          </p:cNvPr>
          <p:cNvSpPr txBox="1">
            <a:spLocks/>
          </p:cNvSpPr>
          <p:nvPr/>
        </p:nvSpPr>
        <p:spPr>
          <a:xfrm>
            <a:off x="6964680" y="834008"/>
            <a:ext cx="4465320" cy="5704904"/>
          </a:xfrm>
          <a:prstGeom prst="rect">
            <a:avLst/>
          </a:prstGeom>
        </p:spPr>
        <p:txBody>
          <a:bodyPr vert="horz" lIns="91440" tIns="45720" rIns="91440" bIns="45720" rtlCol="0" anchor="t" anchorCtr="0">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r>
              <a:rPr lang="en-US" sz="4800" dirty="0"/>
              <a:t>19) Principles of finance </a:t>
            </a:r>
            <a:br>
              <a:rPr lang="en-US" sz="4800" dirty="0"/>
            </a:br>
            <a:r>
              <a:rPr lang="en-US" sz="4800" dirty="0"/>
              <a:t>20) Principles of hydraulics (mass flow balance, detention time, loading, velocity) </a:t>
            </a:r>
            <a:br>
              <a:rPr lang="en-US" sz="4800" dirty="0"/>
            </a:br>
            <a:r>
              <a:rPr lang="en-US" sz="4800" dirty="0"/>
              <a:t>21) Principles of hydrology (hydraulic cycle, aquifers) </a:t>
            </a:r>
            <a:br>
              <a:rPr lang="en-US" sz="4800" dirty="0"/>
            </a:br>
            <a:r>
              <a:rPr lang="en-US" sz="4800" dirty="0"/>
              <a:t>22) Principles of public relations (water quality concerns, rate increases) </a:t>
            </a:r>
            <a:br>
              <a:rPr lang="en-US" sz="4800" dirty="0"/>
            </a:br>
            <a:r>
              <a:rPr lang="en-US" sz="4800" dirty="0"/>
              <a:t>23) Process control instrumentation (pH, turbidity, temp)</a:t>
            </a:r>
            <a:br>
              <a:rPr lang="en-US" sz="4800" dirty="0"/>
            </a:br>
            <a:r>
              <a:rPr lang="en-US" sz="4800" dirty="0"/>
              <a:t>24) Proper chemical handling and storage </a:t>
            </a:r>
            <a:br>
              <a:rPr lang="en-US" sz="4800" dirty="0"/>
            </a:br>
            <a:r>
              <a:rPr lang="en-US" sz="4800" dirty="0"/>
              <a:t>25) Proper lifting procedures  </a:t>
            </a:r>
            <a:br>
              <a:rPr lang="en-US" sz="4800" dirty="0"/>
            </a:br>
            <a:r>
              <a:rPr lang="en-US" sz="4800" dirty="0"/>
              <a:t>26) Proper sampling procedures (chain of custody, storage and preservation) </a:t>
            </a:r>
            <a:br>
              <a:rPr lang="en-US" sz="4800" dirty="0"/>
            </a:br>
            <a:r>
              <a:rPr lang="en-US" sz="4800" dirty="0"/>
              <a:t>27) Public administration procedures  </a:t>
            </a:r>
            <a:br>
              <a:rPr lang="en-US" sz="4800" dirty="0"/>
            </a:br>
            <a:r>
              <a:rPr lang="en-US" sz="4800" dirty="0"/>
              <a:t>28) Quality control/quality assurance practices</a:t>
            </a:r>
            <a:br>
              <a:rPr lang="en-US" sz="4800" dirty="0"/>
            </a:br>
            <a:r>
              <a:rPr lang="en-US" sz="4800" dirty="0"/>
              <a:t>29) Recordkeeping policies </a:t>
            </a:r>
            <a:br>
              <a:rPr lang="en-US" sz="4800" dirty="0"/>
            </a:br>
            <a:r>
              <a:rPr lang="en-US" sz="4800" dirty="0"/>
              <a:t>30) Reporting requirements (violations, annual reports)</a:t>
            </a:r>
            <a:br>
              <a:rPr lang="en-US" sz="4800" dirty="0"/>
            </a:br>
            <a:r>
              <a:rPr lang="en-US" sz="4800" dirty="0"/>
              <a:t>31) Risk Management </a:t>
            </a:r>
          </a:p>
          <a:p>
            <a:pPr algn="l">
              <a:lnSpc>
                <a:spcPct val="150000"/>
              </a:lnSpc>
            </a:pPr>
            <a:r>
              <a:rPr lang="en-US" sz="4800" dirty="0"/>
              <a:t>32) Safety Data Sheets </a:t>
            </a:r>
          </a:p>
          <a:p>
            <a:pPr algn="l">
              <a:lnSpc>
                <a:spcPct val="150000"/>
              </a:lnSpc>
            </a:pPr>
            <a:r>
              <a:rPr lang="en-US" sz="4800" dirty="0"/>
              <a:t>33) Safety equipment (PPE, safety showers, and eye washes) </a:t>
            </a:r>
          </a:p>
          <a:p>
            <a:pPr algn="l">
              <a:lnSpc>
                <a:spcPct val="150000"/>
              </a:lnSpc>
            </a:pPr>
            <a:r>
              <a:rPr lang="en-US" sz="4800" dirty="0"/>
              <a:t>34) </a:t>
            </a:r>
            <a:r>
              <a:rPr lang="en-US" sz="4800" dirty="0">
                <a:highlight>
                  <a:srgbClr val="00FF00"/>
                </a:highlight>
              </a:rPr>
              <a:t>Safety procedures and regulations </a:t>
            </a:r>
            <a:r>
              <a:rPr lang="en-US" sz="4800" dirty="0"/>
              <a:t>(lock-out/tag-out, confined space) </a:t>
            </a:r>
          </a:p>
          <a:p>
            <a:pPr algn="l">
              <a:lnSpc>
                <a:spcPct val="150000"/>
              </a:lnSpc>
            </a:pPr>
            <a:r>
              <a:rPr lang="en-US" sz="4800" dirty="0"/>
              <a:t>35) Storage (</a:t>
            </a:r>
            <a:r>
              <a:rPr lang="en-US" sz="4800" dirty="0" err="1"/>
              <a:t>clearwells</a:t>
            </a:r>
            <a:r>
              <a:rPr lang="en-US" sz="4800" dirty="0"/>
              <a:t>, reservoirs)</a:t>
            </a:r>
          </a:p>
          <a:p>
            <a:pPr algn="l">
              <a:lnSpc>
                <a:spcPct val="150000"/>
              </a:lnSpc>
            </a:pPr>
            <a:r>
              <a:rPr lang="en-US" sz="4800" dirty="0"/>
              <a:t>36) Valve operation and maintenance </a:t>
            </a:r>
          </a:p>
          <a:p>
            <a:pPr algn="l">
              <a:lnSpc>
                <a:spcPct val="150000"/>
              </a:lnSpc>
            </a:pPr>
            <a:r>
              <a:rPr lang="en-US" sz="4800" dirty="0"/>
              <a:t>37) Watershed protection </a:t>
            </a:r>
          </a:p>
          <a:p>
            <a:pPr algn="l">
              <a:lnSpc>
                <a:spcPct val="150000"/>
              </a:lnSpc>
            </a:pPr>
            <a:br>
              <a:rPr lang="en-US" sz="4800" dirty="0"/>
            </a:br>
            <a:br>
              <a:rPr lang="en-US" sz="4800" dirty="0"/>
            </a:br>
            <a:br>
              <a:rPr lang="en-US" sz="4800" dirty="0"/>
            </a:br>
            <a:endParaRPr lang="en-US" sz="4800" dirty="0"/>
          </a:p>
        </p:txBody>
      </p:sp>
      <p:sp>
        <p:nvSpPr>
          <p:cNvPr id="3" name="TextBox 2">
            <a:extLst>
              <a:ext uri="{FF2B5EF4-FFF2-40B4-BE49-F238E27FC236}">
                <a16:creationId xmlns:a16="http://schemas.microsoft.com/office/drawing/2014/main" id="{9C4D0A82-F928-9E9C-10E4-CD196338E1CE}"/>
              </a:ext>
            </a:extLst>
          </p:cNvPr>
          <p:cNvSpPr txBox="1"/>
          <p:nvPr/>
        </p:nvSpPr>
        <p:spPr>
          <a:xfrm>
            <a:off x="6521197" y="66670"/>
            <a:ext cx="4832603" cy="584775"/>
          </a:xfrm>
          <a:prstGeom prst="rect">
            <a:avLst/>
          </a:prstGeom>
          <a:noFill/>
        </p:spPr>
        <p:txBody>
          <a:bodyPr wrap="square" rtlCol="0">
            <a:spAutoFit/>
          </a:bodyPr>
          <a:lstStyle/>
          <a:p>
            <a:pPr algn="ctr"/>
            <a:r>
              <a:rPr lang="en-US" sz="3200" b="1" dirty="0">
                <a:latin typeface="+mj-lt"/>
                <a:ea typeface="+mj-ea"/>
                <a:cs typeface="+mj-cs"/>
              </a:rPr>
              <a:t>Treatment - 1 </a:t>
            </a:r>
          </a:p>
        </p:txBody>
      </p:sp>
      <p:pic>
        <p:nvPicPr>
          <p:cNvPr id="4" name="Picture 3">
            <a:extLst>
              <a:ext uri="{FF2B5EF4-FFF2-40B4-BE49-F238E27FC236}">
                <a16:creationId xmlns:a16="http://schemas.microsoft.com/office/drawing/2014/main" id="{2D91B9FA-9834-9285-74C4-58BF22445E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2569479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6ADDB-1073-66FC-B81C-2DC59471EAB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475B34A-9A2A-D3D1-C1C5-91DBBCBE5D88}"/>
              </a:ext>
            </a:extLst>
          </p:cNvPr>
          <p:cNvSpPr/>
          <p:nvPr/>
        </p:nvSpPr>
        <p:spPr>
          <a:xfrm>
            <a:off x="1524000" y="0"/>
            <a:ext cx="9144000" cy="1601152"/>
          </a:xfrm>
          <a:prstGeom prst="rect">
            <a:avLst/>
          </a:prstGeom>
          <a:solidFill>
            <a:srgbClr val="E8E8E8"/>
          </a:solidFill>
          <a:ln w="1905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rPr>
              <a:t> </a:t>
            </a:r>
          </a:p>
        </p:txBody>
      </p:sp>
      <p:pic>
        <p:nvPicPr>
          <p:cNvPr id="6" name="Picture 5">
            <a:extLst>
              <a:ext uri="{FF2B5EF4-FFF2-40B4-BE49-F238E27FC236}">
                <a16:creationId xmlns:a16="http://schemas.microsoft.com/office/drawing/2014/main" id="{540FC1C3-6F82-29E1-73C2-907F9E75DBB5}"/>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2" name="Slide Number Placeholder 1">
            <a:extLst>
              <a:ext uri="{FF2B5EF4-FFF2-40B4-BE49-F238E27FC236}">
                <a16:creationId xmlns:a16="http://schemas.microsoft.com/office/drawing/2014/main" id="{90722911-33D3-995F-063C-E400439C5E27}"/>
              </a:ext>
            </a:extLst>
          </p:cNvPr>
          <p:cNvSpPr>
            <a:spLocks noGrp="1"/>
          </p:cNvSpPr>
          <p:nvPr>
            <p:ph type="sldNum" sz="quarter" idx="12"/>
          </p:nvPr>
        </p:nvSpPr>
        <p:spPr/>
        <p:txBody>
          <a:bodyPr/>
          <a:lstStyle/>
          <a:p>
            <a:pPr>
              <a:defRPr/>
            </a:pPr>
            <a:fld id="{932C1140-0409-4EB3-BB7D-DC6DFCB68053}" type="slidenum">
              <a:rPr lang="en-US" smtClean="0"/>
              <a:pPr>
                <a:defRPr/>
              </a:pPr>
              <a:t>13</a:t>
            </a:fld>
            <a:endParaRPr lang="en-US" dirty="0"/>
          </a:p>
        </p:txBody>
      </p:sp>
      <p:pic>
        <p:nvPicPr>
          <p:cNvPr id="7" name="Picture 6">
            <a:extLst>
              <a:ext uri="{FF2B5EF4-FFF2-40B4-BE49-F238E27FC236}">
                <a16:creationId xmlns:a16="http://schemas.microsoft.com/office/drawing/2014/main" id="{3E7E6925-1822-255D-889A-71DAB7D12E7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E2C0AF97-04AB-0687-6B8A-4C8FB7CFDC42}"/>
              </a:ext>
            </a:extLst>
          </p:cNvPr>
          <p:cNvSpPr txBox="1"/>
          <p:nvPr/>
        </p:nvSpPr>
        <p:spPr>
          <a:xfrm>
            <a:off x="1048216" y="1846321"/>
            <a:ext cx="10025168" cy="2492990"/>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There isn’t a “one fits all”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Wording in Regulation includes “such decisions include, but not limited to…”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WPI’s exam is national covering “all of the above”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Operator’s duties are dependent on their job position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Job positions vary from water system to water system </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Partial experience credit can be given to cross over positions (engineers, lab techs) </a:t>
            </a:r>
          </a:p>
          <a:p>
            <a:pPr marL="800100" lvl="1" indent="-342900" fontAlgn="base">
              <a:spcBef>
                <a:spcPts val="600"/>
              </a:spcBef>
              <a:spcAft>
                <a:spcPct val="0"/>
              </a:spcAft>
              <a:buFontTx/>
              <a:buAutoNum type="arabicParenR"/>
            </a:pPr>
            <a:endParaRPr lang="en-US" dirty="0">
              <a:solidFill>
                <a:srgbClr val="000000"/>
              </a:solidFill>
              <a:latin typeface="Arial" charset="0"/>
              <a:cs typeface="Arial" charset="0"/>
            </a:endParaRPr>
          </a:p>
        </p:txBody>
      </p:sp>
      <p:sp>
        <p:nvSpPr>
          <p:cNvPr id="11" name="TextBox 10">
            <a:extLst>
              <a:ext uri="{FF2B5EF4-FFF2-40B4-BE49-F238E27FC236}">
                <a16:creationId xmlns:a16="http://schemas.microsoft.com/office/drawing/2014/main" id="{127493E9-0BF5-554B-5243-5C78A648CBAB}"/>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Things to Consider for Definition   </a:t>
            </a:r>
          </a:p>
        </p:txBody>
      </p:sp>
    </p:spTree>
    <p:extLst>
      <p:ext uri="{BB962C8B-B14F-4D97-AF65-F5344CB8AC3E}">
        <p14:creationId xmlns:p14="http://schemas.microsoft.com/office/powerpoint/2010/main" val="229441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378977" y="309425"/>
            <a:ext cx="11434046" cy="985821"/>
          </a:xfrm>
        </p:spPr>
        <p:txBody>
          <a:bodyPr>
            <a:normAutofit/>
          </a:bodyPr>
          <a:lstStyle/>
          <a:p>
            <a:pPr algn="ctr"/>
            <a:r>
              <a:rPr lang="en-US" dirty="0">
                <a:solidFill>
                  <a:schemeClr val="tx2">
                    <a:lumMod val="75000"/>
                    <a:lumOff val="25000"/>
                  </a:schemeClr>
                </a:solidFill>
              </a:rPr>
              <a:t>2025 2</a:t>
            </a:r>
            <a:r>
              <a:rPr lang="en-US" baseline="30000" dirty="0">
                <a:solidFill>
                  <a:schemeClr val="tx2">
                    <a:lumMod val="75000"/>
                    <a:lumOff val="25000"/>
                  </a:schemeClr>
                </a:solidFill>
              </a:rPr>
              <a:t>nd</a:t>
            </a:r>
            <a:r>
              <a:rPr lang="en-US" dirty="0">
                <a:solidFill>
                  <a:schemeClr val="tx2">
                    <a:lumMod val="75000"/>
                    <a:lumOff val="25000"/>
                  </a:schemeClr>
                </a:solidFill>
              </a:rPr>
              <a:t> Quarter - Distribution</a:t>
            </a:r>
          </a:p>
        </p:txBody>
      </p:sp>
      <p:sp>
        <p:nvSpPr>
          <p:cNvPr id="38" name="Subtitle 2">
            <a:extLst>
              <a:ext uri="{FF2B5EF4-FFF2-40B4-BE49-F238E27FC236}">
                <a16:creationId xmlns:a16="http://schemas.microsoft.com/office/drawing/2014/main" id="{2F3C05E7-BCF4-459B-904E-E78718360D19}"/>
              </a:ext>
            </a:extLst>
          </p:cNvPr>
          <p:cNvSpPr txBox="1">
            <a:spLocks/>
          </p:cNvSpPr>
          <p:nvPr/>
        </p:nvSpPr>
        <p:spPr>
          <a:xfrm>
            <a:off x="2268148" y="4345201"/>
            <a:ext cx="8950126" cy="2126808"/>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spcBef>
                <a:spcPts val="400"/>
              </a:spcBef>
            </a:pPr>
            <a:r>
              <a:rPr lang="en-US" sz="2200" b="1" u="sng" dirty="0">
                <a:solidFill>
                  <a:schemeClr val="tx2">
                    <a:lumMod val="75000"/>
                    <a:lumOff val="25000"/>
                  </a:schemeClr>
                </a:solidFill>
                <a:latin typeface="Calibri" panose="020F0502020204030204" pitchFamily="34" charset="0"/>
              </a:rPr>
              <a:t>DISTRIBUTION CATEGORIES:</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System Information &amp; Components</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Equipment; Install, Operate and Maintain</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Monitor, Evaluate &amp; Adjust Disinfection &amp; Lab</a:t>
            </a:r>
          </a:p>
          <a:p>
            <a:pPr marL="574675" indent="-292100">
              <a:spcBef>
                <a:spcPts val="400"/>
              </a:spcBef>
              <a:buFont typeface="Arial" panose="020B0604020202020204" pitchFamily="34" charset="0"/>
              <a:buChar char="•"/>
            </a:pPr>
            <a:r>
              <a:rPr lang="en-US" sz="2200" dirty="0">
                <a:solidFill>
                  <a:srgbClr val="000000"/>
                </a:solidFill>
                <a:latin typeface="Calibri" panose="020F0502020204030204" pitchFamily="34" charset="0"/>
              </a:rPr>
              <a:t>Security, Safety, Public Interaction &amp; Administrative Procedures</a:t>
            </a:r>
          </a:p>
        </p:txBody>
      </p:sp>
      <p:graphicFrame>
        <p:nvGraphicFramePr>
          <p:cNvPr id="4" name="Table 3">
            <a:extLst>
              <a:ext uri="{FF2B5EF4-FFF2-40B4-BE49-F238E27FC236}">
                <a16:creationId xmlns:a16="http://schemas.microsoft.com/office/drawing/2014/main" id="{BF67689B-9193-395A-96F2-77489DB99CB9}"/>
              </a:ext>
            </a:extLst>
          </p:cNvPr>
          <p:cNvGraphicFramePr>
            <a:graphicFrameLocks noGrp="1"/>
          </p:cNvGraphicFramePr>
          <p:nvPr>
            <p:extLst>
              <p:ext uri="{D42A27DB-BD31-4B8C-83A1-F6EECF244321}">
                <p14:modId xmlns:p14="http://schemas.microsoft.com/office/powerpoint/2010/main" val="1201403079"/>
              </p:ext>
            </p:extLst>
          </p:nvPr>
        </p:nvGraphicFramePr>
        <p:xfrm>
          <a:off x="286872" y="1295246"/>
          <a:ext cx="11758843" cy="2982842"/>
        </p:xfrm>
        <a:graphic>
          <a:graphicData uri="http://schemas.openxmlformats.org/drawingml/2006/table">
            <a:tbl>
              <a:tblPr/>
              <a:tblGrid>
                <a:gridCol w="865533">
                  <a:extLst>
                    <a:ext uri="{9D8B030D-6E8A-4147-A177-3AD203B41FA5}">
                      <a16:colId xmlns:a16="http://schemas.microsoft.com/office/drawing/2014/main" val="467552214"/>
                    </a:ext>
                  </a:extLst>
                </a:gridCol>
                <a:gridCol w="693328">
                  <a:extLst>
                    <a:ext uri="{9D8B030D-6E8A-4147-A177-3AD203B41FA5}">
                      <a16:colId xmlns:a16="http://schemas.microsoft.com/office/drawing/2014/main" val="3890026893"/>
                    </a:ext>
                  </a:extLst>
                </a:gridCol>
                <a:gridCol w="795867">
                  <a:extLst>
                    <a:ext uri="{9D8B030D-6E8A-4147-A177-3AD203B41FA5}">
                      <a16:colId xmlns:a16="http://schemas.microsoft.com/office/drawing/2014/main" val="3708546357"/>
                    </a:ext>
                  </a:extLst>
                </a:gridCol>
                <a:gridCol w="770467">
                  <a:extLst>
                    <a:ext uri="{9D8B030D-6E8A-4147-A177-3AD203B41FA5}">
                      <a16:colId xmlns:a16="http://schemas.microsoft.com/office/drawing/2014/main" val="2509120202"/>
                    </a:ext>
                  </a:extLst>
                </a:gridCol>
                <a:gridCol w="770466">
                  <a:extLst>
                    <a:ext uri="{9D8B030D-6E8A-4147-A177-3AD203B41FA5}">
                      <a16:colId xmlns:a16="http://schemas.microsoft.com/office/drawing/2014/main" val="1571638588"/>
                    </a:ext>
                  </a:extLst>
                </a:gridCol>
                <a:gridCol w="728134">
                  <a:extLst>
                    <a:ext uri="{9D8B030D-6E8A-4147-A177-3AD203B41FA5}">
                      <a16:colId xmlns:a16="http://schemas.microsoft.com/office/drawing/2014/main" val="3091357227"/>
                    </a:ext>
                  </a:extLst>
                </a:gridCol>
                <a:gridCol w="973666">
                  <a:extLst>
                    <a:ext uri="{9D8B030D-6E8A-4147-A177-3AD203B41FA5}">
                      <a16:colId xmlns:a16="http://schemas.microsoft.com/office/drawing/2014/main" val="3895003685"/>
                    </a:ext>
                  </a:extLst>
                </a:gridCol>
                <a:gridCol w="835038">
                  <a:extLst>
                    <a:ext uri="{9D8B030D-6E8A-4147-A177-3AD203B41FA5}">
                      <a16:colId xmlns:a16="http://schemas.microsoft.com/office/drawing/2014/main" val="3867341619"/>
                    </a:ext>
                  </a:extLst>
                </a:gridCol>
                <a:gridCol w="850736">
                  <a:extLst>
                    <a:ext uri="{9D8B030D-6E8A-4147-A177-3AD203B41FA5}">
                      <a16:colId xmlns:a16="http://schemas.microsoft.com/office/drawing/2014/main" val="760064000"/>
                    </a:ext>
                  </a:extLst>
                </a:gridCol>
                <a:gridCol w="761964">
                  <a:extLst>
                    <a:ext uri="{9D8B030D-6E8A-4147-A177-3AD203B41FA5}">
                      <a16:colId xmlns:a16="http://schemas.microsoft.com/office/drawing/2014/main" val="530578327"/>
                    </a:ext>
                  </a:extLst>
                </a:gridCol>
                <a:gridCol w="3713644">
                  <a:extLst>
                    <a:ext uri="{9D8B030D-6E8A-4147-A177-3AD203B41FA5}">
                      <a16:colId xmlns:a16="http://schemas.microsoft.com/office/drawing/2014/main" val="3210908157"/>
                    </a:ext>
                  </a:extLst>
                </a:gridCol>
              </a:tblGrid>
              <a:tr h="444518">
                <a:tc gridSpan="11">
                  <a:txBody>
                    <a:bodyPr/>
                    <a:lstStyle/>
                    <a:p>
                      <a:pPr algn="ctr" fontAlgn="b"/>
                      <a:r>
                        <a:rPr lang="en-US" sz="2000" b="1" i="0" u="none" strike="noStrike" dirty="0">
                          <a:solidFill>
                            <a:srgbClr val="000000"/>
                          </a:solidFill>
                          <a:effectLst/>
                          <a:latin typeface="Calibri" panose="020F0502020204030204" pitchFamily="34" charset="0"/>
                        </a:rPr>
                        <a:t>Second Quarter 2025 Summary of Distribution OpCert Exams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67955295"/>
                  </a:ext>
                </a:extLst>
              </a:tr>
              <a:tr h="466164">
                <a:tc>
                  <a:txBody>
                    <a:bodyPr/>
                    <a:lstStyle/>
                    <a:p>
                      <a:pPr algn="ctr" fontAlgn="b"/>
                      <a:r>
                        <a:rPr lang="en-US" sz="1200" b="1" i="0" u="none" strike="noStrike" dirty="0">
                          <a:solidFill>
                            <a:srgbClr val="000000"/>
                          </a:solidFill>
                          <a:effectLst/>
                          <a:latin typeface="Calibri" panose="020F0502020204030204" pitchFamily="34" charset="0"/>
                        </a:rPr>
                        <a:t>Distribution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Date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Test</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Total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Pass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Fail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Pass</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Low Grade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High Grade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Median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Most Missed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2419767"/>
                  </a:ext>
                </a:extLst>
              </a:tr>
              <a:tr h="401499">
                <a:tc>
                  <a:txBody>
                    <a:bodyPr/>
                    <a:lstStyle/>
                    <a:p>
                      <a:pPr algn="ctr" fontAlgn="b"/>
                      <a:r>
                        <a:rPr lang="en-US" sz="1400" b="1" i="0" u="none" strike="noStrike" dirty="0">
                          <a:solidFill>
                            <a:srgbClr val="000000"/>
                          </a:solidFill>
                          <a:effectLst/>
                          <a:latin typeface="Calibri" panose="020F0502020204030204" pitchFamily="34" charset="0"/>
                        </a:rPr>
                        <a:t>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41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33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8</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80% - (4%)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400" b="1" i="0" u="none" strike="noStrike" dirty="0">
                          <a:solidFill>
                            <a:srgbClr val="000000"/>
                          </a:solidFill>
                          <a:effectLst/>
                          <a:latin typeface="Calibri" panose="020F0502020204030204" pitchFamily="34" charset="0"/>
                        </a:rPr>
                        <a:t>55</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93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80</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Disinfection MEA &amp; Lab</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076788669"/>
                  </a:ext>
                </a:extLst>
              </a:tr>
              <a:tr h="466164">
                <a:tc>
                  <a:txBody>
                    <a:bodyPr/>
                    <a:lstStyle/>
                    <a:p>
                      <a:pPr algn="ctr" fontAlgn="b"/>
                      <a:r>
                        <a:rPr lang="en-US" sz="1400" b="1" i="0" u="none" strike="noStrike" dirty="0">
                          <a:solidFill>
                            <a:srgbClr val="000000"/>
                          </a:solidFill>
                          <a:effectLst/>
                          <a:latin typeface="Calibri" panose="020F0502020204030204" pitchFamily="34" charset="0"/>
                        </a:rPr>
                        <a:t>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25</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13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12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52% - (25%)</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en-US" sz="1400" b="1" i="0" u="none" strike="noStrike" dirty="0">
                          <a:solidFill>
                            <a:srgbClr val="000000"/>
                          </a:solidFill>
                          <a:effectLst/>
                          <a:latin typeface="Calibri" panose="020F0502020204030204" pitchFamily="34" charset="0"/>
                        </a:rPr>
                        <a:t>51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84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System Components</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250587711"/>
                  </a:ext>
                </a:extLst>
              </a:tr>
              <a:tr h="401499">
                <a:tc>
                  <a:txBody>
                    <a:bodyPr/>
                    <a:lstStyle/>
                    <a:p>
                      <a:pPr algn="ctr" fontAlgn="b"/>
                      <a:r>
                        <a:rPr lang="en-US" sz="1400" b="1" i="0" u="none" strike="noStrike" dirty="0">
                          <a:solidFill>
                            <a:srgbClr val="000000"/>
                          </a:solidFill>
                          <a:effectLst/>
                          <a:latin typeface="Calibri" panose="020F0502020204030204" pitchFamily="34" charset="0"/>
                        </a:rPr>
                        <a:t>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25</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18</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72% - (3%)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en-US" sz="1400" b="1" i="0" u="none" strike="noStrike" dirty="0">
                          <a:solidFill>
                            <a:srgbClr val="000000"/>
                          </a:solidFill>
                          <a:effectLst/>
                          <a:latin typeface="Calibri" panose="020F0502020204030204" pitchFamily="34" charset="0"/>
                        </a:rPr>
                        <a:t>51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91</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73</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Disinfection MEA &amp; Lab</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050344331"/>
                  </a:ext>
                </a:extLst>
              </a:tr>
              <a:tr h="401499">
                <a:tc>
                  <a:txBody>
                    <a:bodyPr/>
                    <a:lstStyle/>
                    <a:p>
                      <a:pPr algn="ctr" fontAlgn="b"/>
                      <a:r>
                        <a:rPr lang="en-US" sz="1400" b="1" i="0" u="none" strike="noStrike" dirty="0">
                          <a:solidFill>
                            <a:srgbClr val="000000"/>
                          </a:solidFill>
                          <a:effectLst/>
                          <a:latin typeface="Calibri" panose="020F0502020204030204" pitchFamily="34" charset="0"/>
                        </a:rPr>
                        <a:t>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Q2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Agg</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6</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4</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2</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67% (67%)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400" b="1" i="0" u="none" strike="noStrike" dirty="0">
                          <a:solidFill>
                            <a:srgbClr val="000000"/>
                          </a:solidFill>
                          <a:effectLst/>
                          <a:latin typeface="Calibri" panose="020F0502020204030204" pitchFamily="34" charset="0"/>
                        </a:rPr>
                        <a:t>57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76</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72.5</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400" b="1" i="0" u="none" strike="noStrike" dirty="0">
                          <a:solidFill>
                            <a:srgbClr val="000000"/>
                          </a:solidFill>
                          <a:effectLst/>
                          <a:latin typeface="Calibri" panose="020F0502020204030204" pitchFamily="34" charset="0"/>
                        </a:rPr>
                        <a:t>System Components</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240944500"/>
                  </a:ext>
                </a:extLst>
              </a:tr>
              <a:tr h="401499">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97</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68</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29</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1" i="0" u="none" strike="noStrike" dirty="0">
                          <a:solidFill>
                            <a:srgbClr val="000000"/>
                          </a:solidFill>
                          <a:effectLst/>
                          <a:latin typeface="Calibri" panose="020F0502020204030204" pitchFamily="34" charset="0"/>
                        </a:rPr>
                        <a:t>70% - (6%)</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a:t>
                      </a:r>
                    </a:p>
                  </a:txBody>
                  <a:tcPr marL="2793" marR="2793" marT="279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2213841"/>
                  </a:ext>
                </a:extLst>
              </a:tr>
            </a:tbl>
          </a:graphicData>
        </a:graphic>
      </p:graphicFrame>
      <p:pic>
        <p:nvPicPr>
          <p:cNvPr id="3" name="Picture 2">
            <a:extLst>
              <a:ext uri="{FF2B5EF4-FFF2-40B4-BE49-F238E27FC236}">
                <a16:creationId xmlns:a16="http://schemas.microsoft.com/office/drawing/2014/main" id="{08910CF5-F225-AB87-493E-4FDE73028A8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384444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2A7DC-F90D-40D2-A1B5-3320C69F4879}"/>
              </a:ext>
            </a:extLst>
          </p:cNvPr>
          <p:cNvSpPr>
            <a:spLocks noGrp="1"/>
          </p:cNvSpPr>
          <p:nvPr>
            <p:ph type="ctrTitle"/>
          </p:nvPr>
        </p:nvSpPr>
        <p:spPr>
          <a:xfrm>
            <a:off x="1245798" y="446088"/>
            <a:ext cx="10722322" cy="1005840"/>
          </a:xfrm>
        </p:spPr>
        <p:txBody>
          <a:bodyPr vert="horz" lIns="91440" tIns="45720" rIns="91440" bIns="45720" rtlCol="0" anchor="b">
            <a:normAutofit/>
          </a:bodyPr>
          <a:lstStyle/>
          <a:p>
            <a:pPr algn="ctr"/>
            <a:r>
              <a:rPr lang="en-US" dirty="0">
                <a:solidFill>
                  <a:srgbClr val="336600"/>
                </a:solidFill>
              </a:rPr>
              <a:t>2025 2</a:t>
            </a:r>
            <a:r>
              <a:rPr lang="en-US" baseline="30000" dirty="0">
                <a:solidFill>
                  <a:srgbClr val="336600"/>
                </a:solidFill>
              </a:rPr>
              <a:t>nd</a:t>
            </a:r>
            <a:r>
              <a:rPr lang="en-US" dirty="0">
                <a:solidFill>
                  <a:srgbClr val="336600"/>
                </a:solidFill>
              </a:rPr>
              <a:t> Quarter - Treatment</a:t>
            </a:r>
          </a:p>
        </p:txBody>
      </p:sp>
      <p:sp>
        <p:nvSpPr>
          <p:cNvPr id="38" name="Subtitle 2">
            <a:extLst>
              <a:ext uri="{FF2B5EF4-FFF2-40B4-BE49-F238E27FC236}">
                <a16:creationId xmlns:a16="http://schemas.microsoft.com/office/drawing/2014/main" id="{2F3C05E7-BCF4-459B-904E-E78718360D19}"/>
              </a:ext>
            </a:extLst>
          </p:cNvPr>
          <p:cNvSpPr txBox="1">
            <a:spLocks/>
          </p:cNvSpPr>
          <p:nvPr/>
        </p:nvSpPr>
        <p:spPr>
          <a:xfrm>
            <a:off x="2809494" y="4364583"/>
            <a:ext cx="7208446" cy="2514657"/>
          </a:xfrm>
          <a:prstGeom prst="rect">
            <a:avLst/>
          </a:prstGeom>
        </p:spPr>
        <p:txBody>
          <a:bodyPr vert="horz" lIns="91440" tIns="45720" rIns="91440" bIns="45720" rtlCol="0" anchor="t">
            <a:noAutofit/>
          </a:bodyPr>
          <a:lstStyle>
            <a:defPPr>
              <a:defRPr lang="en-US"/>
            </a:defPPr>
            <a:lvl1pPr indent="0">
              <a:spcBef>
                <a:spcPts val="400"/>
              </a:spcBef>
              <a:spcAft>
                <a:spcPts val="0"/>
              </a:spcAft>
              <a:buClr>
                <a:schemeClr val="accent1"/>
              </a:buClr>
              <a:buFont typeface="Wingdings 3" charset="2"/>
              <a:buNone/>
              <a:defRPr sz="2200" b="1" u="sng">
                <a:solidFill>
                  <a:schemeClr val="bg2">
                    <a:lumMod val="50000"/>
                  </a:schemeClr>
                </a:solidFill>
                <a:latin typeface="Calibri" panose="020F0502020204030204" pitchFamily="34" charset="0"/>
              </a:defRPr>
            </a:lvl1pPr>
            <a:lvl2pPr indent="0" algn="ctr">
              <a:spcBef>
                <a:spcPts val="1000"/>
              </a:spcBef>
              <a:spcAft>
                <a:spcPts val="0"/>
              </a:spcAft>
              <a:buClr>
                <a:schemeClr val="accent1"/>
              </a:buClr>
              <a:buFont typeface="Wingdings 3" charset="2"/>
              <a:buNone/>
              <a:defRPr sz="1600">
                <a:solidFill>
                  <a:schemeClr val="tx1">
                    <a:tint val="75000"/>
                  </a:schemeClr>
                </a:solidFill>
              </a:defRPr>
            </a:lvl2pPr>
            <a:lvl3pPr indent="0" algn="ctr">
              <a:spcBef>
                <a:spcPts val="1000"/>
              </a:spcBef>
              <a:spcAft>
                <a:spcPts val="0"/>
              </a:spcAft>
              <a:buClr>
                <a:schemeClr val="accent1"/>
              </a:buClr>
              <a:buFont typeface="Wingdings 3" charset="2"/>
              <a:buNone/>
              <a:defRPr sz="1400">
                <a:solidFill>
                  <a:schemeClr val="tx1">
                    <a:tint val="75000"/>
                  </a:schemeClr>
                </a:solidFill>
              </a:defRPr>
            </a:lvl3pPr>
            <a:lvl4pPr indent="0" algn="ctr">
              <a:spcBef>
                <a:spcPts val="1000"/>
              </a:spcBef>
              <a:spcAft>
                <a:spcPts val="0"/>
              </a:spcAft>
              <a:buClr>
                <a:schemeClr val="accent1"/>
              </a:buClr>
              <a:buFont typeface="Wingdings 3" charset="2"/>
              <a:buNone/>
              <a:defRPr sz="1200">
                <a:solidFill>
                  <a:schemeClr val="tx1">
                    <a:tint val="75000"/>
                  </a:schemeClr>
                </a:solidFill>
              </a:defRPr>
            </a:lvl4pPr>
            <a:lvl5pPr indent="0" algn="ctr">
              <a:spcBef>
                <a:spcPts val="1000"/>
              </a:spcBef>
              <a:spcAft>
                <a:spcPts val="0"/>
              </a:spcAft>
              <a:buClr>
                <a:schemeClr val="accent1"/>
              </a:buClr>
              <a:buFont typeface="Wingdings 3" charset="2"/>
              <a:buNone/>
              <a:defRPr sz="1200">
                <a:solidFill>
                  <a:schemeClr val="tx1">
                    <a:tint val="75000"/>
                  </a:schemeClr>
                </a:solidFill>
              </a:defRPr>
            </a:lvl5pPr>
            <a:lvl6pPr indent="0" algn="ctr">
              <a:spcBef>
                <a:spcPts val="1000"/>
              </a:spcBef>
              <a:spcAft>
                <a:spcPts val="0"/>
              </a:spcAft>
              <a:buClr>
                <a:schemeClr val="accent1"/>
              </a:buClr>
              <a:buFont typeface="Wingdings 3" charset="2"/>
              <a:buNone/>
              <a:defRPr sz="1200">
                <a:solidFill>
                  <a:schemeClr val="tx1">
                    <a:tint val="75000"/>
                  </a:schemeClr>
                </a:solidFill>
              </a:defRPr>
            </a:lvl6pPr>
            <a:lvl7pPr indent="0" algn="ctr">
              <a:spcBef>
                <a:spcPts val="1000"/>
              </a:spcBef>
              <a:spcAft>
                <a:spcPts val="0"/>
              </a:spcAft>
              <a:buClr>
                <a:schemeClr val="accent1"/>
              </a:buClr>
              <a:buFont typeface="Wingdings 3" charset="2"/>
              <a:buNone/>
              <a:defRPr sz="1200">
                <a:solidFill>
                  <a:schemeClr val="tx1">
                    <a:tint val="75000"/>
                  </a:schemeClr>
                </a:solidFill>
              </a:defRPr>
            </a:lvl7pPr>
            <a:lvl8pPr indent="0" algn="ctr">
              <a:spcBef>
                <a:spcPts val="1000"/>
              </a:spcBef>
              <a:spcAft>
                <a:spcPts val="0"/>
              </a:spcAft>
              <a:buClr>
                <a:schemeClr val="accent1"/>
              </a:buClr>
              <a:buFont typeface="Wingdings 3" charset="2"/>
              <a:buNone/>
              <a:defRPr sz="1200">
                <a:solidFill>
                  <a:schemeClr val="tx1">
                    <a:tint val="75000"/>
                  </a:schemeClr>
                </a:solidFill>
              </a:defRPr>
            </a:lvl8pPr>
            <a:lvl9pPr indent="0" algn="ctr">
              <a:spcBef>
                <a:spcPts val="1000"/>
              </a:spcBef>
              <a:spcAft>
                <a:spcPts val="0"/>
              </a:spcAft>
              <a:buClr>
                <a:schemeClr val="accent1"/>
              </a:buClr>
              <a:buFont typeface="Wingdings 3" charset="2"/>
              <a:buNone/>
              <a:defRPr sz="1200">
                <a:solidFill>
                  <a:schemeClr val="tx1">
                    <a:tint val="75000"/>
                  </a:schemeClr>
                </a:solidFill>
              </a:defRPr>
            </a:lvl9pPr>
          </a:lstStyle>
          <a:p>
            <a:r>
              <a:rPr lang="en-US" dirty="0">
                <a:solidFill>
                  <a:srgbClr val="336600"/>
                </a:solidFill>
              </a:rPr>
              <a:t>TREATMENT CATEGORIES</a:t>
            </a:r>
            <a:r>
              <a:rPr lang="en-US" dirty="0"/>
              <a:t>:</a:t>
            </a:r>
          </a:p>
          <a:p>
            <a:pPr marL="574675" indent="-292100">
              <a:spcBef>
                <a:spcPts val="0"/>
              </a:spcBef>
              <a:buFont typeface="Arial" panose="020B0604020202020204" pitchFamily="34" charset="0"/>
              <a:buChar char="•"/>
            </a:pPr>
            <a:r>
              <a:rPr lang="en-US" b="0" u="none" dirty="0">
                <a:solidFill>
                  <a:srgbClr val="000000"/>
                </a:solidFill>
              </a:rPr>
              <a:t>Treatment: Monitor, Evaluate and Adjust</a:t>
            </a:r>
          </a:p>
          <a:p>
            <a:pPr marL="574675" indent="-292100">
              <a:spcBef>
                <a:spcPts val="0"/>
              </a:spcBef>
              <a:buFont typeface="Arial" panose="020B0604020202020204" pitchFamily="34" charset="0"/>
              <a:buChar char="•"/>
            </a:pPr>
            <a:r>
              <a:rPr lang="en-US" b="0" u="none" dirty="0">
                <a:solidFill>
                  <a:srgbClr val="000000"/>
                </a:solidFill>
              </a:rPr>
              <a:t>Laboratory Analysis</a:t>
            </a:r>
          </a:p>
          <a:p>
            <a:pPr marL="574675" indent="-292100">
              <a:spcBef>
                <a:spcPts val="0"/>
              </a:spcBef>
              <a:buFont typeface="Arial" panose="020B0604020202020204" pitchFamily="34" charset="0"/>
              <a:buChar char="•"/>
            </a:pPr>
            <a:r>
              <a:rPr lang="en-US" b="0" u="none" dirty="0">
                <a:solidFill>
                  <a:srgbClr val="000000"/>
                </a:solidFill>
              </a:rPr>
              <a:t>Operate and Maintain Equipment</a:t>
            </a:r>
          </a:p>
          <a:p>
            <a:pPr marL="574675" indent="-292100">
              <a:spcBef>
                <a:spcPts val="0"/>
              </a:spcBef>
              <a:buFont typeface="Arial" panose="020B0604020202020204" pitchFamily="34" charset="0"/>
              <a:buChar char="•"/>
            </a:pPr>
            <a:r>
              <a:rPr lang="en-US" b="0" u="none" dirty="0">
                <a:solidFill>
                  <a:srgbClr val="000000"/>
                </a:solidFill>
              </a:rPr>
              <a:t>Evaluate Characteristics of Source Water</a:t>
            </a:r>
          </a:p>
          <a:p>
            <a:pPr marL="574675" indent="-292100">
              <a:spcBef>
                <a:spcPts val="400"/>
              </a:spcBef>
              <a:buFont typeface="Arial" panose="020B0604020202020204" pitchFamily="34" charset="0"/>
              <a:buChar char="•"/>
            </a:pPr>
            <a:r>
              <a:rPr lang="en-US" b="0" u="none" dirty="0">
                <a:solidFill>
                  <a:srgbClr val="000000"/>
                </a:solidFill>
              </a:rPr>
              <a:t>Perform Security, Safety &amp; Administrative Procedures</a:t>
            </a:r>
          </a:p>
        </p:txBody>
      </p:sp>
      <p:graphicFrame>
        <p:nvGraphicFramePr>
          <p:cNvPr id="4" name="Table 3">
            <a:extLst>
              <a:ext uri="{FF2B5EF4-FFF2-40B4-BE49-F238E27FC236}">
                <a16:creationId xmlns:a16="http://schemas.microsoft.com/office/drawing/2014/main" id="{7C9674C9-47AA-B4AD-07A9-C98D7C6972A8}"/>
              </a:ext>
            </a:extLst>
          </p:cNvPr>
          <p:cNvGraphicFramePr>
            <a:graphicFrameLocks noGrp="1"/>
          </p:cNvGraphicFramePr>
          <p:nvPr>
            <p:extLst>
              <p:ext uri="{D42A27DB-BD31-4B8C-83A1-F6EECF244321}">
                <p14:modId xmlns:p14="http://schemas.microsoft.com/office/powerpoint/2010/main" val="1539254510"/>
              </p:ext>
            </p:extLst>
          </p:nvPr>
        </p:nvGraphicFramePr>
        <p:xfrm>
          <a:off x="302255" y="1480316"/>
          <a:ext cx="11829875" cy="2941872"/>
        </p:xfrm>
        <a:graphic>
          <a:graphicData uri="http://schemas.openxmlformats.org/drawingml/2006/table">
            <a:tbl>
              <a:tblPr/>
              <a:tblGrid>
                <a:gridCol w="1018467">
                  <a:extLst>
                    <a:ext uri="{9D8B030D-6E8A-4147-A177-3AD203B41FA5}">
                      <a16:colId xmlns:a16="http://schemas.microsoft.com/office/drawing/2014/main" val="2754870537"/>
                    </a:ext>
                  </a:extLst>
                </a:gridCol>
                <a:gridCol w="838278">
                  <a:extLst>
                    <a:ext uri="{9D8B030D-6E8A-4147-A177-3AD203B41FA5}">
                      <a16:colId xmlns:a16="http://schemas.microsoft.com/office/drawing/2014/main" val="3457882174"/>
                    </a:ext>
                  </a:extLst>
                </a:gridCol>
                <a:gridCol w="1058333">
                  <a:extLst>
                    <a:ext uri="{9D8B030D-6E8A-4147-A177-3AD203B41FA5}">
                      <a16:colId xmlns:a16="http://schemas.microsoft.com/office/drawing/2014/main" val="1783437298"/>
                    </a:ext>
                  </a:extLst>
                </a:gridCol>
                <a:gridCol w="922867">
                  <a:extLst>
                    <a:ext uri="{9D8B030D-6E8A-4147-A177-3AD203B41FA5}">
                      <a16:colId xmlns:a16="http://schemas.microsoft.com/office/drawing/2014/main" val="2890398302"/>
                    </a:ext>
                  </a:extLst>
                </a:gridCol>
                <a:gridCol w="889000">
                  <a:extLst>
                    <a:ext uri="{9D8B030D-6E8A-4147-A177-3AD203B41FA5}">
                      <a16:colId xmlns:a16="http://schemas.microsoft.com/office/drawing/2014/main" val="3577958776"/>
                    </a:ext>
                  </a:extLst>
                </a:gridCol>
                <a:gridCol w="897467">
                  <a:extLst>
                    <a:ext uri="{9D8B030D-6E8A-4147-A177-3AD203B41FA5}">
                      <a16:colId xmlns:a16="http://schemas.microsoft.com/office/drawing/2014/main" val="1129564391"/>
                    </a:ext>
                  </a:extLst>
                </a:gridCol>
                <a:gridCol w="1100666">
                  <a:extLst>
                    <a:ext uri="{9D8B030D-6E8A-4147-A177-3AD203B41FA5}">
                      <a16:colId xmlns:a16="http://schemas.microsoft.com/office/drawing/2014/main" val="187979677"/>
                    </a:ext>
                  </a:extLst>
                </a:gridCol>
                <a:gridCol w="926476">
                  <a:extLst>
                    <a:ext uri="{9D8B030D-6E8A-4147-A177-3AD203B41FA5}">
                      <a16:colId xmlns:a16="http://schemas.microsoft.com/office/drawing/2014/main" val="2800497842"/>
                    </a:ext>
                  </a:extLst>
                </a:gridCol>
                <a:gridCol w="1001057">
                  <a:extLst>
                    <a:ext uri="{9D8B030D-6E8A-4147-A177-3AD203B41FA5}">
                      <a16:colId xmlns:a16="http://schemas.microsoft.com/office/drawing/2014/main" val="3395596788"/>
                    </a:ext>
                  </a:extLst>
                </a:gridCol>
                <a:gridCol w="896598">
                  <a:extLst>
                    <a:ext uri="{9D8B030D-6E8A-4147-A177-3AD203B41FA5}">
                      <a16:colId xmlns:a16="http://schemas.microsoft.com/office/drawing/2014/main" val="2509466743"/>
                    </a:ext>
                  </a:extLst>
                </a:gridCol>
                <a:gridCol w="2280666">
                  <a:extLst>
                    <a:ext uri="{9D8B030D-6E8A-4147-A177-3AD203B41FA5}">
                      <a16:colId xmlns:a16="http://schemas.microsoft.com/office/drawing/2014/main" val="2245986324"/>
                    </a:ext>
                  </a:extLst>
                </a:gridCol>
              </a:tblGrid>
              <a:tr h="424686">
                <a:tc gridSpan="11">
                  <a:txBody>
                    <a:bodyPr/>
                    <a:lstStyle/>
                    <a:p>
                      <a:pPr algn="ctr" fontAlgn="b"/>
                      <a:r>
                        <a:rPr lang="en-US" sz="2000" b="1" i="0" u="none" strike="noStrike" dirty="0">
                          <a:solidFill>
                            <a:srgbClr val="000000"/>
                          </a:solidFill>
                          <a:effectLst/>
                          <a:latin typeface="Calibri" panose="020F0502020204030204" pitchFamily="34" charset="0"/>
                        </a:rPr>
                        <a:t>Second Quarter 2025 Summary of Treatment OpCert Exams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29454923"/>
                  </a:ext>
                </a:extLst>
              </a:tr>
              <a:tr h="488762">
                <a:tc>
                  <a:txBody>
                    <a:bodyPr/>
                    <a:lstStyle/>
                    <a:p>
                      <a:pPr algn="ctr" fontAlgn="b"/>
                      <a:r>
                        <a:rPr lang="en-US" sz="1600" b="1" i="0" u="none" strike="noStrike" dirty="0">
                          <a:solidFill>
                            <a:srgbClr val="000000"/>
                          </a:solidFill>
                          <a:effectLst/>
                          <a:latin typeface="Calibri" panose="020F0502020204030204" pitchFamily="34" charset="0"/>
                        </a:rPr>
                        <a:t>Treatment</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Date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Test</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Total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Pass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Fail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1" i="0" u="none" strike="noStrike" dirty="0">
                          <a:solidFill>
                            <a:srgbClr val="000000"/>
                          </a:solidFill>
                          <a:effectLst/>
                          <a:latin typeface="Calibri" panose="020F0502020204030204" pitchFamily="34" charset="0"/>
                        </a:rPr>
                        <a:t>% Pass</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Low Grade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High Grade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Median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Most Missed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539382"/>
                  </a:ext>
                </a:extLst>
              </a:tr>
              <a:tr h="488762">
                <a:tc>
                  <a:txBody>
                    <a:bodyPr/>
                    <a:lstStyle/>
                    <a:p>
                      <a:pPr algn="ctr" fontAlgn="b"/>
                      <a:r>
                        <a:rPr lang="en-US" sz="1600" b="1" i="0" u="none" strike="noStrike" dirty="0">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25</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24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96% - (23%)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66</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91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83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Equipment O&amp;M</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516887118"/>
                  </a:ext>
                </a:extLst>
              </a:tr>
              <a:tr h="383588">
                <a:tc>
                  <a:txBody>
                    <a:bodyPr/>
                    <a:lstStyle/>
                    <a:p>
                      <a:pPr algn="ctr" fontAlgn="b"/>
                      <a:r>
                        <a:rPr lang="en-US" sz="1600" b="1" i="0" u="none" strike="noStrike" dirty="0">
                          <a:solidFill>
                            <a:srgbClr val="000000"/>
                          </a:solidFill>
                          <a:effectLst/>
                          <a:latin typeface="Calibri" panose="020F0502020204030204" pitchFamily="34" charset="0"/>
                        </a:rPr>
                        <a:t>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71% - (16%)</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60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95</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82.5</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Treatment</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482005756"/>
                  </a:ext>
                </a:extLst>
              </a:tr>
              <a:tr h="383588">
                <a:tc>
                  <a:txBody>
                    <a:bodyPr/>
                    <a:lstStyle/>
                    <a:p>
                      <a:pPr algn="ctr" fontAlgn="b"/>
                      <a:r>
                        <a:rPr lang="en-US" sz="1600" b="1" i="0" u="none" strike="noStrike" dirty="0">
                          <a:solidFill>
                            <a:srgbClr val="000000"/>
                          </a:solidFill>
                          <a:effectLst/>
                          <a:latin typeface="Calibri" panose="020F0502020204030204" pitchFamily="34" charset="0"/>
                        </a:rPr>
                        <a:t>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500" b="1" i="0" u="none" strike="noStrike" dirty="0">
                          <a:solidFill>
                            <a:srgbClr val="000000"/>
                          </a:solidFill>
                          <a:effectLst/>
                          <a:latin typeface="Calibri" panose="020F0502020204030204" pitchFamily="34" charset="0"/>
                        </a:rPr>
                        <a:t>50% (36%)</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b"/>
                      <a:r>
                        <a:rPr lang="en-US" sz="1600" b="1" i="0" u="none" strike="noStrike" dirty="0">
                          <a:solidFill>
                            <a:srgbClr val="000000"/>
                          </a:solidFill>
                          <a:effectLst/>
                          <a:latin typeface="Calibri" panose="020F0502020204030204" pitchFamily="34" charset="0"/>
                        </a:rPr>
                        <a:t>55</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71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63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Treatment &amp; Source Water</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504910741"/>
                  </a:ext>
                </a:extLst>
              </a:tr>
              <a:tr h="388898">
                <a:tc>
                  <a:txBody>
                    <a:bodyPr/>
                    <a:lstStyle/>
                    <a:p>
                      <a:pPr algn="ctr" fontAlgn="b"/>
                      <a:r>
                        <a:rPr lang="en-US" sz="1600" b="1" i="0" u="none" strike="noStrike" dirty="0">
                          <a:solidFill>
                            <a:srgbClr val="000000"/>
                          </a:solidFill>
                          <a:effectLst/>
                          <a:latin typeface="Calibri" panose="020F0502020204030204" pitchFamily="34" charset="0"/>
                        </a:rPr>
                        <a:t>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Q2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Agg</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kern="1200" dirty="0">
                          <a:solidFill>
                            <a:srgbClr val="000000"/>
                          </a:solidFill>
                          <a:effectLst/>
                          <a:latin typeface="Calibri" panose="020F0502020204030204" pitchFamily="34" charset="0"/>
                          <a:ea typeface="+mn-ea"/>
                          <a:cs typeface="+mn-cs"/>
                        </a:rPr>
                        <a:t>2</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kern="1200" dirty="0">
                          <a:solidFill>
                            <a:srgbClr val="000000"/>
                          </a:solidFill>
                          <a:effectLst/>
                          <a:latin typeface="Calibri" panose="020F0502020204030204" pitchFamily="34" charset="0"/>
                          <a:ea typeface="+mn-ea"/>
                          <a:cs typeface="+mn-cs"/>
                        </a:rPr>
                        <a:t>33% (33%)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kern="1200" dirty="0">
                          <a:solidFill>
                            <a:srgbClr val="000000"/>
                          </a:solidFill>
                          <a:effectLst/>
                          <a:latin typeface="Calibri" panose="020F0502020204030204" pitchFamily="34" charset="0"/>
                          <a:ea typeface="+mn-ea"/>
                          <a:cs typeface="+mn-cs"/>
                        </a:rPr>
                        <a:t>63</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70</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600" b="1" i="0" u="none" strike="noStrike" dirty="0">
                          <a:solidFill>
                            <a:srgbClr val="000000"/>
                          </a:solidFill>
                          <a:effectLst/>
                          <a:latin typeface="Calibri" panose="020F0502020204030204" pitchFamily="34" charset="0"/>
                        </a:rPr>
                        <a:t>68</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endParaRPr lang="en-US" sz="1600" b="1" i="0" u="none" strike="noStrike" dirty="0">
                        <a:solidFill>
                          <a:srgbClr val="000000"/>
                        </a:solidFill>
                        <a:effectLst/>
                        <a:latin typeface="Calibri" panose="020F0502020204030204" pitchFamily="34" charset="0"/>
                      </a:endParaRP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360255034"/>
                  </a:ext>
                </a:extLst>
              </a:tr>
              <a:tr h="383588">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44</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36</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8</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500" b="1" i="0" u="none" strike="noStrike" dirty="0">
                          <a:solidFill>
                            <a:srgbClr val="000000"/>
                          </a:solidFill>
                          <a:effectLst/>
                          <a:latin typeface="Calibri" panose="020F0502020204030204" pitchFamily="34" charset="0"/>
                        </a:rPr>
                        <a:t>81% - (11%)</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 </a:t>
                      </a:r>
                    </a:p>
                  </a:txBody>
                  <a:tcPr marL="3288" marR="3288" marT="328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5552136"/>
                  </a:ext>
                </a:extLst>
              </a:tr>
            </a:tbl>
          </a:graphicData>
        </a:graphic>
      </p:graphicFrame>
      <p:pic>
        <p:nvPicPr>
          <p:cNvPr id="3" name="Picture 2">
            <a:extLst>
              <a:ext uri="{FF2B5EF4-FFF2-40B4-BE49-F238E27FC236}">
                <a16:creationId xmlns:a16="http://schemas.microsoft.com/office/drawing/2014/main" id="{EEAE6BF6-7095-A2D2-C3B1-D9E0956873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3760319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C82FCE5-4E88-03D4-216E-0714218827E6}"/>
              </a:ext>
            </a:extLst>
          </p:cNvPr>
          <p:cNvSpPr txBox="1">
            <a:spLocks/>
          </p:cNvSpPr>
          <p:nvPr/>
        </p:nvSpPr>
        <p:spPr>
          <a:xfrm>
            <a:off x="643478" y="-181187"/>
            <a:ext cx="10722322" cy="10058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t>Least Mastered Subject 2023 - 2025 </a:t>
            </a:r>
          </a:p>
        </p:txBody>
      </p:sp>
      <p:graphicFrame>
        <p:nvGraphicFramePr>
          <p:cNvPr id="8" name="Chart 7">
            <a:extLst>
              <a:ext uri="{FF2B5EF4-FFF2-40B4-BE49-F238E27FC236}">
                <a16:creationId xmlns:a16="http://schemas.microsoft.com/office/drawing/2014/main" id="{317C15E1-E5BA-5BCD-FE7A-CCD660EAAB01}"/>
              </a:ext>
            </a:extLst>
          </p:cNvPr>
          <p:cNvGraphicFramePr>
            <a:graphicFrameLocks/>
          </p:cNvGraphicFramePr>
          <p:nvPr>
            <p:extLst>
              <p:ext uri="{D42A27DB-BD31-4B8C-83A1-F6EECF244321}">
                <p14:modId xmlns:p14="http://schemas.microsoft.com/office/powerpoint/2010/main" val="3919137496"/>
              </p:ext>
            </p:extLst>
          </p:nvPr>
        </p:nvGraphicFramePr>
        <p:xfrm>
          <a:off x="919340" y="822960"/>
          <a:ext cx="4385722" cy="26754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290BA3EF-C8E3-EE88-E4BA-A41C0C55C48A}"/>
              </a:ext>
            </a:extLst>
          </p:cNvPr>
          <p:cNvGraphicFramePr>
            <a:graphicFrameLocks/>
          </p:cNvGraphicFramePr>
          <p:nvPr>
            <p:extLst>
              <p:ext uri="{D42A27DB-BD31-4B8C-83A1-F6EECF244321}">
                <p14:modId xmlns:p14="http://schemas.microsoft.com/office/powerpoint/2010/main" val="3519713953"/>
              </p:ext>
            </p:extLst>
          </p:nvPr>
        </p:nvGraphicFramePr>
        <p:xfrm>
          <a:off x="6653784" y="755227"/>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7CF3DFED-D085-4C26-4124-D2E8CBCC7884}"/>
              </a:ext>
            </a:extLst>
          </p:cNvPr>
          <p:cNvGraphicFramePr>
            <a:graphicFrameLocks/>
          </p:cNvGraphicFramePr>
          <p:nvPr>
            <p:extLst>
              <p:ext uri="{D42A27DB-BD31-4B8C-83A1-F6EECF244321}">
                <p14:modId xmlns:p14="http://schemas.microsoft.com/office/powerpoint/2010/main" val="4226855494"/>
              </p:ext>
            </p:extLst>
          </p:nvPr>
        </p:nvGraphicFramePr>
        <p:xfrm>
          <a:off x="826201" y="3648456"/>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992B3FCC-EF93-69CD-B475-51FA7AD47C17}"/>
              </a:ext>
            </a:extLst>
          </p:cNvPr>
          <p:cNvGraphicFramePr>
            <a:graphicFrameLocks/>
          </p:cNvGraphicFramePr>
          <p:nvPr>
            <p:extLst>
              <p:ext uri="{D42A27DB-BD31-4B8C-83A1-F6EECF244321}">
                <p14:modId xmlns:p14="http://schemas.microsoft.com/office/powerpoint/2010/main" val="648466332"/>
              </p:ext>
            </p:extLst>
          </p:nvPr>
        </p:nvGraphicFramePr>
        <p:xfrm>
          <a:off x="6793800" y="3639312"/>
          <a:ext cx="4572000" cy="2743200"/>
        </p:xfrm>
        <a:graphic>
          <a:graphicData uri="http://schemas.openxmlformats.org/drawingml/2006/chart">
            <c:chart xmlns:c="http://schemas.openxmlformats.org/drawingml/2006/chart" xmlns:r="http://schemas.openxmlformats.org/officeDocument/2006/relationships" r:id="rId5"/>
          </a:graphicData>
        </a:graphic>
      </p:graphicFrame>
      <p:pic>
        <p:nvPicPr>
          <p:cNvPr id="12" name="Picture 11">
            <a:extLst>
              <a:ext uri="{FF2B5EF4-FFF2-40B4-BE49-F238E27FC236}">
                <a16:creationId xmlns:a16="http://schemas.microsoft.com/office/drawing/2014/main" id="{FE912AAE-7697-BF74-0F97-42CCD0D8255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2528772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76810-373B-CC3E-C8DF-069AE697A138}"/>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0AEE76F-0BAA-0259-54A7-89B78D116D9D}"/>
              </a:ext>
            </a:extLst>
          </p:cNvPr>
          <p:cNvSpPr txBox="1">
            <a:spLocks/>
          </p:cNvSpPr>
          <p:nvPr/>
        </p:nvSpPr>
        <p:spPr>
          <a:xfrm>
            <a:off x="643478" y="-181187"/>
            <a:ext cx="10722322" cy="10058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t>Least Mastered Subject 2023 - 2025 </a:t>
            </a:r>
          </a:p>
        </p:txBody>
      </p:sp>
      <p:pic>
        <p:nvPicPr>
          <p:cNvPr id="12" name="Picture 11">
            <a:extLst>
              <a:ext uri="{FF2B5EF4-FFF2-40B4-BE49-F238E27FC236}">
                <a16:creationId xmlns:a16="http://schemas.microsoft.com/office/drawing/2014/main" id="{3B1DF4FE-8D56-6587-3C18-8C86062A32E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graphicFrame>
        <p:nvGraphicFramePr>
          <p:cNvPr id="2" name="Chart 1">
            <a:extLst>
              <a:ext uri="{FF2B5EF4-FFF2-40B4-BE49-F238E27FC236}">
                <a16:creationId xmlns:a16="http://schemas.microsoft.com/office/drawing/2014/main" id="{4ED1C838-49A1-48FF-1CCA-7E1D48ECE027}"/>
              </a:ext>
            </a:extLst>
          </p:cNvPr>
          <p:cNvGraphicFramePr>
            <a:graphicFrameLocks/>
          </p:cNvGraphicFramePr>
          <p:nvPr>
            <p:extLst>
              <p:ext uri="{D42A27DB-BD31-4B8C-83A1-F6EECF244321}">
                <p14:modId xmlns:p14="http://schemas.microsoft.com/office/powerpoint/2010/main" val="2413301224"/>
              </p:ext>
            </p:extLst>
          </p:nvPr>
        </p:nvGraphicFramePr>
        <p:xfrm>
          <a:off x="686185" y="905256"/>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39C07E8D-2498-F080-5896-8B0E3AA1127E}"/>
              </a:ext>
            </a:extLst>
          </p:cNvPr>
          <p:cNvGraphicFramePr>
            <a:graphicFrameLocks/>
          </p:cNvGraphicFramePr>
          <p:nvPr>
            <p:extLst>
              <p:ext uri="{D42A27DB-BD31-4B8C-83A1-F6EECF244321}">
                <p14:modId xmlns:p14="http://schemas.microsoft.com/office/powerpoint/2010/main" val="275145129"/>
              </p:ext>
            </p:extLst>
          </p:nvPr>
        </p:nvGraphicFramePr>
        <p:xfrm>
          <a:off x="6793799" y="905256"/>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 name="Chart 3">
            <a:extLst>
              <a:ext uri="{FF2B5EF4-FFF2-40B4-BE49-F238E27FC236}">
                <a16:creationId xmlns:a16="http://schemas.microsoft.com/office/drawing/2014/main" id="{A9C6F452-0E96-0E66-31D2-73A105EF7AAD}"/>
              </a:ext>
            </a:extLst>
          </p:cNvPr>
          <p:cNvGraphicFramePr>
            <a:graphicFrameLocks/>
          </p:cNvGraphicFramePr>
          <p:nvPr>
            <p:extLst>
              <p:ext uri="{D42A27DB-BD31-4B8C-83A1-F6EECF244321}">
                <p14:modId xmlns:p14="http://schemas.microsoft.com/office/powerpoint/2010/main" val="2563039439"/>
              </p:ext>
            </p:extLst>
          </p:nvPr>
        </p:nvGraphicFramePr>
        <p:xfrm>
          <a:off x="710096" y="3648456"/>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 name="Chart 4">
            <a:extLst>
              <a:ext uri="{FF2B5EF4-FFF2-40B4-BE49-F238E27FC236}">
                <a16:creationId xmlns:a16="http://schemas.microsoft.com/office/drawing/2014/main" id="{36042181-4E9E-5808-DF72-0F9C85B6E4FC}"/>
              </a:ext>
            </a:extLst>
          </p:cNvPr>
          <p:cNvGraphicFramePr>
            <a:graphicFrameLocks/>
          </p:cNvGraphicFramePr>
          <p:nvPr>
            <p:extLst>
              <p:ext uri="{D42A27DB-BD31-4B8C-83A1-F6EECF244321}">
                <p14:modId xmlns:p14="http://schemas.microsoft.com/office/powerpoint/2010/main" val="2172514596"/>
              </p:ext>
            </p:extLst>
          </p:nvPr>
        </p:nvGraphicFramePr>
        <p:xfrm>
          <a:off x="6769888" y="3648456"/>
          <a:ext cx="4572000" cy="27432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827872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D2CEFDE-6325-434A-B1ED-30168DA8D906}"/>
              </a:ext>
            </a:extLst>
          </p:cNvPr>
          <p:cNvSpPr>
            <a:spLocks noGrp="1"/>
          </p:cNvSpPr>
          <p:nvPr>
            <p:ph type="subTitle" idx="1"/>
          </p:nvPr>
        </p:nvSpPr>
        <p:spPr>
          <a:xfrm>
            <a:off x="1549432" y="562775"/>
            <a:ext cx="8915399" cy="1379823"/>
          </a:xfrm>
        </p:spPr>
        <p:txBody>
          <a:bodyPr>
            <a:noAutofit/>
          </a:bodyPr>
          <a:lstStyle/>
          <a:p>
            <a:r>
              <a:rPr lang="en-US" sz="3200" b="1" dirty="0"/>
              <a:t>NDEP Bureau of Safe Drinking Water</a:t>
            </a:r>
          </a:p>
          <a:p>
            <a:r>
              <a:rPr lang="en-US" sz="3200" b="1" dirty="0"/>
              <a:t>        Operator Certification Program</a:t>
            </a:r>
          </a:p>
        </p:txBody>
      </p:sp>
      <p:pic>
        <p:nvPicPr>
          <p:cNvPr id="5" name="Picture 4">
            <a:extLst>
              <a:ext uri="{FF2B5EF4-FFF2-40B4-BE49-F238E27FC236}">
                <a16:creationId xmlns:a16="http://schemas.microsoft.com/office/drawing/2014/main" id="{FC1F3A3F-F94D-4715-B7DE-CA0125FD1D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pic>
        <p:nvPicPr>
          <p:cNvPr id="6" name="Picture 5" descr="dcnr-vert.png">
            <a:extLst>
              <a:ext uri="{FF2B5EF4-FFF2-40B4-BE49-F238E27FC236}">
                <a16:creationId xmlns:a16="http://schemas.microsoft.com/office/drawing/2014/main" id="{124F1FA4-A5DB-4C0D-99D1-B6FB95928BDC}"/>
              </a:ext>
            </a:extLst>
          </p:cNvPr>
          <p:cNvPicPr>
            <a:picLocks noChangeAspect="1"/>
          </p:cNvPicPr>
          <p:nvPr/>
        </p:nvPicPr>
        <p:blipFill>
          <a:blip r:embed="rId3" cstate="print"/>
          <a:stretch>
            <a:fillRect/>
          </a:stretch>
        </p:blipFill>
        <p:spPr>
          <a:xfrm>
            <a:off x="238084" y="122942"/>
            <a:ext cx="948253" cy="948253"/>
          </a:xfrm>
          <a:prstGeom prst="rect">
            <a:avLst/>
          </a:prstGeom>
          <a:effectLst/>
        </p:spPr>
      </p:pic>
      <p:sp>
        <p:nvSpPr>
          <p:cNvPr id="8" name="TextBox 6">
            <a:extLst>
              <a:ext uri="{FF2B5EF4-FFF2-40B4-BE49-F238E27FC236}">
                <a16:creationId xmlns:a16="http://schemas.microsoft.com/office/drawing/2014/main" id="{6BC75A91-10EC-4B16-8260-59A6000E6C49}"/>
              </a:ext>
            </a:extLst>
          </p:cNvPr>
          <p:cNvSpPr txBox="1">
            <a:spLocks noChangeArrowheads="1"/>
          </p:cNvSpPr>
          <p:nvPr/>
        </p:nvSpPr>
        <p:spPr bwMode="auto">
          <a:xfrm>
            <a:off x="2117558" y="2526632"/>
            <a:ext cx="8590547" cy="2339102"/>
          </a:xfrm>
          <a:prstGeom prst="rect">
            <a:avLst/>
          </a:prstGeom>
          <a:noFill/>
          <a:ln w="9525">
            <a:noFill/>
            <a:miter lim="800000"/>
            <a:headEnd/>
            <a:tailEnd/>
          </a:ln>
        </p:spPr>
        <p:txBody>
          <a:bodyPr wrap="square">
            <a:spAutoFit/>
          </a:bodyPr>
          <a:lstStyle/>
          <a:p>
            <a:pPr marR="228600" lvl="0" fontAlgn="auto">
              <a:lnSpc>
                <a:spcPct val="150000"/>
              </a:lnSpc>
              <a:spcBef>
                <a:spcPts val="600"/>
              </a:spcBef>
              <a:spcAft>
                <a:spcPts val="600"/>
              </a:spcAft>
            </a:pPr>
            <a:r>
              <a:rPr lang="en-US" sz="2200" b="1" dirty="0">
                <a:solidFill>
                  <a:srgbClr val="00589A"/>
                </a:solidFill>
                <a:latin typeface="Calibri" panose="020F0502020204030204" pitchFamily="34" charset="0"/>
                <a:cs typeface="Times New Roman" panose="02020603050405020304" pitchFamily="18" charset="0"/>
              </a:rPr>
              <a:t>Bureau Chief                                 		</a:t>
            </a:r>
            <a:r>
              <a:rPr lang="en-US" sz="2200" b="1" dirty="0">
                <a:solidFill>
                  <a:srgbClr val="002B4C"/>
                </a:solidFill>
                <a:latin typeface="Calibri" panose="020F0502020204030204" pitchFamily="34" charset="0"/>
                <a:ea typeface="Calibri" panose="020F0502020204030204" pitchFamily="34" charset="0"/>
                <a:cs typeface="Times New Roman" panose="02020603050405020304" pitchFamily="18" charset="0"/>
              </a:rPr>
              <a:t>Andrea Seifert, P.E.</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Data Mngmnt / OpCert Supervisor	</a:t>
            </a:r>
            <a:r>
              <a:rPr lang="en-US" sz="2200" b="1" dirty="0">
                <a:latin typeface="Calibri" panose="020F0502020204030204" pitchFamily="34" charset="0"/>
                <a:ea typeface="Calibri" panose="020F0502020204030204" pitchFamily="34" charset="0"/>
                <a:cs typeface="Times New Roman" panose="02020603050405020304" pitchFamily="18" charset="0"/>
              </a:rPr>
              <a:t>Linh Kieu</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Program Manager			</a:t>
            </a:r>
            <a:r>
              <a:rPr lang="en-US" sz="2200" b="1" dirty="0">
                <a:latin typeface="Calibri" panose="020F0502020204030204" pitchFamily="34" charset="0"/>
                <a:ea typeface="Calibri" panose="020F0502020204030204" pitchFamily="34" charset="0"/>
                <a:cs typeface="Times New Roman" panose="02020603050405020304" pitchFamily="18" charset="0"/>
              </a:rPr>
              <a:t>Carlos Quiroz</a:t>
            </a:r>
          </a:p>
          <a:p>
            <a:pPr marR="228600" lvl="0" fontAlgn="auto">
              <a:spcBef>
                <a:spcPts val="600"/>
              </a:spcBef>
              <a:spcAft>
                <a:spcPts val="600"/>
              </a:spcAft>
            </a:pPr>
            <a:r>
              <a:rPr lang="en-US" sz="2200" b="1" dirty="0">
                <a:solidFill>
                  <a:srgbClr val="00589A"/>
                </a:solidFill>
                <a:latin typeface="Calibri" panose="020F0502020204030204" pitchFamily="34" charset="0"/>
                <a:ea typeface="Calibri" panose="020F0502020204030204" pitchFamily="34" charset="0"/>
                <a:cs typeface="Times New Roman" panose="02020603050405020304" pitchFamily="18" charset="0"/>
              </a:rPr>
              <a:t>Administrative Specialist		</a:t>
            </a:r>
            <a:r>
              <a:rPr lang="en-US" sz="2200" b="1" dirty="0">
                <a:latin typeface="Calibri" panose="020F0502020204030204" pitchFamily="34" charset="0"/>
                <a:ea typeface="Calibri" panose="020F0502020204030204" pitchFamily="34" charset="0"/>
                <a:cs typeface="Times New Roman" panose="02020603050405020304" pitchFamily="18" charset="0"/>
              </a:rPr>
              <a:t>Rachel Weingart</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R="228600" lvl="0" fontAlgn="auto">
              <a:spcBef>
                <a:spcPts val="0"/>
              </a:spcBef>
              <a:spcAft>
                <a:spcPts val="0"/>
              </a:spcAft>
            </a:pPr>
            <a:r>
              <a:rPr lang="en-US" sz="1200" dirty="0">
                <a:solidFill>
                  <a:srgbClr val="00589A"/>
                </a:solidFill>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573637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73B49-188F-E3AC-78B8-F624D78F964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3F9D15EB-0EFF-D697-4524-FA0D6E22A1B0}"/>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9BEB12EE-5049-2BE8-D7D7-8FA23045225E}"/>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3" name="Title 2">
            <a:extLst>
              <a:ext uri="{FF2B5EF4-FFF2-40B4-BE49-F238E27FC236}">
                <a16:creationId xmlns:a16="http://schemas.microsoft.com/office/drawing/2014/main" id="{9A5B0E43-FBD2-1BA8-7F8E-DB254DEB2358}"/>
              </a:ext>
            </a:extLst>
          </p:cNvPr>
          <p:cNvSpPr>
            <a:spLocks noGrp="1"/>
          </p:cNvSpPr>
          <p:nvPr>
            <p:ph type="ctrTitle"/>
          </p:nvPr>
        </p:nvSpPr>
        <p:spPr>
          <a:xfrm>
            <a:off x="1783080" y="1882764"/>
            <a:ext cx="8199120" cy="2771532"/>
          </a:xfrm>
        </p:spPr>
        <p:txBody>
          <a:bodyPr anchor="t" anchorCtr="0">
            <a:normAutofit fontScale="90000"/>
          </a:bodyPr>
          <a:lstStyle/>
          <a:p>
            <a:pPr algn="l">
              <a:lnSpc>
                <a:spcPct val="150000"/>
              </a:lnSpc>
            </a:pPr>
            <a:r>
              <a:rPr lang="en-US" sz="1800" dirty="0"/>
              <a:t>1) Disrupted emails, phones, Operator Certification Database, website, E-pay. </a:t>
            </a:r>
            <a:br>
              <a:rPr lang="en-US" sz="1800" dirty="0"/>
            </a:br>
            <a:r>
              <a:rPr lang="en-US" sz="1800" dirty="0"/>
              <a:t>2) From 8/25 – 8/29</a:t>
            </a:r>
            <a:br>
              <a:rPr lang="en-US" sz="1800" dirty="0"/>
            </a:br>
            <a:r>
              <a:rPr lang="en-US" sz="1800" dirty="0"/>
              <a:t>2) Systems back online with slight disruptions (phones, internet) </a:t>
            </a:r>
            <a:br>
              <a:rPr lang="en-US" sz="1800" dirty="0"/>
            </a:br>
            <a:r>
              <a:rPr lang="en-US" sz="1800" dirty="0"/>
              <a:t>3) Still met written exam deadline</a:t>
            </a:r>
            <a:br>
              <a:rPr lang="en-US" sz="1800" dirty="0"/>
            </a:br>
            <a:r>
              <a:rPr lang="en-US" sz="1800" dirty="0"/>
              <a:t>4) Lost Phone information (voicemails) </a:t>
            </a:r>
            <a:br>
              <a:rPr lang="en-US" sz="1800" dirty="0"/>
            </a:br>
            <a:r>
              <a:rPr lang="en-US" sz="1800" dirty="0"/>
              <a:t>5) Email questions to OpCert@ndep.nv.gov</a:t>
            </a:r>
            <a:br>
              <a:rPr lang="en-US" sz="1800" dirty="0"/>
            </a:br>
            <a:br>
              <a:rPr lang="en-US" sz="2700" dirty="0"/>
            </a:br>
            <a:br>
              <a:rPr lang="en-US" sz="2000" dirty="0"/>
            </a:br>
            <a:br>
              <a:rPr lang="en-US" sz="2000" dirty="0"/>
            </a:br>
            <a:br>
              <a:rPr lang="en-US" sz="4800" dirty="0"/>
            </a:br>
            <a:br>
              <a:rPr lang="en-US" sz="4800" dirty="0"/>
            </a:br>
            <a:endParaRPr lang="en-US" sz="4800" dirty="0"/>
          </a:p>
        </p:txBody>
      </p:sp>
      <p:sp>
        <p:nvSpPr>
          <p:cNvPr id="2" name="Slide Number Placeholder 1">
            <a:extLst>
              <a:ext uri="{FF2B5EF4-FFF2-40B4-BE49-F238E27FC236}">
                <a16:creationId xmlns:a16="http://schemas.microsoft.com/office/drawing/2014/main" id="{BDB36C18-C07C-D98F-1200-6E29F7A31DA8}"/>
              </a:ext>
            </a:extLst>
          </p:cNvPr>
          <p:cNvSpPr>
            <a:spLocks noGrp="1"/>
          </p:cNvSpPr>
          <p:nvPr>
            <p:ph type="sldNum" sz="quarter" idx="12"/>
          </p:nvPr>
        </p:nvSpPr>
        <p:spPr/>
        <p:txBody>
          <a:bodyPr/>
          <a:lstStyle/>
          <a:p>
            <a:pPr>
              <a:defRPr/>
            </a:pPr>
            <a:fld id="{932C1140-0409-4EB3-BB7D-DC6DFCB68053}" type="slidenum">
              <a:rPr lang="en-US" smtClean="0"/>
              <a:pPr>
                <a:defRPr/>
              </a:pPr>
              <a:t>7</a:t>
            </a:fld>
            <a:endParaRPr lang="en-US" dirty="0"/>
          </a:p>
        </p:txBody>
      </p:sp>
      <p:sp>
        <p:nvSpPr>
          <p:cNvPr id="4" name="TextBox 3">
            <a:extLst>
              <a:ext uri="{FF2B5EF4-FFF2-40B4-BE49-F238E27FC236}">
                <a16:creationId xmlns:a16="http://schemas.microsoft.com/office/drawing/2014/main" id="{7E203CE4-4672-B114-CF9B-F60A6FC06141}"/>
              </a:ext>
            </a:extLst>
          </p:cNvPr>
          <p:cNvSpPr txBox="1"/>
          <p:nvPr/>
        </p:nvSpPr>
        <p:spPr>
          <a:xfrm>
            <a:off x="2203010" y="457201"/>
            <a:ext cx="7696200" cy="584775"/>
          </a:xfrm>
          <a:prstGeom prst="rect">
            <a:avLst/>
          </a:prstGeom>
          <a:noFill/>
        </p:spPr>
        <p:txBody>
          <a:bodyPr wrap="square" rtlCol="0">
            <a:spAutoFit/>
          </a:bodyPr>
          <a:lstStyle/>
          <a:p>
            <a:pPr algn="ctr"/>
            <a:r>
              <a:rPr lang="en-US" sz="3200" b="1" dirty="0">
                <a:latin typeface="+mj-lt"/>
                <a:ea typeface="+mj-ea"/>
                <a:cs typeface="+mj-cs"/>
              </a:rPr>
              <a:t>Cyberattack on State </a:t>
            </a:r>
          </a:p>
        </p:txBody>
      </p:sp>
      <p:pic>
        <p:nvPicPr>
          <p:cNvPr id="7" name="Picture 6">
            <a:extLst>
              <a:ext uri="{FF2B5EF4-FFF2-40B4-BE49-F238E27FC236}">
                <a16:creationId xmlns:a16="http://schemas.microsoft.com/office/drawing/2014/main" id="{0347E83A-281E-D04C-8A4B-9D937781366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Tree>
    <p:extLst>
      <p:ext uri="{BB962C8B-B14F-4D97-AF65-F5344CB8AC3E}">
        <p14:creationId xmlns:p14="http://schemas.microsoft.com/office/powerpoint/2010/main" val="738423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BCF5B-2BFF-1F4B-3531-557A9610B88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B9A4D41-DE1F-04F5-C9B7-DB53C734CA69}"/>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5" name="Rectangle 4">
            <a:extLst>
              <a:ext uri="{FF2B5EF4-FFF2-40B4-BE49-F238E27FC236}">
                <a16:creationId xmlns:a16="http://schemas.microsoft.com/office/drawing/2014/main" id="{F92EB93C-08EF-F242-B077-00942E1D1149}"/>
              </a:ext>
            </a:extLst>
          </p:cNvPr>
          <p:cNvSpPr/>
          <p:nvPr/>
        </p:nvSpPr>
        <p:spPr>
          <a:xfrm>
            <a:off x="1524000" y="0"/>
            <a:ext cx="9144000" cy="1601152"/>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anchor="ctr"/>
          <a:lstStyle/>
          <a:p>
            <a:pPr algn="ctr">
              <a:defRPr/>
            </a:pPr>
            <a:r>
              <a:rPr lang="en-US" dirty="0">
                <a:solidFill>
                  <a:prstClr val="white"/>
                </a:solidFill>
                <a:latin typeface="Calibri"/>
              </a:rPr>
              <a:t> </a:t>
            </a:r>
          </a:p>
        </p:txBody>
      </p:sp>
      <p:sp>
        <p:nvSpPr>
          <p:cNvPr id="2" name="Slide Number Placeholder 1">
            <a:extLst>
              <a:ext uri="{FF2B5EF4-FFF2-40B4-BE49-F238E27FC236}">
                <a16:creationId xmlns:a16="http://schemas.microsoft.com/office/drawing/2014/main" id="{E4C76EDD-A2AC-A4F3-CE54-28434222C1F6}"/>
              </a:ext>
            </a:extLst>
          </p:cNvPr>
          <p:cNvSpPr>
            <a:spLocks noGrp="1"/>
          </p:cNvSpPr>
          <p:nvPr>
            <p:ph type="sldNum" sz="quarter" idx="12"/>
          </p:nvPr>
        </p:nvSpPr>
        <p:spPr/>
        <p:txBody>
          <a:bodyPr/>
          <a:lstStyle/>
          <a:p>
            <a:pPr>
              <a:defRPr/>
            </a:pPr>
            <a:fld id="{932C1140-0409-4EB3-BB7D-DC6DFCB68053}" type="slidenum">
              <a:rPr lang="en-US" smtClean="0"/>
              <a:pPr>
                <a:defRPr/>
              </a:pPr>
              <a:t>8</a:t>
            </a:fld>
            <a:endParaRPr lang="en-US" dirty="0"/>
          </a:p>
        </p:txBody>
      </p:sp>
      <p:sp>
        <p:nvSpPr>
          <p:cNvPr id="4" name="TextBox 3">
            <a:extLst>
              <a:ext uri="{FF2B5EF4-FFF2-40B4-BE49-F238E27FC236}">
                <a16:creationId xmlns:a16="http://schemas.microsoft.com/office/drawing/2014/main" id="{B6E5D1B5-9E46-75EB-3631-80C96AD7DB22}"/>
              </a:ext>
            </a:extLst>
          </p:cNvPr>
          <p:cNvSpPr txBox="1"/>
          <p:nvPr/>
        </p:nvSpPr>
        <p:spPr>
          <a:xfrm>
            <a:off x="-355783" y="1740921"/>
            <a:ext cx="5816278" cy="461665"/>
          </a:xfrm>
          <a:prstGeom prst="rect">
            <a:avLst/>
          </a:prstGeom>
          <a:noFill/>
        </p:spPr>
        <p:txBody>
          <a:bodyPr wrap="square" rtlCol="0">
            <a:spAutoFit/>
          </a:bodyPr>
          <a:lstStyle/>
          <a:p>
            <a:pPr algn="ctr"/>
            <a:r>
              <a:rPr lang="en-US" sz="2400" b="1" dirty="0">
                <a:latin typeface="+mj-lt"/>
                <a:ea typeface="+mj-ea"/>
                <a:cs typeface="+mj-cs"/>
              </a:rPr>
              <a:t>Current Policy:  </a:t>
            </a:r>
          </a:p>
        </p:txBody>
      </p:sp>
      <p:pic>
        <p:nvPicPr>
          <p:cNvPr id="7" name="Picture 6">
            <a:extLst>
              <a:ext uri="{FF2B5EF4-FFF2-40B4-BE49-F238E27FC236}">
                <a16:creationId xmlns:a16="http://schemas.microsoft.com/office/drawing/2014/main" id="{303FC1E9-E0C5-B090-1843-75266F7279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9C0D004D-500E-BCE3-A10C-2186086DC025}"/>
              </a:ext>
            </a:extLst>
          </p:cNvPr>
          <p:cNvSpPr txBox="1"/>
          <p:nvPr/>
        </p:nvSpPr>
        <p:spPr>
          <a:xfrm>
            <a:off x="1112224" y="2305881"/>
            <a:ext cx="6308284" cy="1354217"/>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Can be approved for up to 2.5 Hours Maximum</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Limited to 2.5 Hours per renewal Season</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Can repeat training if desired but not allowed to use same certificate multiple times</a:t>
            </a:r>
          </a:p>
        </p:txBody>
      </p:sp>
      <p:sp>
        <p:nvSpPr>
          <p:cNvPr id="11" name="TextBox 10">
            <a:extLst>
              <a:ext uri="{FF2B5EF4-FFF2-40B4-BE49-F238E27FC236}">
                <a16:creationId xmlns:a16="http://schemas.microsoft.com/office/drawing/2014/main" id="{BE0DA35D-7B8E-3841-E52E-1B643AB2CB3C}"/>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Safety Courses  </a:t>
            </a:r>
          </a:p>
        </p:txBody>
      </p:sp>
    </p:spTree>
    <p:extLst>
      <p:ext uri="{BB962C8B-B14F-4D97-AF65-F5344CB8AC3E}">
        <p14:creationId xmlns:p14="http://schemas.microsoft.com/office/powerpoint/2010/main" val="3117616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6B822-3E0E-612C-A0DE-35FF8815811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5E1A9D6-67B4-AE75-E242-F13EE1734B7F}"/>
              </a:ext>
            </a:extLst>
          </p:cNvPr>
          <p:cNvSpPr/>
          <p:nvPr/>
        </p:nvSpPr>
        <p:spPr>
          <a:xfrm>
            <a:off x="1524000" y="0"/>
            <a:ext cx="9144000" cy="1601152"/>
          </a:xfrm>
          <a:prstGeom prst="rect">
            <a:avLst/>
          </a:prstGeom>
          <a:solidFill>
            <a:srgbClr val="E8E8E8"/>
          </a:solidFill>
          <a:ln w="19050" cap="flat" cmpd="sng" algn="ctr">
            <a:noFill/>
            <a:prstDash val="solid"/>
            <a:miter lim="800000"/>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rPr>
              <a:t> </a:t>
            </a:r>
          </a:p>
        </p:txBody>
      </p:sp>
      <p:pic>
        <p:nvPicPr>
          <p:cNvPr id="6" name="Picture 5">
            <a:extLst>
              <a:ext uri="{FF2B5EF4-FFF2-40B4-BE49-F238E27FC236}">
                <a16:creationId xmlns:a16="http://schemas.microsoft.com/office/drawing/2014/main" id="{38B4B091-2456-B118-75C8-B96D05B37687}"/>
              </a:ext>
            </a:extLst>
          </p:cNvPr>
          <p:cNvPicPr>
            <a:picLocks noChangeAspect="1"/>
          </p:cNvPicPr>
          <p:nvPr/>
        </p:nvPicPr>
        <p:blipFill rotWithShape="1">
          <a:blip r:embed="rId2" cstate="print">
            <a:alphaModFix amt="50000"/>
            <a:extLst>
              <a:ext uri="{28A0092B-C50C-407E-A947-70E740481C1C}">
                <a14:useLocalDpi xmlns:a14="http://schemas.microsoft.com/office/drawing/2010/main" val="0"/>
              </a:ext>
            </a:extLst>
          </a:blip>
          <a:srcRect l="22921" t="24409" r="23023" b="44501"/>
          <a:stretch/>
        </p:blipFill>
        <p:spPr>
          <a:xfrm>
            <a:off x="2438401" y="3660098"/>
            <a:ext cx="7040379" cy="2878816"/>
          </a:xfrm>
          <a:prstGeom prst="rect">
            <a:avLst/>
          </a:prstGeom>
        </p:spPr>
      </p:pic>
      <p:sp>
        <p:nvSpPr>
          <p:cNvPr id="2" name="Slide Number Placeholder 1">
            <a:extLst>
              <a:ext uri="{FF2B5EF4-FFF2-40B4-BE49-F238E27FC236}">
                <a16:creationId xmlns:a16="http://schemas.microsoft.com/office/drawing/2014/main" id="{A899CBBB-EF66-1AD1-2A13-511658319162}"/>
              </a:ext>
            </a:extLst>
          </p:cNvPr>
          <p:cNvSpPr>
            <a:spLocks noGrp="1"/>
          </p:cNvSpPr>
          <p:nvPr>
            <p:ph type="sldNum" sz="quarter" idx="12"/>
          </p:nvPr>
        </p:nvSpPr>
        <p:spPr/>
        <p:txBody>
          <a:bodyPr/>
          <a:lstStyle/>
          <a:p>
            <a:pPr>
              <a:defRPr/>
            </a:pPr>
            <a:fld id="{932C1140-0409-4EB3-BB7D-DC6DFCB68053}" type="slidenum">
              <a:rPr lang="en-US" smtClean="0"/>
              <a:pPr>
                <a:defRPr/>
              </a:pPr>
              <a:t>9</a:t>
            </a:fld>
            <a:endParaRPr lang="en-US" dirty="0"/>
          </a:p>
        </p:txBody>
      </p:sp>
      <p:sp>
        <p:nvSpPr>
          <p:cNvPr id="4" name="TextBox 3">
            <a:extLst>
              <a:ext uri="{FF2B5EF4-FFF2-40B4-BE49-F238E27FC236}">
                <a16:creationId xmlns:a16="http://schemas.microsoft.com/office/drawing/2014/main" id="{CF5E08D4-A878-7123-732D-4BE29EC9C461}"/>
              </a:ext>
            </a:extLst>
          </p:cNvPr>
          <p:cNvSpPr txBox="1"/>
          <p:nvPr/>
        </p:nvSpPr>
        <p:spPr>
          <a:xfrm>
            <a:off x="-355783" y="1740921"/>
            <a:ext cx="5816278" cy="461665"/>
          </a:xfrm>
          <a:prstGeom prst="rect">
            <a:avLst/>
          </a:prstGeom>
          <a:noFill/>
        </p:spPr>
        <p:txBody>
          <a:bodyPr wrap="square" rtlCol="0">
            <a:spAutoFit/>
          </a:bodyPr>
          <a:lstStyle/>
          <a:p>
            <a:pPr algn="ctr"/>
            <a:r>
              <a:rPr lang="en-US" sz="2400" b="1" dirty="0">
                <a:latin typeface="+mj-lt"/>
                <a:ea typeface="+mj-ea"/>
                <a:cs typeface="+mj-cs"/>
              </a:rPr>
              <a:t>Possible Change:  </a:t>
            </a:r>
          </a:p>
        </p:txBody>
      </p:sp>
      <p:pic>
        <p:nvPicPr>
          <p:cNvPr id="7" name="Picture 6">
            <a:extLst>
              <a:ext uri="{FF2B5EF4-FFF2-40B4-BE49-F238E27FC236}">
                <a16:creationId xmlns:a16="http://schemas.microsoft.com/office/drawing/2014/main" id="{E4B02A75-10D8-5DBE-9C25-B4AD5AC16B1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0335" y="5739157"/>
            <a:ext cx="1660817" cy="1283359"/>
          </a:xfrm>
          <a:prstGeom prst="rect">
            <a:avLst/>
          </a:prstGeom>
        </p:spPr>
      </p:pic>
      <p:sp>
        <p:nvSpPr>
          <p:cNvPr id="10" name="TextBox 9">
            <a:extLst>
              <a:ext uri="{FF2B5EF4-FFF2-40B4-BE49-F238E27FC236}">
                <a16:creationId xmlns:a16="http://schemas.microsoft.com/office/drawing/2014/main" id="{C1344FC5-C412-6C15-57B4-0BF2AEB3B532}"/>
              </a:ext>
            </a:extLst>
          </p:cNvPr>
          <p:cNvSpPr txBox="1"/>
          <p:nvPr/>
        </p:nvSpPr>
        <p:spPr>
          <a:xfrm>
            <a:off x="1112224" y="2305881"/>
            <a:ext cx="6308284" cy="1631216"/>
          </a:xfrm>
          <a:prstGeom prst="rect">
            <a:avLst/>
          </a:prstGeom>
          <a:noFill/>
        </p:spPr>
        <p:txBody>
          <a:bodyPr wrap="square">
            <a:spAutoFit/>
          </a:bodyPr>
          <a:lstStyle/>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Can be approved for up to 2.5 Hours Maximum </a:t>
            </a:r>
            <a:r>
              <a:rPr lang="en-US" b="1" dirty="0">
                <a:solidFill>
                  <a:srgbClr val="000000"/>
                </a:solidFill>
                <a:latin typeface="Arial" charset="0"/>
                <a:cs typeface="Arial" charset="0"/>
              </a:rPr>
              <a:t>per Certification</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Limited to 5 Hours per renewal Season</a:t>
            </a:r>
          </a:p>
          <a:p>
            <a:pPr marL="800100" lvl="1" indent="-342900" fontAlgn="base">
              <a:spcBef>
                <a:spcPts val="600"/>
              </a:spcBef>
              <a:spcAft>
                <a:spcPct val="0"/>
              </a:spcAft>
              <a:buFontTx/>
              <a:buAutoNum type="arabicParenR"/>
            </a:pPr>
            <a:r>
              <a:rPr lang="en-US" dirty="0">
                <a:solidFill>
                  <a:srgbClr val="000000"/>
                </a:solidFill>
                <a:latin typeface="Arial" charset="0"/>
                <a:cs typeface="Arial" charset="0"/>
              </a:rPr>
              <a:t>Can repeat training if desired but not allowed to use same certificate multiple times</a:t>
            </a:r>
          </a:p>
        </p:txBody>
      </p:sp>
      <p:sp>
        <p:nvSpPr>
          <p:cNvPr id="11" name="TextBox 10">
            <a:extLst>
              <a:ext uri="{FF2B5EF4-FFF2-40B4-BE49-F238E27FC236}">
                <a16:creationId xmlns:a16="http://schemas.microsoft.com/office/drawing/2014/main" id="{E7C1F817-5031-82F9-6925-63212709BAFF}"/>
              </a:ext>
            </a:extLst>
          </p:cNvPr>
          <p:cNvSpPr txBox="1"/>
          <p:nvPr/>
        </p:nvSpPr>
        <p:spPr>
          <a:xfrm>
            <a:off x="2355410" y="609601"/>
            <a:ext cx="7696200" cy="584775"/>
          </a:xfrm>
          <a:prstGeom prst="rect">
            <a:avLst/>
          </a:prstGeom>
          <a:noFill/>
        </p:spPr>
        <p:txBody>
          <a:bodyPr wrap="square" rtlCol="0">
            <a:spAutoFit/>
          </a:bodyPr>
          <a:lstStyle/>
          <a:p>
            <a:pPr algn="ctr"/>
            <a:r>
              <a:rPr lang="en-US" sz="3200" b="1" dirty="0">
                <a:latin typeface="+mj-lt"/>
                <a:ea typeface="+mj-ea"/>
                <a:cs typeface="+mj-cs"/>
              </a:rPr>
              <a:t>Safety Courses  </a:t>
            </a:r>
          </a:p>
        </p:txBody>
      </p:sp>
    </p:spTree>
    <p:extLst>
      <p:ext uri="{BB962C8B-B14F-4D97-AF65-F5344CB8AC3E}">
        <p14:creationId xmlns:p14="http://schemas.microsoft.com/office/powerpoint/2010/main" val="990658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2199</TotalTime>
  <Words>1725</Words>
  <Application>Microsoft Office PowerPoint</Application>
  <PresentationFormat>Widescreen</PresentationFormat>
  <Paragraphs>220</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Aptos</vt:lpstr>
      <vt:lpstr>Aptos Display</vt:lpstr>
      <vt:lpstr>Arial</vt:lpstr>
      <vt:lpstr>Calibri</vt:lpstr>
      <vt:lpstr>Office Theme</vt:lpstr>
      <vt:lpstr>1_Office Theme</vt:lpstr>
      <vt:lpstr>Nevada Water Operator Exam Summaries  2nd Quarter 2025</vt:lpstr>
      <vt:lpstr>2025 2nd Quarter - Distribution</vt:lpstr>
      <vt:lpstr>2025 2nd Quarter - Treatment</vt:lpstr>
      <vt:lpstr>PowerPoint Presentation</vt:lpstr>
      <vt:lpstr>PowerPoint Presentation</vt:lpstr>
      <vt:lpstr>PowerPoint Presentation</vt:lpstr>
      <vt:lpstr>1) Disrupted emails, phones, Operator Certification Database, website, E-pay.  2) From 8/25 – 8/29 2) Systems back online with slight disruptions (phones, internet)  3) Still met written exam deadline 4) Lost Phone information (voicemails)  5) Email questions to OpCert@ndep.nv.gov      </vt:lpstr>
      <vt:lpstr>PowerPoint Presentation</vt:lpstr>
      <vt:lpstr>PowerPoint Presentation</vt:lpstr>
      <vt:lpstr>3.  Each public water system shall ensure that all decisions concerning distribution process control and system integrity that may affect public health or the environment are made by a certified water distribution operator. Such decisions include, but are not limited to:      (a) Installing, tapping, relining, disinfecting, testing and connecting of water mains and appurtenances;      (b) Shutdown, repair, disinfection and testing of broken water mains;      (c) Flushing, cleaning and pigging of existing water mains;      (d) Pulling, resetting, rehabilitating, disinfecting and testing of water wells;      (e) Standby emergency response duties for after-hour emergencies of the operation of a distribution system;      (f) Draining, cleaning, disinfecting and maintenance of distribution reservoirs;      (g) Operation of pumps and related flow and pressure control and storage facilities manually or through a system control and data acquisition system; and      (h) Maintenance and adjustment of system flow and pressure requirements to meet consumer demands including fire flow demands and minimum pressure requirements.      4.  Public water systems must use certified water distribution operators or water treatment operators to make decisions concerning:      (a) The determination and control of appropriate rates of chemical dosage for wellhead disinfection and residual maintenance; and      (b) Any investigation of problems relating to water quality in the distribution system.      </vt:lpstr>
      <vt:lpstr>1) Characteristics of chlorine and chlorine compounds (gas/liquid)  2) Chlorination/dechlorination (Safety, storage, handling, feeding, measurements 3) Chlorine demand significance and relationship to dose  4) Coliform group (monitoring, occurrence, significance) 5) Control systems (SCADA, pumps, valves)  6) Corrosion control process (cathodic protection)  7) Cross-connection control program and principles (surveys, method, devices) 8) Disinfection concepts (pipes, tanks, repairs, wells)   9) Emergency/contingency response plans   10) Flow effect of pipe size, type, head loss, and C factor  11) Groundwater and surface water supplies (water quality, characteristics)  12) Hazards and safety requirements (confined space, excavation, trench safety)  13) Leak detection and repair (mains, service lines, meters) 14) Metering technologies (AMR, meter types) 15) Monitoring requirements (Water quality, pressure)  16) Operation of laboratory field equipment (chlorine monitor, pH monitor)   17) Pneumatics (actuators, compressors, valves)  18) Prime mover of water (pumps)    </vt:lpstr>
      <vt:lpstr>1) Arithmetic (measurements and calculations) 2) Biology (pathogenic organisms)  3) Chemistry (Water chemistry)   4) Chemical Dosing (coagulants, oxidants, disinfectants, acids, bases) 5) Chemical feed equipment (liquid, solid, gas) 6) Chemical properties (reactivity, compatibility, pH) 7) Contaminants (organic, inorganic)  8) Disciplinary Procedures  9) General electrical principles (troubleshooting breakers, relays, circuits)  10) Internal combustion engines 11) Laboratory Equipment (glassware) 12) Laboratory Instrumentation (operation and calibration) 13) Laboratory procedures and protocols (Standard Methods)  14) Laboratory Techniques  15) Legislative Process  16) Mechanical principles (mixing, solid compression)  17) Pneumatics (actuators, compressors, valves)  18) Prime mover of water (pumps)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Carlos Quiroz-Aguilera</dc:creator>
  <cp:lastModifiedBy>Savannah Hash</cp:lastModifiedBy>
  <cp:revision>80</cp:revision>
  <dcterms:created xsi:type="dcterms:W3CDTF">2024-07-10T15:53:07Z</dcterms:created>
  <dcterms:modified xsi:type="dcterms:W3CDTF">2026-04-08T20:37:44Z</dcterms:modified>
</cp:coreProperties>
</file>