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50" r:id="rId2"/>
    <p:sldId id="548" r:id="rId3"/>
    <p:sldId id="549" r:id="rId4"/>
    <p:sldId id="551" r:id="rId5"/>
    <p:sldId id="552" r:id="rId6"/>
    <p:sldId id="553" r:id="rId7"/>
    <p:sldId id="554" r:id="rId8"/>
    <p:sldId id="555" r:id="rId9"/>
    <p:sldId id="257" r:id="rId10"/>
    <p:sldId id="273" r:id="rId11"/>
    <p:sldId id="274" r:id="rId12"/>
    <p:sldId id="264" r:id="rId13"/>
    <p:sldId id="275" r:id="rId14"/>
    <p:sldId id="276" r:id="rId15"/>
    <p:sldId id="277" r:id="rId16"/>
    <p:sldId id="278" r:id="rId17"/>
    <p:sldId id="546" r:id="rId18"/>
    <p:sldId id="5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4B736-59B5-47DA-A362-2E75966618F6}" v="48" dt="2025-06-11T23:54:05.313"/>
    <p1510:client id="{6B6CAA0C-CE52-44EB-945D-E3F78F8F55DF}" v="196" dt="2025-06-12T14:39:36.284"/>
    <p1510:client id="{F447822A-E21C-45EA-B08C-3082EEFA6854}" v="2" dt="2025-06-11T23:47:43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 Grade 1 Passing % Trend</a:t>
            </a:r>
          </a:p>
        </c:rich>
      </c:tx>
      <c:layout>
        <c:manualLayout>
          <c:xMode val="edge"/>
          <c:yMode val="edge"/>
          <c:x val="0.29271456542322427"/>
          <c:y val="2.3148215744555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777777777777776E-2"/>
          <c:y val="0.19895851560221639"/>
          <c:w val="0.93888888888888888"/>
          <c:h val="0.68107247010790317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Graphs!$A$1:$P$1</c:f>
              <c:strCache>
                <c:ptCount val="16"/>
                <c:pt idx="0">
                  <c:v>Q1-21</c:v>
                </c:pt>
                <c:pt idx="1">
                  <c:v>Q2-21</c:v>
                </c:pt>
                <c:pt idx="2">
                  <c:v>Q3-21</c:v>
                </c:pt>
                <c:pt idx="3">
                  <c:v>Q1-22</c:v>
                </c:pt>
                <c:pt idx="4">
                  <c:v>Q2-22</c:v>
                </c:pt>
                <c:pt idx="5">
                  <c:v>Q3-22</c:v>
                </c:pt>
                <c:pt idx="6">
                  <c:v>Q4-22</c:v>
                </c:pt>
                <c:pt idx="7">
                  <c:v>Q1-23</c:v>
                </c:pt>
                <c:pt idx="8">
                  <c:v>Q2-23</c:v>
                </c:pt>
                <c:pt idx="9">
                  <c:v>Q3-23</c:v>
                </c:pt>
                <c:pt idx="10">
                  <c:v>Q4-23</c:v>
                </c:pt>
                <c:pt idx="11">
                  <c:v>Q1-24</c:v>
                </c:pt>
                <c:pt idx="12">
                  <c:v>Q2-24</c:v>
                </c:pt>
                <c:pt idx="13">
                  <c:v>Q3-24</c:v>
                </c:pt>
                <c:pt idx="14">
                  <c:v>Q4-24</c:v>
                </c:pt>
                <c:pt idx="15">
                  <c:v>Q1-25</c:v>
                </c:pt>
              </c:strCache>
            </c:strRef>
          </c:cat>
          <c:val>
            <c:numRef>
              <c:f>Graphs!$A$2:$P$2</c:f>
              <c:numCache>
                <c:formatCode>General</c:formatCode>
                <c:ptCount val="16"/>
                <c:pt idx="0">
                  <c:v>52</c:v>
                </c:pt>
                <c:pt idx="1">
                  <c:v>60</c:v>
                </c:pt>
                <c:pt idx="2">
                  <c:v>73</c:v>
                </c:pt>
                <c:pt idx="3">
                  <c:v>46</c:v>
                </c:pt>
                <c:pt idx="4">
                  <c:v>45</c:v>
                </c:pt>
                <c:pt idx="5">
                  <c:v>63</c:v>
                </c:pt>
                <c:pt idx="6">
                  <c:v>60</c:v>
                </c:pt>
                <c:pt idx="7">
                  <c:v>63</c:v>
                </c:pt>
                <c:pt idx="8">
                  <c:v>65</c:v>
                </c:pt>
                <c:pt idx="9">
                  <c:v>68</c:v>
                </c:pt>
                <c:pt idx="10">
                  <c:v>70</c:v>
                </c:pt>
                <c:pt idx="11">
                  <c:v>62</c:v>
                </c:pt>
                <c:pt idx="12">
                  <c:v>79</c:v>
                </c:pt>
                <c:pt idx="13">
                  <c:v>73</c:v>
                </c:pt>
                <c:pt idx="14">
                  <c:v>72</c:v>
                </c:pt>
                <c:pt idx="15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7-42A0-B5FB-3D74CEB448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0786376"/>
        <c:axId val="520786048"/>
      </c:lineChart>
      <c:catAx>
        <c:axId val="520786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786048"/>
        <c:crosses val="autoZero"/>
        <c:auto val="1"/>
        <c:lblAlgn val="ctr"/>
        <c:lblOffset val="100"/>
        <c:noMultiLvlLbl val="0"/>
      </c:catAx>
      <c:valAx>
        <c:axId val="52078604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78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</a:t>
            </a:r>
            <a:r>
              <a:rPr lang="en-US" baseline="0" dirty="0"/>
              <a:t> Grade 2 Passing % Trend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Graphs!$A$3:$P$3</c:f>
              <c:strCache>
                <c:ptCount val="16"/>
                <c:pt idx="0">
                  <c:v>Q1-21</c:v>
                </c:pt>
                <c:pt idx="1">
                  <c:v>Q2-21</c:v>
                </c:pt>
                <c:pt idx="2">
                  <c:v>Q3-21</c:v>
                </c:pt>
                <c:pt idx="3">
                  <c:v>Q1-22</c:v>
                </c:pt>
                <c:pt idx="4">
                  <c:v>Q2-22</c:v>
                </c:pt>
                <c:pt idx="5">
                  <c:v>Q3-22</c:v>
                </c:pt>
                <c:pt idx="6">
                  <c:v>Q4-22</c:v>
                </c:pt>
                <c:pt idx="7">
                  <c:v>Q1-23</c:v>
                </c:pt>
                <c:pt idx="8">
                  <c:v>Q2-23</c:v>
                </c:pt>
                <c:pt idx="9">
                  <c:v>Q3-23</c:v>
                </c:pt>
                <c:pt idx="10">
                  <c:v>Q4-23</c:v>
                </c:pt>
                <c:pt idx="11">
                  <c:v>Q1-24</c:v>
                </c:pt>
                <c:pt idx="12">
                  <c:v>Q2-24</c:v>
                </c:pt>
                <c:pt idx="13">
                  <c:v>Q3-24</c:v>
                </c:pt>
                <c:pt idx="14">
                  <c:v>Q4-24</c:v>
                </c:pt>
                <c:pt idx="15">
                  <c:v>Q1-25</c:v>
                </c:pt>
              </c:strCache>
            </c:strRef>
          </c:cat>
          <c:val>
            <c:numRef>
              <c:f>Graphs!$A$4:$P$4</c:f>
              <c:numCache>
                <c:formatCode>General</c:formatCode>
                <c:ptCount val="16"/>
                <c:pt idx="0">
                  <c:v>42</c:v>
                </c:pt>
                <c:pt idx="1">
                  <c:v>52</c:v>
                </c:pt>
                <c:pt idx="2">
                  <c:v>59</c:v>
                </c:pt>
                <c:pt idx="3">
                  <c:v>76</c:v>
                </c:pt>
                <c:pt idx="4">
                  <c:v>58</c:v>
                </c:pt>
                <c:pt idx="5">
                  <c:v>75</c:v>
                </c:pt>
                <c:pt idx="6">
                  <c:v>50</c:v>
                </c:pt>
                <c:pt idx="7">
                  <c:v>59</c:v>
                </c:pt>
                <c:pt idx="8">
                  <c:v>44</c:v>
                </c:pt>
                <c:pt idx="9">
                  <c:v>46</c:v>
                </c:pt>
                <c:pt idx="10">
                  <c:v>63</c:v>
                </c:pt>
                <c:pt idx="11">
                  <c:v>67</c:v>
                </c:pt>
                <c:pt idx="12">
                  <c:v>65</c:v>
                </c:pt>
                <c:pt idx="13">
                  <c:v>60</c:v>
                </c:pt>
                <c:pt idx="14">
                  <c:v>79</c:v>
                </c:pt>
                <c:pt idx="15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F5-4449-8302-01AD8CF43C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6931856"/>
        <c:axId val="576932840"/>
      </c:lineChart>
      <c:catAx>
        <c:axId val="57693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932840"/>
        <c:crosses val="autoZero"/>
        <c:auto val="1"/>
        <c:lblAlgn val="ctr"/>
        <c:lblOffset val="100"/>
        <c:noMultiLvlLbl val="0"/>
      </c:catAx>
      <c:valAx>
        <c:axId val="57693284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93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</a:t>
            </a:r>
            <a:r>
              <a:rPr lang="en-US" baseline="0" dirty="0"/>
              <a:t> Grade 3 Passing % Trend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Graphs!$A$5:$P$5</c:f>
              <c:strCache>
                <c:ptCount val="16"/>
                <c:pt idx="0">
                  <c:v>Q1-21</c:v>
                </c:pt>
                <c:pt idx="1">
                  <c:v>Q2-21</c:v>
                </c:pt>
                <c:pt idx="2">
                  <c:v>Q3-21</c:v>
                </c:pt>
                <c:pt idx="3">
                  <c:v>Q1-22</c:v>
                </c:pt>
                <c:pt idx="4">
                  <c:v>Q2-22</c:v>
                </c:pt>
                <c:pt idx="5">
                  <c:v>Q3-22</c:v>
                </c:pt>
                <c:pt idx="6">
                  <c:v>Q4-22</c:v>
                </c:pt>
                <c:pt idx="7">
                  <c:v>Q1-23</c:v>
                </c:pt>
                <c:pt idx="8">
                  <c:v>Q2-23</c:v>
                </c:pt>
                <c:pt idx="9">
                  <c:v>Q3-23</c:v>
                </c:pt>
                <c:pt idx="10">
                  <c:v>Q4-23</c:v>
                </c:pt>
                <c:pt idx="11">
                  <c:v>Q1-24</c:v>
                </c:pt>
                <c:pt idx="12">
                  <c:v>Q2-24</c:v>
                </c:pt>
                <c:pt idx="13">
                  <c:v>Q3-24</c:v>
                </c:pt>
                <c:pt idx="14">
                  <c:v>Q4-24</c:v>
                </c:pt>
                <c:pt idx="15">
                  <c:v>Q1-25</c:v>
                </c:pt>
              </c:strCache>
            </c:strRef>
          </c:cat>
          <c:val>
            <c:numRef>
              <c:f>Graphs!$A$6:$P$6</c:f>
              <c:numCache>
                <c:formatCode>General</c:formatCode>
                <c:ptCount val="16"/>
                <c:pt idx="0">
                  <c:v>50</c:v>
                </c:pt>
                <c:pt idx="1">
                  <c:v>45</c:v>
                </c:pt>
                <c:pt idx="2">
                  <c:v>75</c:v>
                </c:pt>
                <c:pt idx="3">
                  <c:v>60</c:v>
                </c:pt>
                <c:pt idx="4">
                  <c:v>66</c:v>
                </c:pt>
                <c:pt idx="5">
                  <c:v>33</c:v>
                </c:pt>
                <c:pt idx="6">
                  <c:v>47</c:v>
                </c:pt>
                <c:pt idx="7">
                  <c:v>69</c:v>
                </c:pt>
                <c:pt idx="8">
                  <c:v>15</c:v>
                </c:pt>
                <c:pt idx="9">
                  <c:v>42</c:v>
                </c:pt>
                <c:pt idx="10">
                  <c:v>25</c:v>
                </c:pt>
                <c:pt idx="11">
                  <c:v>60</c:v>
                </c:pt>
                <c:pt idx="12">
                  <c:v>64</c:v>
                </c:pt>
                <c:pt idx="13">
                  <c:v>57</c:v>
                </c:pt>
                <c:pt idx="14">
                  <c:v>76</c:v>
                </c:pt>
                <c:pt idx="1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B2-469C-B416-ED2C1376A6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8105896"/>
        <c:axId val="698108848"/>
      </c:lineChart>
      <c:catAx>
        <c:axId val="698105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108848"/>
        <c:crosses val="autoZero"/>
        <c:auto val="1"/>
        <c:lblAlgn val="ctr"/>
        <c:lblOffset val="100"/>
        <c:noMultiLvlLbl val="0"/>
      </c:catAx>
      <c:valAx>
        <c:axId val="698108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10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 Grade 4 Passing % Trend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247594050743659E-2"/>
          <c:y val="0.18211128608923888"/>
          <c:w val="0.90286351706036749"/>
          <c:h val="0.69382957130358702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92D05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Graphs!$A$7:$P$7</c:f>
              <c:strCache>
                <c:ptCount val="16"/>
                <c:pt idx="0">
                  <c:v>Q1-21</c:v>
                </c:pt>
                <c:pt idx="1">
                  <c:v>Q2-21</c:v>
                </c:pt>
                <c:pt idx="2">
                  <c:v>Q3-21</c:v>
                </c:pt>
                <c:pt idx="3">
                  <c:v>Q1-22</c:v>
                </c:pt>
                <c:pt idx="4">
                  <c:v>Q2-22</c:v>
                </c:pt>
                <c:pt idx="5">
                  <c:v>Q3-22</c:v>
                </c:pt>
                <c:pt idx="6">
                  <c:v>Q4-22</c:v>
                </c:pt>
                <c:pt idx="7">
                  <c:v>Q1-23</c:v>
                </c:pt>
                <c:pt idx="8">
                  <c:v>Q2-23</c:v>
                </c:pt>
                <c:pt idx="9">
                  <c:v>Q3-23</c:v>
                </c:pt>
                <c:pt idx="10">
                  <c:v>Q4-23</c:v>
                </c:pt>
                <c:pt idx="11">
                  <c:v>Q1-24</c:v>
                </c:pt>
                <c:pt idx="12">
                  <c:v>Q2-24</c:v>
                </c:pt>
                <c:pt idx="13">
                  <c:v>Q3-24</c:v>
                </c:pt>
                <c:pt idx="14">
                  <c:v>Q4-24</c:v>
                </c:pt>
                <c:pt idx="15">
                  <c:v>Q1-25</c:v>
                </c:pt>
              </c:strCache>
            </c:strRef>
          </c:cat>
          <c:val>
            <c:numRef>
              <c:f>Graphs!$A$8:$P$8</c:f>
              <c:numCache>
                <c:formatCode>General</c:formatCode>
                <c:ptCount val="16"/>
                <c:pt idx="0">
                  <c:v>60</c:v>
                </c:pt>
                <c:pt idx="2">
                  <c:v>40</c:v>
                </c:pt>
                <c:pt idx="3">
                  <c:v>33</c:v>
                </c:pt>
                <c:pt idx="4">
                  <c:v>40</c:v>
                </c:pt>
                <c:pt idx="5">
                  <c:v>33</c:v>
                </c:pt>
                <c:pt idx="6">
                  <c:v>42</c:v>
                </c:pt>
                <c:pt idx="7">
                  <c:v>80</c:v>
                </c:pt>
                <c:pt idx="8">
                  <c:v>30</c:v>
                </c:pt>
                <c:pt idx="9">
                  <c:v>25</c:v>
                </c:pt>
                <c:pt idx="10">
                  <c:v>45</c:v>
                </c:pt>
                <c:pt idx="11">
                  <c:v>29</c:v>
                </c:pt>
                <c:pt idx="13">
                  <c:v>33</c:v>
                </c:pt>
                <c:pt idx="1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77-49B0-89C5-AE18651DE0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8006224"/>
        <c:axId val="588006880"/>
      </c:lineChart>
      <c:catAx>
        <c:axId val="58800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006880"/>
        <c:crosses val="autoZero"/>
        <c:auto val="1"/>
        <c:lblAlgn val="ctr"/>
        <c:lblOffset val="100"/>
        <c:noMultiLvlLbl val="0"/>
      </c:catAx>
      <c:valAx>
        <c:axId val="58800688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00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Treatment Grade 1 Passing</a:t>
            </a:r>
            <a:r>
              <a:rPr lang="en-US" baseline="0" dirty="0"/>
              <a:t> % Trend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C00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Graphs!$A$1:$P$1</c:f>
              <c:strCache>
                <c:ptCount val="16"/>
                <c:pt idx="0">
                  <c:v>Q1-21</c:v>
                </c:pt>
                <c:pt idx="1">
                  <c:v>Q2-21</c:v>
                </c:pt>
                <c:pt idx="2">
                  <c:v>Q3-21</c:v>
                </c:pt>
                <c:pt idx="3">
                  <c:v>Q1-22</c:v>
                </c:pt>
                <c:pt idx="4">
                  <c:v>Q2-22</c:v>
                </c:pt>
                <c:pt idx="5">
                  <c:v>Q3-22</c:v>
                </c:pt>
                <c:pt idx="6">
                  <c:v>Q4-22</c:v>
                </c:pt>
                <c:pt idx="7">
                  <c:v>Q1-23</c:v>
                </c:pt>
                <c:pt idx="8">
                  <c:v>Q2-23</c:v>
                </c:pt>
                <c:pt idx="9">
                  <c:v>Q3-23</c:v>
                </c:pt>
                <c:pt idx="10">
                  <c:v>Q4-23</c:v>
                </c:pt>
                <c:pt idx="11">
                  <c:v>Q1-24</c:v>
                </c:pt>
                <c:pt idx="12">
                  <c:v>Q2-24</c:v>
                </c:pt>
                <c:pt idx="13">
                  <c:v>Q3-24</c:v>
                </c:pt>
                <c:pt idx="14">
                  <c:v>Q4-24</c:v>
                </c:pt>
                <c:pt idx="15">
                  <c:v>Q1-25</c:v>
                </c:pt>
              </c:strCache>
            </c:strRef>
          </c:cat>
          <c:val>
            <c:numRef>
              <c:f>Graphs!$A$2:$P$2</c:f>
              <c:numCache>
                <c:formatCode>General</c:formatCode>
                <c:ptCount val="16"/>
                <c:pt idx="0">
                  <c:v>40</c:v>
                </c:pt>
                <c:pt idx="1">
                  <c:v>55</c:v>
                </c:pt>
                <c:pt idx="2">
                  <c:v>88</c:v>
                </c:pt>
                <c:pt idx="3">
                  <c:v>75</c:v>
                </c:pt>
                <c:pt idx="4">
                  <c:v>68</c:v>
                </c:pt>
                <c:pt idx="5">
                  <c:v>100</c:v>
                </c:pt>
                <c:pt idx="6">
                  <c:v>88</c:v>
                </c:pt>
                <c:pt idx="7">
                  <c:v>86</c:v>
                </c:pt>
                <c:pt idx="8">
                  <c:v>66</c:v>
                </c:pt>
                <c:pt idx="9">
                  <c:v>72</c:v>
                </c:pt>
                <c:pt idx="10">
                  <c:v>83</c:v>
                </c:pt>
                <c:pt idx="11">
                  <c:v>73</c:v>
                </c:pt>
                <c:pt idx="12">
                  <c:v>65</c:v>
                </c:pt>
                <c:pt idx="13">
                  <c:v>75</c:v>
                </c:pt>
                <c:pt idx="14">
                  <c:v>76</c:v>
                </c:pt>
                <c:pt idx="15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97-45C1-8A54-AA6B47FBBC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0842960"/>
        <c:axId val="520843288"/>
      </c:lineChart>
      <c:catAx>
        <c:axId val="52084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843288"/>
        <c:crosses val="autoZero"/>
        <c:auto val="1"/>
        <c:lblAlgn val="ctr"/>
        <c:lblOffset val="100"/>
        <c:noMultiLvlLbl val="0"/>
      </c:catAx>
      <c:valAx>
        <c:axId val="52084328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84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Treatment</a:t>
            </a:r>
            <a:r>
              <a:rPr lang="en-US" baseline="0" dirty="0"/>
              <a:t> Grade 2 Passing % Trend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Graphs!$A$3:$P$3</c:f>
              <c:strCache>
                <c:ptCount val="16"/>
                <c:pt idx="0">
                  <c:v>Q1-21</c:v>
                </c:pt>
                <c:pt idx="1">
                  <c:v>Q2-21</c:v>
                </c:pt>
                <c:pt idx="2">
                  <c:v>Q3-21</c:v>
                </c:pt>
                <c:pt idx="3">
                  <c:v>Q1-22</c:v>
                </c:pt>
                <c:pt idx="4">
                  <c:v>Q2-22</c:v>
                </c:pt>
                <c:pt idx="5">
                  <c:v>Q3-22</c:v>
                </c:pt>
                <c:pt idx="6">
                  <c:v>Q4-22</c:v>
                </c:pt>
                <c:pt idx="7">
                  <c:v>Q1-23</c:v>
                </c:pt>
                <c:pt idx="8">
                  <c:v>Q2-23</c:v>
                </c:pt>
                <c:pt idx="9">
                  <c:v>Q3-23</c:v>
                </c:pt>
                <c:pt idx="10">
                  <c:v>Q4-23</c:v>
                </c:pt>
                <c:pt idx="11">
                  <c:v>Q1-24</c:v>
                </c:pt>
                <c:pt idx="12">
                  <c:v>Q2-24</c:v>
                </c:pt>
                <c:pt idx="13">
                  <c:v>Q3-24</c:v>
                </c:pt>
                <c:pt idx="14">
                  <c:v>Q4-24</c:v>
                </c:pt>
                <c:pt idx="15">
                  <c:v>Q1-25</c:v>
                </c:pt>
              </c:strCache>
            </c:strRef>
          </c:cat>
          <c:val>
            <c:numRef>
              <c:f>Graphs!$A$4:$P$4</c:f>
              <c:numCache>
                <c:formatCode>General</c:formatCode>
                <c:ptCount val="16"/>
                <c:pt idx="0">
                  <c:v>83</c:v>
                </c:pt>
                <c:pt idx="1">
                  <c:v>75</c:v>
                </c:pt>
                <c:pt idx="2">
                  <c:v>60</c:v>
                </c:pt>
                <c:pt idx="3">
                  <c:v>75</c:v>
                </c:pt>
                <c:pt idx="4">
                  <c:v>100</c:v>
                </c:pt>
                <c:pt idx="5">
                  <c:v>50</c:v>
                </c:pt>
                <c:pt idx="6">
                  <c:v>71</c:v>
                </c:pt>
                <c:pt idx="7">
                  <c:v>83</c:v>
                </c:pt>
                <c:pt idx="8">
                  <c:v>64</c:v>
                </c:pt>
                <c:pt idx="9">
                  <c:v>75</c:v>
                </c:pt>
                <c:pt idx="10">
                  <c:v>88</c:v>
                </c:pt>
                <c:pt idx="11">
                  <c:v>86</c:v>
                </c:pt>
                <c:pt idx="12">
                  <c:v>86</c:v>
                </c:pt>
                <c:pt idx="13">
                  <c:v>70</c:v>
                </c:pt>
                <c:pt idx="14">
                  <c:v>100</c:v>
                </c:pt>
                <c:pt idx="15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2-4822-B8DF-86E2351F38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9207544"/>
        <c:axId val="529208856"/>
      </c:lineChart>
      <c:catAx>
        <c:axId val="529207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208856"/>
        <c:crosses val="autoZero"/>
        <c:auto val="1"/>
        <c:lblAlgn val="ctr"/>
        <c:lblOffset val="100"/>
        <c:noMultiLvlLbl val="0"/>
      </c:catAx>
      <c:valAx>
        <c:axId val="52920885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20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Treatment</a:t>
            </a:r>
            <a:r>
              <a:rPr lang="en-US" baseline="0" dirty="0"/>
              <a:t> Grade 3 Passing % Trend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Graphs!$A$5:$P$5</c:f>
              <c:strCache>
                <c:ptCount val="16"/>
                <c:pt idx="0">
                  <c:v>Q1-21</c:v>
                </c:pt>
                <c:pt idx="1">
                  <c:v>Q2-21</c:v>
                </c:pt>
                <c:pt idx="2">
                  <c:v>Q3-21</c:v>
                </c:pt>
                <c:pt idx="3">
                  <c:v>Q1-22</c:v>
                </c:pt>
                <c:pt idx="4">
                  <c:v>Q2-22</c:v>
                </c:pt>
                <c:pt idx="5">
                  <c:v>Q3-22</c:v>
                </c:pt>
                <c:pt idx="6">
                  <c:v>Q4-22</c:v>
                </c:pt>
                <c:pt idx="7">
                  <c:v>Q1-23</c:v>
                </c:pt>
                <c:pt idx="8">
                  <c:v>Q2-23</c:v>
                </c:pt>
                <c:pt idx="9">
                  <c:v>Q3-23</c:v>
                </c:pt>
                <c:pt idx="10">
                  <c:v>Q4-23</c:v>
                </c:pt>
                <c:pt idx="11">
                  <c:v>Q1-24</c:v>
                </c:pt>
                <c:pt idx="12">
                  <c:v>Q2-24</c:v>
                </c:pt>
                <c:pt idx="13">
                  <c:v>Q3-24</c:v>
                </c:pt>
                <c:pt idx="14">
                  <c:v>Q4-24</c:v>
                </c:pt>
                <c:pt idx="15">
                  <c:v>Q1-25</c:v>
                </c:pt>
              </c:strCache>
            </c:strRef>
          </c:cat>
          <c:val>
            <c:numRef>
              <c:f>Graphs!$A$6:$P$6</c:f>
              <c:numCache>
                <c:formatCode>General</c:formatCode>
                <c:ptCount val="16"/>
                <c:pt idx="0">
                  <c:v>67</c:v>
                </c:pt>
                <c:pt idx="1">
                  <c:v>67</c:v>
                </c:pt>
                <c:pt idx="2">
                  <c:v>50</c:v>
                </c:pt>
                <c:pt idx="3">
                  <c:v>85</c:v>
                </c:pt>
                <c:pt idx="4">
                  <c:v>40</c:v>
                </c:pt>
                <c:pt idx="6">
                  <c:v>67</c:v>
                </c:pt>
                <c:pt idx="7">
                  <c:v>100</c:v>
                </c:pt>
                <c:pt idx="8">
                  <c:v>100</c:v>
                </c:pt>
                <c:pt idx="13">
                  <c:v>67</c:v>
                </c:pt>
                <c:pt idx="14">
                  <c:v>100</c:v>
                </c:pt>
                <c:pt idx="15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A1-429B-A484-6FFBFB2938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8290712"/>
        <c:axId val="608290384"/>
      </c:lineChart>
      <c:catAx>
        <c:axId val="60829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90384"/>
        <c:crosses val="autoZero"/>
        <c:auto val="1"/>
        <c:lblAlgn val="ctr"/>
        <c:lblOffset val="100"/>
        <c:noMultiLvlLbl val="0"/>
      </c:catAx>
      <c:valAx>
        <c:axId val="60829038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9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Treatment</a:t>
            </a:r>
            <a:r>
              <a:rPr lang="en-US" baseline="0" dirty="0"/>
              <a:t> Grade 4 Passing % Trend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92D05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Graphs!$A$7:$P$7</c:f>
              <c:strCache>
                <c:ptCount val="16"/>
                <c:pt idx="0">
                  <c:v>Q1-21</c:v>
                </c:pt>
                <c:pt idx="1">
                  <c:v>Q2-21</c:v>
                </c:pt>
                <c:pt idx="2">
                  <c:v>Q3-21</c:v>
                </c:pt>
                <c:pt idx="3">
                  <c:v>Q1-22</c:v>
                </c:pt>
                <c:pt idx="4">
                  <c:v>Q2-22</c:v>
                </c:pt>
                <c:pt idx="5">
                  <c:v>Q3-22</c:v>
                </c:pt>
                <c:pt idx="6">
                  <c:v>Q4-22</c:v>
                </c:pt>
                <c:pt idx="7">
                  <c:v>Q1-23</c:v>
                </c:pt>
                <c:pt idx="8">
                  <c:v>Q2-23</c:v>
                </c:pt>
                <c:pt idx="9">
                  <c:v>Q3-23</c:v>
                </c:pt>
                <c:pt idx="10">
                  <c:v>Q4-23</c:v>
                </c:pt>
                <c:pt idx="11">
                  <c:v>Q1-24</c:v>
                </c:pt>
                <c:pt idx="12">
                  <c:v>Q2-24</c:v>
                </c:pt>
                <c:pt idx="13">
                  <c:v>Q3-24</c:v>
                </c:pt>
                <c:pt idx="14">
                  <c:v>Q4-24</c:v>
                </c:pt>
                <c:pt idx="15">
                  <c:v>Q1-25</c:v>
                </c:pt>
              </c:strCache>
            </c:strRef>
          </c:cat>
          <c:val>
            <c:numRef>
              <c:f>Graphs!$A$8:$P$8</c:f>
              <c:numCache>
                <c:formatCode>General</c:formatCode>
                <c:ptCount val="16"/>
                <c:pt idx="0">
                  <c:v>80</c:v>
                </c:pt>
                <c:pt idx="1">
                  <c:v>33</c:v>
                </c:pt>
                <c:pt idx="2">
                  <c:v>33</c:v>
                </c:pt>
                <c:pt idx="3">
                  <c:v>0</c:v>
                </c:pt>
                <c:pt idx="4">
                  <c:v>33</c:v>
                </c:pt>
                <c:pt idx="6">
                  <c:v>83</c:v>
                </c:pt>
                <c:pt idx="7">
                  <c:v>0</c:v>
                </c:pt>
                <c:pt idx="8">
                  <c:v>0</c:v>
                </c:pt>
                <c:pt idx="9">
                  <c:v>50</c:v>
                </c:pt>
                <c:pt idx="10">
                  <c:v>33</c:v>
                </c:pt>
                <c:pt idx="13">
                  <c:v>60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CF-4845-9C3B-8C85D3BF1E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1492768"/>
        <c:axId val="531491128"/>
      </c:lineChart>
      <c:catAx>
        <c:axId val="5314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491128"/>
        <c:crosses val="autoZero"/>
        <c:auto val="1"/>
        <c:lblAlgn val="ctr"/>
        <c:lblOffset val="100"/>
        <c:noMultiLvlLbl val="0"/>
      </c:catAx>
      <c:valAx>
        <c:axId val="5314911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49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D2911-F71C-4941-B554-8F9695F7E42C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84CA-424A-4D74-AA34-627133AD8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0EF6-ED54-07EC-7349-2B938BF35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7D761-B34B-379F-8E47-4292976D4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6D87E-0141-760C-B47C-ABEB95CB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5E1D5-672E-C35E-AAAF-790C923D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31A05-7DF5-6898-300C-5F65D396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7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EC2E-44F1-7E1B-0DEE-5067C0E6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7CF00-FFA9-E330-BC3E-1D7DD1456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59AEB-A45B-1E5A-27F1-E75EC852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105F9-8C1B-91DB-272E-6BA61131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8C72-53C1-E36D-B257-21A96533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9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673EA-7F76-311F-5E59-2D8293C18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483B4-CA79-EF74-F68A-D90B56B9D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A420-7247-31CC-7345-E5C40069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341D4-8CC8-8920-37B3-6EC1B92E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79149-4E02-692A-C512-884D77BF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8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0912-24F3-DCA9-181E-DE133381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6A455-541A-D471-1907-4837E248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D3AC4-2FCE-EBBF-2D45-718D4403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53ED7-3A07-68FA-7603-4BE9B0AC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92C8C-F42F-9A43-5732-BFFBD290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1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4AF-E9F2-539E-5623-3E9BAFC9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A3B11-5432-94DD-3EE0-3BF81D65D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32443-0932-B78E-87D4-0E2D403E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2E3F6-ECB0-2B77-6DB0-7BEE52E9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B312-1127-7408-6CE4-B69318E6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6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13D5-CB43-738B-8ED7-76EE41B4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C734-2778-50CD-4EA1-79E0C6730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A4AB0-DEEB-8D96-3A49-8C96C9FF8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672AA-F78C-973B-16A4-AD183089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62E79-01BF-1C3F-06A2-7F253BA3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AFFF5-E6CD-71EE-E8E7-AF3F403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0B7BB-6226-8EDD-A709-0907EC1A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20726-A2DE-2D6F-6EAD-4899746E3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E1602-05CD-F3B6-9D8A-4B7BB54A5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11A03-61F0-1181-CF4E-87ADF44AD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20FE7-9126-29B4-EE73-9E9C7CC37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00CD8-8EA9-4AD2-34B8-C269BF9B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A2A5B-60A4-2F26-0383-801CDACC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3CF53-E6BB-64F3-2475-1AB0634A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8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159E-0770-6A33-588B-3E8BBFC6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F628-537C-97A6-4236-4C0AF8E7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A9C3B-FFCA-BC95-CE0A-84633EC3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25892-F190-A353-3007-7B4EA342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4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B2A44-0762-8926-CDE7-9F1EB8CB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5997F-32C8-6068-3E3B-1EDB6A91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BCC50-4424-3180-7E8C-F84C8A00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F218-17D8-A81A-0107-73588730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708F9-217C-3BDE-4849-46AC58BE2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81317-60B4-C7FF-BD58-0B378440C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58BD6-C6A9-1954-502F-A2DFEDFD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A4050-5EAA-277F-E067-2F87ECF5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167D4-1C9A-BF34-1F44-00CD00E3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3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9218-B952-AA28-C986-9DA7EADD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33DF7-8FFF-0B5B-CFB4-EAC66442D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A6B2D-526C-5BF4-6278-095D30BD3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B1712-366B-EEA4-1BA3-813A8519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8BCE5-AC77-0A28-1570-D164AE3E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9B236-B70D-6895-196E-E7235D1A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0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28075-1AC1-4E2F-0676-07F0B696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49CAB-E450-2A75-2F80-5DCFC7181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A5B3F-531F-BA4C-E842-FCABC312E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4AC149-A3EA-40E3-AFD7-255FEC69AC6F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6BC8-F5E5-ACC5-FD4D-1D2E40F37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67F6A-925C-9009-7D6C-24B343005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6E7EA4-CE2D-474C-A0C7-BC075B1F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file:///\\ndepfs1\bureaus\BSDW\OPERATOR%20CERTIFICATION\Disciplinary%20Action\Disciplinary%20Action%20Matrix_withoutComments.xl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B9A95-6391-B5DE-B376-4B525A95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8BB9-45DE-0AC7-A078-21C56CD91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071195"/>
            <a:ext cx="8915399" cy="22627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B4359"/>
                </a:solidFill>
              </a:rPr>
              <a:t>NDEP BSDW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2BE5B-D404-28ED-6E0B-1FA16A966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042" y="4065991"/>
            <a:ext cx="8915399" cy="1126283"/>
          </a:xfrm>
        </p:spPr>
        <p:txBody>
          <a:bodyPr>
            <a:normAutofit/>
          </a:bodyPr>
          <a:lstStyle/>
          <a:p>
            <a:r>
              <a:rPr lang="en-US" sz="2200" dirty="0"/>
              <a:t>NDEP Bureau of Safe Drinking Water</a:t>
            </a:r>
          </a:p>
          <a:p>
            <a:r>
              <a:rPr lang="en-US" sz="2200" dirty="0"/>
              <a:t>Operator Certification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7B6CE-19C5-75D1-D649-22DFC1E43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59" y="5822827"/>
            <a:ext cx="1660817" cy="1283359"/>
          </a:xfrm>
          <a:prstGeom prst="rect">
            <a:avLst/>
          </a:prstGeom>
        </p:spPr>
      </p:pic>
      <p:pic>
        <p:nvPicPr>
          <p:cNvPr id="6" name="Picture 5" descr="dcnr-vert.png">
            <a:extLst>
              <a:ext uri="{FF2B5EF4-FFF2-40B4-BE49-F238E27FC236}">
                <a16:creationId xmlns:a16="http://schemas.microsoft.com/office/drawing/2014/main" id="{6948FF66-A1B6-9892-E322-5C7398891B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84" y="122942"/>
            <a:ext cx="948253" cy="9482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076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7DC-F90D-40D2-A1B5-3320C69F4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77" y="309425"/>
            <a:ext cx="11434046" cy="98582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2025 1</a:t>
            </a:r>
            <a:r>
              <a:rPr lang="en-US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Quarter - Distribution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2F3C05E7-BCF4-459B-904E-E78718360D19}"/>
              </a:ext>
            </a:extLst>
          </p:cNvPr>
          <p:cNvSpPr txBox="1">
            <a:spLocks/>
          </p:cNvSpPr>
          <p:nvPr/>
        </p:nvSpPr>
        <p:spPr>
          <a:xfrm>
            <a:off x="2268148" y="4345201"/>
            <a:ext cx="8950126" cy="2126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2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DISTRIBUTION CATEGORIES:</a:t>
            </a:r>
          </a:p>
          <a:p>
            <a:pPr marL="574675" indent="-2921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System Information &amp; Components</a:t>
            </a:r>
          </a:p>
          <a:p>
            <a:pPr marL="574675" indent="-2921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Equipment; Install, Operate and Maintain</a:t>
            </a:r>
          </a:p>
          <a:p>
            <a:pPr marL="574675" indent="-2921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Monitor, Evaluate &amp; Adjust Disinfection &amp; Lab</a:t>
            </a:r>
          </a:p>
          <a:p>
            <a:pPr marL="574675" indent="-2921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Security, Safety, Public Interaction &amp; Administrative Procedures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67689B-9193-395A-96F2-77489DB99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81965"/>
              </p:ext>
            </p:extLst>
          </p:nvPr>
        </p:nvGraphicFramePr>
        <p:xfrm>
          <a:off x="286872" y="1295246"/>
          <a:ext cx="11758843" cy="2982842"/>
        </p:xfrm>
        <a:graphic>
          <a:graphicData uri="http://schemas.openxmlformats.org/drawingml/2006/table">
            <a:tbl>
              <a:tblPr/>
              <a:tblGrid>
                <a:gridCol w="865533">
                  <a:extLst>
                    <a:ext uri="{9D8B030D-6E8A-4147-A177-3AD203B41FA5}">
                      <a16:colId xmlns:a16="http://schemas.microsoft.com/office/drawing/2014/main" val="467552214"/>
                    </a:ext>
                  </a:extLst>
                </a:gridCol>
                <a:gridCol w="693328">
                  <a:extLst>
                    <a:ext uri="{9D8B030D-6E8A-4147-A177-3AD203B41FA5}">
                      <a16:colId xmlns:a16="http://schemas.microsoft.com/office/drawing/2014/main" val="3890026893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3708546357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2509120202"/>
                    </a:ext>
                  </a:extLst>
                </a:gridCol>
                <a:gridCol w="770466">
                  <a:extLst>
                    <a:ext uri="{9D8B030D-6E8A-4147-A177-3AD203B41FA5}">
                      <a16:colId xmlns:a16="http://schemas.microsoft.com/office/drawing/2014/main" val="1571638588"/>
                    </a:ext>
                  </a:extLst>
                </a:gridCol>
                <a:gridCol w="728134">
                  <a:extLst>
                    <a:ext uri="{9D8B030D-6E8A-4147-A177-3AD203B41FA5}">
                      <a16:colId xmlns:a16="http://schemas.microsoft.com/office/drawing/2014/main" val="3091357227"/>
                    </a:ext>
                  </a:extLst>
                </a:gridCol>
                <a:gridCol w="973666">
                  <a:extLst>
                    <a:ext uri="{9D8B030D-6E8A-4147-A177-3AD203B41FA5}">
                      <a16:colId xmlns:a16="http://schemas.microsoft.com/office/drawing/2014/main" val="3895003685"/>
                    </a:ext>
                  </a:extLst>
                </a:gridCol>
                <a:gridCol w="835038">
                  <a:extLst>
                    <a:ext uri="{9D8B030D-6E8A-4147-A177-3AD203B41FA5}">
                      <a16:colId xmlns:a16="http://schemas.microsoft.com/office/drawing/2014/main" val="3867341619"/>
                    </a:ext>
                  </a:extLst>
                </a:gridCol>
                <a:gridCol w="850736">
                  <a:extLst>
                    <a:ext uri="{9D8B030D-6E8A-4147-A177-3AD203B41FA5}">
                      <a16:colId xmlns:a16="http://schemas.microsoft.com/office/drawing/2014/main" val="760064000"/>
                    </a:ext>
                  </a:extLst>
                </a:gridCol>
                <a:gridCol w="761964">
                  <a:extLst>
                    <a:ext uri="{9D8B030D-6E8A-4147-A177-3AD203B41FA5}">
                      <a16:colId xmlns:a16="http://schemas.microsoft.com/office/drawing/2014/main" val="530578327"/>
                    </a:ext>
                  </a:extLst>
                </a:gridCol>
                <a:gridCol w="3713644">
                  <a:extLst>
                    <a:ext uri="{9D8B030D-6E8A-4147-A177-3AD203B41FA5}">
                      <a16:colId xmlns:a16="http://schemas.microsoft.com/office/drawing/2014/main" val="3210908157"/>
                    </a:ext>
                  </a:extLst>
                </a:gridCol>
              </a:tblGrid>
              <a:tr h="44451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Quarter 2025 Summary of Distribution OpCert Exams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55295"/>
                  </a:ext>
                </a:extLst>
              </a:tr>
              <a:tr h="466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Pass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Grade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Grade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 Missed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419767"/>
                  </a:ext>
                </a:extLst>
              </a:tr>
              <a:tr h="401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 - (4%)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Disinfection MEA &amp; Lab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88669"/>
                  </a:ext>
                </a:extLst>
              </a:tr>
              <a:tr h="466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 - (2%)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SSA &amp; Public Interactions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87711"/>
                  </a:ext>
                </a:extLst>
              </a:tr>
              <a:tr h="401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 - (1%)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Components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44331"/>
                  </a:ext>
                </a:extLst>
              </a:tr>
              <a:tr h="401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 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944500"/>
                  </a:ext>
                </a:extLst>
              </a:tr>
              <a:tr h="401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 - (3%)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3" marR="2793" marT="2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21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44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7DC-F90D-40D2-A1B5-3320C69F4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98" y="446088"/>
            <a:ext cx="10722322" cy="1005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336600"/>
                </a:solidFill>
              </a:rPr>
              <a:t>2025 1</a:t>
            </a:r>
            <a:r>
              <a:rPr lang="en-US" baseline="30000" dirty="0">
                <a:solidFill>
                  <a:srgbClr val="336600"/>
                </a:solidFill>
              </a:rPr>
              <a:t>st</a:t>
            </a:r>
            <a:r>
              <a:rPr lang="en-US" dirty="0">
                <a:solidFill>
                  <a:srgbClr val="336600"/>
                </a:solidFill>
              </a:rPr>
              <a:t> Quarter - Treatment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2F3C05E7-BCF4-459B-904E-E78718360D19}"/>
              </a:ext>
            </a:extLst>
          </p:cNvPr>
          <p:cNvSpPr txBox="1">
            <a:spLocks/>
          </p:cNvSpPr>
          <p:nvPr/>
        </p:nvSpPr>
        <p:spPr>
          <a:xfrm>
            <a:off x="2809494" y="4364583"/>
            <a:ext cx="7208446" cy="2514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200" b="1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336600"/>
                </a:solidFill>
              </a:rPr>
              <a:t>TREATMENT CATEGORIES</a:t>
            </a:r>
            <a:r>
              <a:rPr lang="en-US" dirty="0"/>
              <a:t>:</a:t>
            </a:r>
          </a:p>
          <a:p>
            <a:pPr marL="574675" indent="-2921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rgbClr val="000000"/>
                </a:solidFill>
              </a:rPr>
              <a:t>Treatment: Monitor, Evaluate and Adjust</a:t>
            </a:r>
          </a:p>
          <a:p>
            <a:pPr marL="574675" indent="-2921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rgbClr val="000000"/>
                </a:solidFill>
              </a:rPr>
              <a:t>Laboratory Analysis</a:t>
            </a:r>
          </a:p>
          <a:p>
            <a:pPr marL="574675" indent="-2921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rgbClr val="000000"/>
                </a:solidFill>
              </a:rPr>
              <a:t>Operate and Maintain Equipment</a:t>
            </a:r>
          </a:p>
          <a:p>
            <a:pPr marL="574675" indent="-2921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rgbClr val="000000"/>
                </a:solidFill>
              </a:rPr>
              <a:t>Evaluate Characteristics of Source Water</a:t>
            </a:r>
          </a:p>
          <a:p>
            <a:pPr marL="574675" indent="-2921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b="0" u="none" dirty="0">
                <a:solidFill>
                  <a:srgbClr val="000000"/>
                </a:solidFill>
              </a:rPr>
              <a:t>Perform Security, Safety &amp; Administrative Procedures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9674C9-47AA-B4AD-07A9-C98D7C697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55540"/>
              </p:ext>
            </p:extLst>
          </p:nvPr>
        </p:nvGraphicFramePr>
        <p:xfrm>
          <a:off x="302255" y="1480316"/>
          <a:ext cx="11829875" cy="2941872"/>
        </p:xfrm>
        <a:graphic>
          <a:graphicData uri="http://schemas.openxmlformats.org/drawingml/2006/table">
            <a:tbl>
              <a:tblPr/>
              <a:tblGrid>
                <a:gridCol w="1018467">
                  <a:extLst>
                    <a:ext uri="{9D8B030D-6E8A-4147-A177-3AD203B41FA5}">
                      <a16:colId xmlns:a16="http://schemas.microsoft.com/office/drawing/2014/main" val="2754870537"/>
                    </a:ext>
                  </a:extLst>
                </a:gridCol>
                <a:gridCol w="838278">
                  <a:extLst>
                    <a:ext uri="{9D8B030D-6E8A-4147-A177-3AD203B41FA5}">
                      <a16:colId xmlns:a16="http://schemas.microsoft.com/office/drawing/2014/main" val="3457882174"/>
                    </a:ext>
                  </a:extLst>
                </a:gridCol>
                <a:gridCol w="1058333">
                  <a:extLst>
                    <a:ext uri="{9D8B030D-6E8A-4147-A177-3AD203B41FA5}">
                      <a16:colId xmlns:a16="http://schemas.microsoft.com/office/drawing/2014/main" val="1783437298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8903983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77958776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1129564391"/>
                    </a:ext>
                  </a:extLst>
                </a:gridCol>
                <a:gridCol w="1100666">
                  <a:extLst>
                    <a:ext uri="{9D8B030D-6E8A-4147-A177-3AD203B41FA5}">
                      <a16:colId xmlns:a16="http://schemas.microsoft.com/office/drawing/2014/main" val="187979677"/>
                    </a:ext>
                  </a:extLst>
                </a:gridCol>
                <a:gridCol w="926476">
                  <a:extLst>
                    <a:ext uri="{9D8B030D-6E8A-4147-A177-3AD203B41FA5}">
                      <a16:colId xmlns:a16="http://schemas.microsoft.com/office/drawing/2014/main" val="2800497842"/>
                    </a:ext>
                  </a:extLst>
                </a:gridCol>
                <a:gridCol w="1001057">
                  <a:extLst>
                    <a:ext uri="{9D8B030D-6E8A-4147-A177-3AD203B41FA5}">
                      <a16:colId xmlns:a16="http://schemas.microsoft.com/office/drawing/2014/main" val="3395596788"/>
                    </a:ext>
                  </a:extLst>
                </a:gridCol>
                <a:gridCol w="896598">
                  <a:extLst>
                    <a:ext uri="{9D8B030D-6E8A-4147-A177-3AD203B41FA5}">
                      <a16:colId xmlns:a16="http://schemas.microsoft.com/office/drawing/2014/main" val="2509466743"/>
                    </a:ext>
                  </a:extLst>
                </a:gridCol>
                <a:gridCol w="2280666">
                  <a:extLst>
                    <a:ext uri="{9D8B030D-6E8A-4147-A177-3AD203B41FA5}">
                      <a16:colId xmlns:a16="http://schemas.microsoft.com/office/drawing/2014/main" val="2245986324"/>
                    </a:ext>
                  </a:extLst>
                </a:gridCol>
              </a:tblGrid>
              <a:tr h="42468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Quarter 2025 Summary of Treatment OpCert Exams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454923"/>
                  </a:ext>
                </a:extLst>
              </a:tr>
              <a:tr h="488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Pass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Grade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Grade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 Missed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39382"/>
                  </a:ext>
                </a:extLst>
              </a:tr>
              <a:tr h="488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 - (3%)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O&amp;M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87118"/>
                  </a:ext>
                </a:extLst>
              </a:tr>
              <a:tr h="38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 - (45%)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05756"/>
                  </a:ext>
                </a:extLst>
              </a:tr>
              <a:tr h="38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 (14%)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 &amp; Lab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910741"/>
                  </a:ext>
                </a:extLst>
              </a:tr>
              <a:tr h="388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 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255034"/>
                  </a:ext>
                </a:extLst>
              </a:tr>
              <a:tr h="38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 - (13%)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88" marR="3288" marT="3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552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31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7DC-F90D-40D2-A1B5-3320C69F4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77" y="-286400"/>
            <a:ext cx="10722322" cy="10058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Passing Percentage Trend 2021-2025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EE6C18-2CC5-5972-3342-0EAF78F03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248796"/>
              </p:ext>
            </p:extLst>
          </p:nvPr>
        </p:nvGraphicFramePr>
        <p:xfrm>
          <a:off x="1533407" y="776209"/>
          <a:ext cx="8942459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117084-41E5-8A51-41C1-B58AC3899D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197372"/>
              </p:ext>
            </p:extLst>
          </p:nvPr>
        </p:nvGraphicFramePr>
        <p:xfrm>
          <a:off x="1533407" y="3766297"/>
          <a:ext cx="894246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7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7DC-F90D-40D2-A1B5-3320C69F4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78" y="-181187"/>
            <a:ext cx="10722322" cy="10058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Passing Percentage Trend 2021-2025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9F40E5-C703-379F-70CF-8D178CF5C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295635"/>
              </p:ext>
            </p:extLst>
          </p:nvPr>
        </p:nvGraphicFramePr>
        <p:xfrm>
          <a:off x="1533406" y="908568"/>
          <a:ext cx="8942461" cy="285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C549B0-25A4-7248-46EC-94206DD21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96471"/>
              </p:ext>
            </p:extLst>
          </p:nvPr>
        </p:nvGraphicFramePr>
        <p:xfrm>
          <a:off x="1530249" y="3849981"/>
          <a:ext cx="8869000" cy="285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848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7DC-F90D-40D2-A1B5-3320C69F4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78" y="-181187"/>
            <a:ext cx="10722322" cy="10058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Passing Percentage Trend 2021-2024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63394A6-4525-E463-947E-168CB43E2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995195"/>
              </p:ext>
            </p:extLst>
          </p:nvPr>
        </p:nvGraphicFramePr>
        <p:xfrm>
          <a:off x="1624768" y="824653"/>
          <a:ext cx="8942461" cy="285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140660-6388-3395-111F-6A01F30C1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125101"/>
              </p:ext>
            </p:extLst>
          </p:nvPr>
        </p:nvGraphicFramePr>
        <p:xfrm>
          <a:off x="1624769" y="3805597"/>
          <a:ext cx="8942461" cy="285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517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7DC-F90D-40D2-A1B5-3320C69F4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78" y="-181187"/>
            <a:ext cx="10722322" cy="10058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Passing Percentage Trend 2021-2024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B086E44-E818-43EA-E60C-0EC5BB8E9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664192"/>
              </p:ext>
            </p:extLst>
          </p:nvPr>
        </p:nvGraphicFramePr>
        <p:xfrm>
          <a:off x="1624767" y="817202"/>
          <a:ext cx="9034251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8977EA-851B-C041-F344-CBB11760B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76650"/>
              </p:ext>
            </p:extLst>
          </p:nvPr>
        </p:nvGraphicFramePr>
        <p:xfrm>
          <a:off x="1624766" y="3817789"/>
          <a:ext cx="9034251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785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2CEFDE-6325-434A-B1ED-30168DA8D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432" y="562775"/>
            <a:ext cx="8915399" cy="1379823"/>
          </a:xfrm>
        </p:spPr>
        <p:txBody>
          <a:bodyPr>
            <a:noAutofit/>
          </a:bodyPr>
          <a:lstStyle/>
          <a:p>
            <a:r>
              <a:rPr lang="en-US" sz="3200" b="1" dirty="0"/>
              <a:t>NDEP Bureau of Safe Drinking Water</a:t>
            </a:r>
          </a:p>
          <a:p>
            <a:r>
              <a:rPr lang="en-US" sz="3200" b="1" dirty="0"/>
              <a:t>        Operator Certification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F3A3F-F94D-4715-B7DE-CA0125FD1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35" y="5739157"/>
            <a:ext cx="1660817" cy="1283359"/>
          </a:xfrm>
          <a:prstGeom prst="rect">
            <a:avLst/>
          </a:prstGeom>
        </p:spPr>
      </p:pic>
      <p:pic>
        <p:nvPicPr>
          <p:cNvPr id="6" name="Picture 5" descr="dcnr-vert.png">
            <a:extLst>
              <a:ext uri="{FF2B5EF4-FFF2-40B4-BE49-F238E27FC236}">
                <a16:creationId xmlns:a16="http://schemas.microsoft.com/office/drawing/2014/main" id="{124F1FA4-A5DB-4C0D-99D1-B6FB95928B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84" y="122942"/>
            <a:ext cx="948253" cy="948253"/>
          </a:xfrm>
          <a:prstGeom prst="rect">
            <a:avLst/>
          </a:prstGeom>
          <a:effectLst/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6BC75A91-10EC-4B16-8260-59A6000E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58" y="2526632"/>
            <a:ext cx="859054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228600" lvl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589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Bureau Chief                                 		</a:t>
            </a:r>
            <a:r>
              <a:rPr lang="en-US" sz="2200" b="1" dirty="0">
                <a:solidFill>
                  <a:srgbClr val="002B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 Seifert, P.E.</a:t>
            </a:r>
          </a:p>
          <a:p>
            <a:pPr marR="228600" lvl="0" fontAlgn="auto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589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Mngmnt / OpCert Supervisor	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Linh Kieu</a:t>
            </a:r>
          </a:p>
          <a:p>
            <a:pPr marR="228600" lvl="0" fontAlgn="auto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589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Manager			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Quiroz</a:t>
            </a:r>
          </a:p>
          <a:p>
            <a:pPr marR="228600" lvl="0" fontAlgn="auto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589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Specialist		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Rachel Weingart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0" lv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89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363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22E0-A9C6-0613-BCDB-B369B71EC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4C38C0-869D-F656-807A-BC8350A00B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t="24409" r="23023" b="44501"/>
          <a:stretch/>
        </p:blipFill>
        <p:spPr>
          <a:xfrm>
            <a:off x="2438401" y="3660098"/>
            <a:ext cx="7040379" cy="2878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6C43DE-71B4-C401-6CF1-298B5893B833}"/>
              </a:ext>
            </a:extLst>
          </p:cNvPr>
          <p:cNvSpPr/>
          <p:nvPr/>
        </p:nvSpPr>
        <p:spPr>
          <a:xfrm>
            <a:off x="1524000" y="0"/>
            <a:ext cx="9144000" cy="1601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33FBE-53C0-11F4-D5AD-6D39CB2EB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676400"/>
            <a:ext cx="8915400" cy="5113872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700" dirty="0"/>
              <a:t>1) New Training Opportunity for Operators </a:t>
            </a:r>
            <a:br>
              <a:rPr lang="en-US" sz="2700" dirty="0"/>
            </a:br>
            <a:r>
              <a:rPr lang="en-US" sz="2700" dirty="0"/>
              <a:t>2) Available Biannually or Quarterly </a:t>
            </a:r>
            <a:br>
              <a:rPr lang="en-US" sz="2700" dirty="0"/>
            </a:br>
            <a:r>
              <a:rPr lang="en-US" sz="2700" dirty="0"/>
              <a:t>3) Online – Through TEAMS or Zoom </a:t>
            </a:r>
            <a:br>
              <a:rPr lang="en-US" sz="2700" dirty="0"/>
            </a:br>
            <a:r>
              <a:rPr lang="en-US" sz="2700" dirty="0"/>
              <a:t>4) Operators can earn CEUs </a:t>
            </a:r>
            <a:br>
              <a:rPr lang="en-US" sz="2700" dirty="0"/>
            </a:br>
            <a:r>
              <a:rPr lang="en-US" sz="2700" dirty="0"/>
              <a:t>5) Nevada Specific</a:t>
            </a:r>
            <a:br>
              <a:rPr lang="en-US" sz="2700" dirty="0"/>
            </a:br>
            <a:r>
              <a:rPr lang="en-US" sz="2700" dirty="0"/>
              <a:t>6) First session to occur within the next 3 months</a:t>
            </a:r>
            <a:br>
              <a:rPr lang="en-US" sz="2700" dirty="0"/>
            </a:br>
            <a:r>
              <a:rPr lang="en-US" sz="2700" dirty="0"/>
              <a:t>7) Possible first topic: M&amp;R Compliance</a:t>
            </a:r>
            <a:br>
              <a:rPr lang="en-US" sz="2000" dirty="0"/>
            </a:br>
            <a:br>
              <a:rPr lang="en-US" sz="20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FCC380-263D-6261-E45F-19E91B99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C1140-0409-4EB3-BB7D-DC6DFCB6805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BAFD5-EC13-D747-624D-FEB3FBF9123F}"/>
              </a:ext>
            </a:extLst>
          </p:cNvPr>
          <p:cNvSpPr txBox="1"/>
          <p:nvPr/>
        </p:nvSpPr>
        <p:spPr>
          <a:xfrm>
            <a:off x="2203010" y="4572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ea typeface="+mj-ea"/>
                <a:cs typeface="+mj-cs"/>
              </a:rPr>
              <a:t>NDEP Regulatory Training  </a:t>
            </a:r>
          </a:p>
        </p:txBody>
      </p:sp>
    </p:spTree>
    <p:extLst>
      <p:ext uri="{BB962C8B-B14F-4D97-AF65-F5344CB8AC3E}">
        <p14:creationId xmlns:p14="http://schemas.microsoft.com/office/powerpoint/2010/main" val="32939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3B49-188F-E3AC-78B8-F624D78F9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9D15EB-0EFF-D697-4524-FA0D6E22A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t="24409" r="23023" b="44501"/>
          <a:stretch/>
        </p:blipFill>
        <p:spPr>
          <a:xfrm>
            <a:off x="2438401" y="3660098"/>
            <a:ext cx="7040379" cy="2878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EB12EE-5049-2BE8-D7D7-8FA23045225E}"/>
              </a:ext>
            </a:extLst>
          </p:cNvPr>
          <p:cNvSpPr/>
          <p:nvPr/>
        </p:nvSpPr>
        <p:spPr>
          <a:xfrm>
            <a:off x="1524000" y="0"/>
            <a:ext cx="9144000" cy="1601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B0E43-FBD2-1BA8-7F8E-DB254DEB2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79" y="2678292"/>
            <a:ext cx="8199120" cy="1963611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	</a:t>
            </a:r>
            <a:r>
              <a:rPr lang="en-US" sz="3100" dirty="0"/>
              <a:t>Any Suggested/Desired Trainings?</a:t>
            </a:r>
            <a:br>
              <a:rPr lang="en-US" sz="27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36C18-C07C-D98F-1200-6E29F7A3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C1140-0409-4EB3-BB7D-DC6DFCB6805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3CE4-4672-B114-CF9B-F60A6FC06141}"/>
              </a:ext>
            </a:extLst>
          </p:cNvPr>
          <p:cNvSpPr txBox="1"/>
          <p:nvPr/>
        </p:nvSpPr>
        <p:spPr>
          <a:xfrm>
            <a:off x="2203010" y="4572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ea typeface="+mj-ea"/>
                <a:cs typeface="+mj-cs"/>
              </a:rPr>
              <a:t>NDEP Regulatory Training  </a:t>
            </a:r>
          </a:p>
        </p:txBody>
      </p:sp>
    </p:spTree>
    <p:extLst>
      <p:ext uri="{BB962C8B-B14F-4D97-AF65-F5344CB8AC3E}">
        <p14:creationId xmlns:p14="http://schemas.microsoft.com/office/powerpoint/2010/main" val="73842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BA1B-CA0F-CCC1-D5CC-77FCF57D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Tank Aerators – TTHM Removal  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4284A3-1A63-FFBF-5979-E0B291AD9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25" y="2128996"/>
            <a:ext cx="7524750" cy="37242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C3C35C-672E-BA6D-7A31-433C1D50DA39}"/>
              </a:ext>
            </a:extLst>
          </p:cNvPr>
          <p:cNvSpPr txBox="1"/>
          <p:nvPr/>
        </p:nvSpPr>
        <p:spPr>
          <a:xfrm>
            <a:off x="1452880" y="176784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NAC 445A.629.3</a:t>
            </a:r>
          </a:p>
        </p:txBody>
      </p:sp>
    </p:spTree>
    <p:extLst>
      <p:ext uri="{BB962C8B-B14F-4D97-AF65-F5344CB8AC3E}">
        <p14:creationId xmlns:p14="http://schemas.microsoft.com/office/powerpoint/2010/main" val="418423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DD41E9-71E7-A22E-18D8-FD4994C20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4346" b="333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C17-6CF0-6E2E-75A0-AD5A705A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Disciplinary Action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NAC 445A.646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D0453-708C-3190-8CE7-1F3F93890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9764" y="101396"/>
            <a:ext cx="6316082" cy="64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1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60C8-9513-20A0-8AB2-855E88AA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 445A.646.4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31A1FE-B38F-DAC9-3BFB-43E5330E0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00" y="2405575"/>
            <a:ext cx="11602808" cy="2729133"/>
          </a:xfrm>
        </p:spPr>
      </p:pic>
    </p:spTree>
    <p:extLst>
      <p:ext uri="{BB962C8B-B14F-4D97-AF65-F5344CB8AC3E}">
        <p14:creationId xmlns:p14="http://schemas.microsoft.com/office/powerpoint/2010/main" val="183198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CB7D1-AC62-E4AF-CE6E-9F853EB4F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845" y="-52551"/>
            <a:ext cx="5770309" cy="69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4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6818AB-7552-D488-54C2-555F97C78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212" y="0"/>
            <a:ext cx="6772751" cy="68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0C66-A50D-62EC-5009-3C81C5D2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54238" cy="1314301"/>
          </a:xfrm>
        </p:spPr>
        <p:txBody>
          <a:bodyPr/>
          <a:lstStyle/>
          <a:p>
            <a:r>
              <a:rPr lang="en-US" dirty="0"/>
              <a:t>Disciplinary Matrix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62F8C98-7468-F4DD-0FF2-924C2B834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15839"/>
              </p:ext>
            </p:extLst>
          </p:nvPr>
        </p:nvGraphicFramePr>
        <p:xfrm>
          <a:off x="3881886" y="146649"/>
          <a:ext cx="7297947" cy="650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754036" imgH="12296625" progId="Excel.Sheet.12">
                  <p:link updateAutomatic="1"/>
                </p:oleObj>
              </mc:Choice>
              <mc:Fallback>
                <p:oleObj name="Worksheet" r:id="rId2" imgW="13754036" imgH="12296625" progId="Excel.Sheet.12">
                  <p:link updateAutomatic="1"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62F8C98-7468-F4DD-0FF2-924C2B834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1886" y="146649"/>
                        <a:ext cx="7297947" cy="6504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38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4ABD-663F-4AF4-91E8-C14323971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07119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B4359"/>
                </a:solidFill>
              </a:rPr>
              <a:t>Nevada Water Operator</a:t>
            </a:r>
            <a:br>
              <a:rPr lang="en-US" b="1" dirty="0">
                <a:solidFill>
                  <a:srgbClr val="0B4359"/>
                </a:solidFill>
              </a:rPr>
            </a:br>
            <a:r>
              <a:rPr lang="en-US" b="1" dirty="0">
                <a:solidFill>
                  <a:srgbClr val="0B4359"/>
                </a:solidFill>
              </a:rPr>
              <a:t>Exam Summaries </a:t>
            </a:r>
            <a:br>
              <a:rPr lang="en-US" b="1" dirty="0">
                <a:solidFill>
                  <a:srgbClr val="0B4359"/>
                </a:solidFill>
              </a:rPr>
            </a:br>
            <a:r>
              <a:rPr lang="en-US" b="1" dirty="0">
                <a:solidFill>
                  <a:srgbClr val="0B4359"/>
                </a:solidFill>
              </a:rPr>
              <a:t>1</a:t>
            </a:r>
            <a:r>
              <a:rPr lang="en-US" b="1" baseline="30000" dirty="0">
                <a:solidFill>
                  <a:srgbClr val="0B4359"/>
                </a:solidFill>
              </a:rPr>
              <a:t>st</a:t>
            </a:r>
            <a:r>
              <a:rPr lang="en-US" b="1" dirty="0">
                <a:solidFill>
                  <a:srgbClr val="0B4359"/>
                </a:solidFill>
              </a:rPr>
              <a:t> Quarter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CEFDE-6325-434A-B1ED-30168DA8D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042" y="4065991"/>
            <a:ext cx="8915399" cy="1126283"/>
          </a:xfrm>
        </p:spPr>
        <p:txBody>
          <a:bodyPr>
            <a:normAutofit/>
          </a:bodyPr>
          <a:lstStyle/>
          <a:p>
            <a:r>
              <a:rPr lang="en-US" sz="2200" dirty="0"/>
              <a:t>NDEP Bureau of Safe Drinking Water</a:t>
            </a:r>
          </a:p>
          <a:p>
            <a:r>
              <a:rPr lang="en-US" sz="2200" dirty="0"/>
              <a:t>Operator Certification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F3A3F-F94D-4715-B7DE-CA0125FD1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59" y="5822827"/>
            <a:ext cx="1660817" cy="1283359"/>
          </a:xfrm>
          <a:prstGeom prst="rect">
            <a:avLst/>
          </a:prstGeom>
        </p:spPr>
      </p:pic>
      <p:pic>
        <p:nvPicPr>
          <p:cNvPr id="6" name="Picture 5" descr="dcnr-vert.png">
            <a:extLst>
              <a:ext uri="{FF2B5EF4-FFF2-40B4-BE49-F238E27FC236}">
                <a16:creationId xmlns:a16="http://schemas.microsoft.com/office/drawing/2014/main" id="{124F1FA4-A5DB-4C0D-99D1-B6FB95928B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84" y="122942"/>
            <a:ext cx="948253" cy="9482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992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513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file:///\\ndepfs1\bureaus\BSDW\OPERATOR%20CERTIFICATION\Disciplinary%20Action\Disciplinary%20Action%20Matrix_withoutComments.xlsx</vt:lpstr>
      <vt:lpstr>NDEP BSDW Discussion</vt:lpstr>
      <vt:lpstr>Storage Tank Aerators – TTHM Removal  </vt:lpstr>
      <vt:lpstr>PowerPoint Presentation</vt:lpstr>
      <vt:lpstr>Disciplinary Action NAC 445A.646</vt:lpstr>
      <vt:lpstr>NAC 445A.646.4</vt:lpstr>
      <vt:lpstr>PowerPoint Presentation</vt:lpstr>
      <vt:lpstr>PowerPoint Presentation</vt:lpstr>
      <vt:lpstr>Disciplinary Matrix</vt:lpstr>
      <vt:lpstr>Nevada Water Operator Exam Summaries  1st Quarter 2025</vt:lpstr>
      <vt:lpstr>2025 1st Quarter - Distribution</vt:lpstr>
      <vt:lpstr>2025 1st Quarter - Treatment</vt:lpstr>
      <vt:lpstr>Passing Percentage Trend 2021-2025</vt:lpstr>
      <vt:lpstr>Passing Percentage Trend 2021-2025</vt:lpstr>
      <vt:lpstr>Passing Percentage Trend 2021-2024</vt:lpstr>
      <vt:lpstr>Passing Percentage Trend 2021-2024</vt:lpstr>
      <vt:lpstr>PowerPoint Presentation</vt:lpstr>
      <vt:lpstr>1) New Training Opportunity for Operators  2) Available Biannually or Quarterly  3) Online – Through TEAMS or Zoom  4) Operators can earn CEUs  5) Nevada Specific 6) First session to occur within the next 3 months 7) Possible first topic: M&amp;R Compliance    </vt:lpstr>
      <vt:lpstr> Any Suggested/Desired Trainings?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Quiroz-Aguilera</dc:creator>
  <cp:lastModifiedBy>Savannah Hash</cp:lastModifiedBy>
  <cp:revision>63</cp:revision>
  <dcterms:created xsi:type="dcterms:W3CDTF">2024-07-10T15:53:07Z</dcterms:created>
  <dcterms:modified xsi:type="dcterms:W3CDTF">2026-04-08T20:37:16Z</dcterms:modified>
</cp:coreProperties>
</file>