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73" r:id="rId3"/>
    <p:sldId id="274" r:id="rId4"/>
    <p:sldId id="264" r:id="rId5"/>
    <p:sldId id="275" r:id="rId6"/>
    <p:sldId id="276" r:id="rId7"/>
    <p:sldId id="277" r:id="rId8"/>
    <p:sldId id="278" r:id="rId9"/>
    <p:sldId id="546" r:id="rId10"/>
    <p:sldId id="549" r:id="rId11"/>
    <p:sldId id="550" r:id="rId12"/>
    <p:sldId id="55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9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Distribution Grade 1 Passing % Trend</a:t>
            </a:r>
          </a:p>
        </c:rich>
      </c:tx>
      <c:layout>
        <c:manualLayout>
          <c:xMode val="edge"/>
          <c:yMode val="edge"/>
          <c:x val="0.26289052453128114"/>
          <c:y val="1.073160556917139E-3"/>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2.7777777777777776E-2"/>
          <c:y val="0.19895851560221639"/>
          <c:w val="0.93888888888888888"/>
          <c:h val="0.68107247010790317"/>
        </c:manualLayout>
      </c:layout>
      <c:lineChart>
        <c:grouping val="standard"/>
        <c:varyColors val="0"/>
        <c:ser>
          <c:idx val="0"/>
          <c:order val="0"/>
          <c:spPr>
            <a:ln w="31750" cap="rnd">
              <a:solidFill>
                <a:schemeClr val="accent2"/>
              </a:solidFill>
              <a:round/>
            </a:ln>
            <a:effectLst/>
          </c:spPr>
          <c:marker>
            <c:symbol val="circle"/>
            <c:size val="17"/>
            <c:spPr>
              <a:solidFill>
                <a:schemeClr val="tx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trendline>
            <c:spPr>
              <a:ln w="19050" cap="rnd">
                <a:solidFill>
                  <a:schemeClr val="accent2"/>
                </a:solidFill>
              </a:ln>
              <a:effectLst/>
            </c:spPr>
            <c:trendlineType val="linear"/>
            <c:dispRSqr val="0"/>
            <c:dispEq val="0"/>
          </c:trendline>
          <c:trendline>
            <c:spPr>
              <a:ln w="19050" cap="rnd">
                <a:solidFill>
                  <a:schemeClr val="accent2"/>
                </a:solidFill>
              </a:ln>
              <a:effectLst/>
            </c:spPr>
            <c:trendlineType val="linear"/>
            <c:dispRSqr val="0"/>
            <c:dispEq val="0"/>
          </c:trendline>
          <c:cat>
            <c:strRef>
              <c:f>Graphs!$A$1:$O$1</c:f>
              <c:strCache>
                <c:ptCount val="15"/>
                <c:pt idx="0">
                  <c:v>Q1-21</c:v>
                </c:pt>
                <c:pt idx="1">
                  <c:v>Q2-21</c:v>
                </c:pt>
                <c:pt idx="2">
                  <c:v>Q3-21</c:v>
                </c:pt>
                <c:pt idx="3">
                  <c:v>Q1-22</c:v>
                </c:pt>
                <c:pt idx="4">
                  <c:v>Q2-22</c:v>
                </c:pt>
                <c:pt idx="5">
                  <c:v>Q3-22</c:v>
                </c:pt>
                <c:pt idx="6">
                  <c:v>Q4-22</c:v>
                </c:pt>
                <c:pt idx="7">
                  <c:v>Q1-23</c:v>
                </c:pt>
                <c:pt idx="8">
                  <c:v>Q2-23</c:v>
                </c:pt>
                <c:pt idx="9">
                  <c:v>Q3-23</c:v>
                </c:pt>
                <c:pt idx="10">
                  <c:v>Q4-23</c:v>
                </c:pt>
                <c:pt idx="11">
                  <c:v>Q1-24</c:v>
                </c:pt>
                <c:pt idx="12">
                  <c:v>Q2-24</c:v>
                </c:pt>
                <c:pt idx="13">
                  <c:v>Q3-24</c:v>
                </c:pt>
                <c:pt idx="14">
                  <c:v>Q4-24</c:v>
                </c:pt>
              </c:strCache>
            </c:strRef>
          </c:cat>
          <c:val>
            <c:numRef>
              <c:f>Graphs!$A$2:$O$2</c:f>
              <c:numCache>
                <c:formatCode>General</c:formatCode>
                <c:ptCount val="15"/>
                <c:pt idx="0">
                  <c:v>52</c:v>
                </c:pt>
                <c:pt idx="1">
                  <c:v>60</c:v>
                </c:pt>
                <c:pt idx="2">
                  <c:v>73</c:v>
                </c:pt>
                <c:pt idx="3">
                  <c:v>46</c:v>
                </c:pt>
                <c:pt idx="4">
                  <c:v>45</c:v>
                </c:pt>
                <c:pt idx="5">
                  <c:v>63</c:v>
                </c:pt>
                <c:pt idx="6">
                  <c:v>60</c:v>
                </c:pt>
                <c:pt idx="7">
                  <c:v>63</c:v>
                </c:pt>
                <c:pt idx="8">
                  <c:v>65</c:v>
                </c:pt>
                <c:pt idx="9">
                  <c:v>68</c:v>
                </c:pt>
                <c:pt idx="10">
                  <c:v>70</c:v>
                </c:pt>
                <c:pt idx="11">
                  <c:v>62</c:v>
                </c:pt>
                <c:pt idx="12">
                  <c:v>79</c:v>
                </c:pt>
                <c:pt idx="13">
                  <c:v>73</c:v>
                </c:pt>
                <c:pt idx="14">
                  <c:v>72</c:v>
                </c:pt>
              </c:numCache>
            </c:numRef>
          </c:val>
          <c:smooth val="0"/>
          <c:extLst>
            <c:ext xmlns:c16="http://schemas.microsoft.com/office/drawing/2014/chart" uri="{C3380CC4-5D6E-409C-BE32-E72D297353CC}">
              <c16:uniqueId val="{00000002-4E8E-44B9-8DF9-CCBCD00E616A}"/>
            </c:ext>
          </c:extLst>
        </c:ser>
        <c:dLbls>
          <c:dLblPos val="ctr"/>
          <c:showLegendKey val="0"/>
          <c:showVal val="1"/>
          <c:showCatName val="0"/>
          <c:showSerName val="0"/>
          <c:showPercent val="0"/>
          <c:showBubbleSize val="0"/>
        </c:dLbls>
        <c:marker val="1"/>
        <c:smooth val="0"/>
        <c:axId val="520786376"/>
        <c:axId val="520786048"/>
      </c:lineChart>
      <c:catAx>
        <c:axId val="520786376"/>
        <c:scaling>
          <c:orientation val="minMax"/>
        </c:scaling>
        <c:delete val="0"/>
        <c:axPos val="b"/>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00" b="1" i="0" u="none" strike="noStrike" kern="1200" cap="all" baseline="0">
                <a:solidFill>
                  <a:schemeClr val="dk1">
                    <a:lumMod val="75000"/>
                    <a:lumOff val="25000"/>
                  </a:schemeClr>
                </a:solidFill>
                <a:latin typeface="+mn-lt"/>
                <a:ea typeface="+mn-ea"/>
                <a:cs typeface="+mn-cs"/>
              </a:defRPr>
            </a:pPr>
            <a:endParaRPr lang="en-US"/>
          </a:p>
        </c:txPr>
        <c:crossAx val="520786048"/>
        <c:crosses val="autoZero"/>
        <c:auto val="1"/>
        <c:lblAlgn val="ctr"/>
        <c:lblOffset val="100"/>
        <c:noMultiLvlLbl val="0"/>
      </c:catAx>
      <c:valAx>
        <c:axId val="520786048"/>
        <c:scaling>
          <c:orientation val="minMax"/>
          <c:min val="20"/>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dk1">
                    <a:lumMod val="75000"/>
                    <a:lumOff val="25000"/>
                  </a:schemeClr>
                </a:solidFill>
                <a:latin typeface="+mn-lt"/>
                <a:ea typeface="+mn-ea"/>
                <a:cs typeface="+mn-cs"/>
              </a:defRPr>
            </a:pPr>
            <a:endParaRPr lang="en-US"/>
          </a:p>
        </c:txPr>
        <c:crossAx val="52078637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Distribution</a:t>
            </a:r>
            <a:r>
              <a:rPr lang="en-US" baseline="0"/>
              <a:t> Grade 2 Passing % Trend</a:t>
            </a:r>
            <a:endParaRPr lang="en-US"/>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lineChart>
        <c:grouping val="standard"/>
        <c:varyColors val="0"/>
        <c:ser>
          <c:idx val="0"/>
          <c:order val="0"/>
          <c:spPr>
            <a:ln w="31750" cap="rnd">
              <a:solidFill>
                <a:schemeClr val="accent1"/>
              </a:solidFill>
              <a:round/>
            </a:ln>
            <a:effectLst/>
          </c:spPr>
          <c:marker>
            <c:symbol val="circle"/>
            <c:size val="17"/>
            <c:spPr>
              <a:solidFill>
                <a:schemeClr val="tx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trendline>
            <c:spPr>
              <a:ln w="19050" cap="rnd">
                <a:solidFill>
                  <a:schemeClr val="accent1"/>
                </a:solidFill>
              </a:ln>
              <a:effectLst/>
            </c:spPr>
            <c:trendlineType val="linear"/>
            <c:dispRSqr val="0"/>
            <c:dispEq val="0"/>
          </c:trendline>
          <c:cat>
            <c:strRef>
              <c:f>Graphs!$A$3:$O$3</c:f>
              <c:strCache>
                <c:ptCount val="15"/>
                <c:pt idx="0">
                  <c:v>Q1-21</c:v>
                </c:pt>
                <c:pt idx="1">
                  <c:v>Q2-21</c:v>
                </c:pt>
                <c:pt idx="2">
                  <c:v>Q3-21</c:v>
                </c:pt>
                <c:pt idx="3">
                  <c:v>Q1-22</c:v>
                </c:pt>
                <c:pt idx="4">
                  <c:v>Q2-22</c:v>
                </c:pt>
                <c:pt idx="5">
                  <c:v>Q3-22</c:v>
                </c:pt>
                <c:pt idx="6">
                  <c:v>Q4-22</c:v>
                </c:pt>
                <c:pt idx="7">
                  <c:v>Q1-23</c:v>
                </c:pt>
                <c:pt idx="8">
                  <c:v>Q2-23</c:v>
                </c:pt>
                <c:pt idx="9">
                  <c:v>Q3-23</c:v>
                </c:pt>
                <c:pt idx="10">
                  <c:v>Q4-23</c:v>
                </c:pt>
                <c:pt idx="11">
                  <c:v>Q1-24</c:v>
                </c:pt>
                <c:pt idx="12">
                  <c:v>Q2-24</c:v>
                </c:pt>
                <c:pt idx="13">
                  <c:v>Q3-24</c:v>
                </c:pt>
                <c:pt idx="14">
                  <c:v>Q4-24</c:v>
                </c:pt>
              </c:strCache>
            </c:strRef>
          </c:cat>
          <c:val>
            <c:numRef>
              <c:f>Graphs!$A$4:$O$4</c:f>
              <c:numCache>
                <c:formatCode>General</c:formatCode>
                <c:ptCount val="15"/>
                <c:pt idx="0">
                  <c:v>42</c:v>
                </c:pt>
                <c:pt idx="1">
                  <c:v>52</c:v>
                </c:pt>
                <c:pt idx="2">
                  <c:v>59</c:v>
                </c:pt>
                <c:pt idx="3">
                  <c:v>76</c:v>
                </c:pt>
                <c:pt idx="4">
                  <c:v>58</c:v>
                </c:pt>
                <c:pt idx="5">
                  <c:v>75</c:v>
                </c:pt>
                <c:pt idx="6">
                  <c:v>50</c:v>
                </c:pt>
                <c:pt idx="7">
                  <c:v>59</c:v>
                </c:pt>
                <c:pt idx="8">
                  <c:v>44</c:v>
                </c:pt>
                <c:pt idx="9">
                  <c:v>46</c:v>
                </c:pt>
                <c:pt idx="10">
                  <c:v>63</c:v>
                </c:pt>
                <c:pt idx="11">
                  <c:v>67</c:v>
                </c:pt>
                <c:pt idx="12">
                  <c:v>65</c:v>
                </c:pt>
                <c:pt idx="13">
                  <c:v>60</c:v>
                </c:pt>
                <c:pt idx="14">
                  <c:v>79</c:v>
                </c:pt>
              </c:numCache>
            </c:numRef>
          </c:val>
          <c:smooth val="0"/>
          <c:extLst>
            <c:ext xmlns:c16="http://schemas.microsoft.com/office/drawing/2014/chart" uri="{C3380CC4-5D6E-409C-BE32-E72D297353CC}">
              <c16:uniqueId val="{00000001-1094-48DD-A5EC-ACEDBCD579B5}"/>
            </c:ext>
          </c:extLst>
        </c:ser>
        <c:dLbls>
          <c:dLblPos val="ctr"/>
          <c:showLegendKey val="0"/>
          <c:showVal val="1"/>
          <c:showCatName val="0"/>
          <c:showSerName val="0"/>
          <c:showPercent val="0"/>
          <c:showBubbleSize val="0"/>
        </c:dLbls>
        <c:marker val="1"/>
        <c:smooth val="0"/>
        <c:axId val="576931856"/>
        <c:axId val="576932840"/>
      </c:lineChart>
      <c:catAx>
        <c:axId val="576931856"/>
        <c:scaling>
          <c:orientation val="minMax"/>
        </c:scaling>
        <c:delete val="0"/>
        <c:axPos val="b"/>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00" b="1" i="0" u="none" strike="noStrike" kern="1200" cap="all" baseline="0">
                <a:solidFill>
                  <a:schemeClr val="dk1">
                    <a:lumMod val="75000"/>
                    <a:lumOff val="25000"/>
                  </a:schemeClr>
                </a:solidFill>
                <a:latin typeface="+mn-lt"/>
                <a:ea typeface="+mn-ea"/>
                <a:cs typeface="+mn-cs"/>
              </a:defRPr>
            </a:pPr>
            <a:endParaRPr lang="en-US"/>
          </a:p>
        </c:txPr>
        <c:crossAx val="576932840"/>
        <c:crosses val="autoZero"/>
        <c:auto val="1"/>
        <c:lblAlgn val="ctr"/>
        <c:lblOffset val="100"/>
        <c:noMultiLvlLbl val="0"/>
      </c:catAx>
      <c:valAx>
        <c:axId val="576932840"/>
        <c:scaling>
          <c:orientation val="minMax"/>
          <c:min val="20"/>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dk1">
                    <a:lumMod val="75000"/>
                    <a:lumOff val="25000"/>
                  </a:schemeClr>
                </a:solidFill>
                <a:latin typeface="+mn-lt"/>
                <a:ea typeface="+mn-ea"/>
                <a:cs typeface="+mn-cs"/>
              </a:defRPr>
            </a:pPr>
            <a:endParaRPr lang="en-US"/>
          </a:p>
        </c:txPr>
        <c:crossAx val="57693185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Distribution</a:t>
            </a:r>
            <a:r>
              <a:rPr lang="en-US" baseline="0"/>
              <a:t> Grade 3 Passing % Trend</a:t>
            </a:r>
            <a:endParaRPr lang="en-US"/>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lineChart>
        <c:grouping val="standard"/>
        <c:varyColors val="0"/>
        <c:ser>
          <c:idx val="0"/>
          <c:order val="0"/>
          <c:spPr>
            <a:ln w="31750" cap="rnd">
              <a:solidFill>
                <a:srgbClr val="FF0000"/>
              </a:solidFill>
              <a:round/>
            </a:ln>
            <a:effectLst/>
          </c:spPr>
          <c:marker>
            <c:symbol val="circle"/>
            <c:size val="17"/>
            <c:spPr>
              <a:solidFill>
                <a:schemeClr val="tx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trendline>
            <c:spPr>
              <a:ln w="19050" cap="rnd">
                <a:solidFill>
                  <a:srgbClr val="FF0000"/>
                </a:solidFill>
              </a:ln>
              <a:effectLst/>
            </c:spPr>
            <c:trendlineType val="linear"/>
            <c:dispRSqr val="0"/>
            <c:dispEq val="0"/>
          </c:trendline>
          <c:cat>
            <c:strRef>
              <c:f>Graphs!$A$5:$O$5</c:f>
              <c:strCache>
                <c:ptCount val="15"/>
                <c:pt idx="0">
                  <c:v>Q1-21</c:v>
                </c:pt>
                <c:pt idx="1">
                  <c:v>Q2-21</c:v>
                </c:pt>
                <c:pt idx="2">
                  <c:v>Q3-21</c:v>
                </c:pt>
                <c:pt idx="3">
                  <c:v>Q1-22</c:v>
                </c:pt>
                <c:pt idx="4">
                  <c:v>Q2-22</c:v>
                </c:pt>
                <c:pt idx="5">
                  <c:v>Q3-22</c:v>
                </c:pt>
                <c:pt idx="6">
                  <c:v>Q4-22</c:v>
                </c:pt>
                <c:pt idx="7">
                  <c:v>Q1-23</c:v>
                </c:pt>
                <c:pt idx="8">
                  <c:v>Q2-23</c:v>
                </c:pt>
                <c:pt idx="9">
                  <c:v>Q3-23</c:v>
                </c:pt>
                <c:pt idx="10">
                  <c:v>Q4-23</c:v>
                </c:pt>
                <c:pt idx="11">
                  <c:v>Q1-24</c:v>
                </c:pt>
                <c:pt idx="12">
                  <c:v>Q2-24</c:v>
                </c:pt>
                <c:pt idx="13">
                  <c:v>Q3-24</c:v>
                </c:pt>
                <c:pt idx="14">
                  <c:v>Q4-24</c:v>
                </c:pt>
              </c:strCache>
            </c:strRef>
          </c:cat>
          <c:val>
            <c:numRef>
              <c:f>Graphs!$A$6:$O$6</c:f>
              <c:numCache>
                <c:formatCode>General</c:formatCode>
                <c:ptCount val="15"/>
                <c:pt idx="0">
                  <c:v>50</c:v>
                </c:pt>
                <c:pt idx="1">
                  <c:v>45</c:v>
                </c:pt>
                <c:pt idx="2">
                  <c:v>75</c:v>
                </c:pt>
                <c:pt idx="3">
                  <c:v>60</c:v>
                </c:pt>
                <c:pt idx="4">
                  <c:v>66</c:v>
                </c:pt>
                <c:pt idx="5">
                  <c:v>33</c:v>
                </c:pt>
                <c:pt idx="6">
                  <c:v>47</c:v>
                </c:pt>
                <c:pt idx="7">
                  <c:v>69</c:v>
                </c:pt>
                <c:pt idx="8">
                  <c:v>15</c:v>
                </c:pt>
                <c:pt idx="9">
                  <c:v>42</c:v>
                </c:pt>
                <c:pt idx="10">
                  <c:v>25</c:v>
                </c:pt>
                <c:pt idx="11">
                  <c:v>60</c:v>
                </c:pt>
                <c:pt idx="12">
                  <c:v>64</c:v>
                </c:pt>
                <c:pt idx="13">
                  <c:v>57</c:v>
                </c:pt>
                <c:pt idx="14">
                  <c:v>76</c:v>
                </c:pt>
              </c:numCache>
            </c:numRef>
          </c:val>
          <c:smooth val="0"/>
          <c:extLst>
            <c:ext xmlns:c16="http://schemas.microsoft.com/office/drawing/2014/chart" uri="{C3380CC4-5D6E-409C-BE32-E72D297353CC}">
              <c16:uniqueId val="{00000001-166E-4E0D-BB39-7EDEE5DF9865}"/>
            </c:ext>
          </c:extLst>
        </c:ser>
        <c:dLbls>
          <c:dLblPos val="ctr"/>
          <c:showLegendKey val="0"/>
          <c:showVal val="1"/>
          <c:showCatName val="0"/>
          <c:showSerName val="0"/>
          <c:showPercent val="0"/>
          <c:showBubbleSize val="0"/>
        </c:dLbls>
        <c:marker val="1"/>
        <c:smooth val="0"/>
        <c:axId val="698105896"/>
        <c:axId val="698108848"/>
      </c:lineChart>
      <c:catAx>
        <c:axId val="698105896"/>
        <c:scaling>
          <c:orientation val="minMax"/>
        </c:scaling>
        <c:delete val="0"/>
        <c:axPos val="b"/>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00" b="1" i="0" u="none" strike="noStrike" kern="1200" cap="all" baseline="0">
                <a:solidFill>
                  <a:schemeClr val="dk1">
                    <a:lumMod val="75000"/>
                    <a:lumOff val="25000"/>
                  </a:schemeClr>
                </a:solidFill>
                <a:latin typeface="+mn-lt"/>
                <a:ea typeface="+mn-ea"/>
                <a:cs typeface="+mn-cs"/>
              </a:defRPr>
            </a:pPr>
            <a:endParaRPr lang="en-US"/>
          </a:p>
        </c:txPr>
        <c:crossAx val="698108848"/>
        <c:crosses val="autoZero"/>
        <c:auto val="1"/>
        <c:lblAlgn val="ctr"/>
        <c:lblOffset val="100"/>
        <c:noMultiLvlLbl val="0"/>
      </c:catAx>
      <c:valAx>
        <c:axId val="698108848"/>
        <c:scaling>
          <c:orientation val="minMax"/>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dk1">
                    <a:lumMod val="75000"/>
                    <a:lumOff val="25000"/>
                  </a:schemeClr>
                </a:solidFill>
                <a:latin typeface="+mn-lt"/>
                <a:ea typeface="+mn-ea"/>
                <a:cs typeface="+mn-cs"/>
              </a:defRPr>
            </a:pPr>
            <a:endParaRPr lang="en-US"/>
          </a:p>
        </c:txPr>
        <c:crossAx val="69810589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Distribution Grade 4 Passing % Trend </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5.8247594050743659E-2"/>
          <c:y val="0.18211128608923888"/>
          <c:w val="0.90286351706036749"/>
          <c:h val="0.69382957130358702"/>
        </c:manualLayout>
      </c:layout>
      <c:lineChart>
        <c:grouping val="standard"/>
        <c:varyColors val="0"/>
        <c:ser>
          <c:idx val="0"/>
          <c:order val="0"/>
          <c:spPr>
            <a:ln w="31750" cap="rnd">
              <a:solidFill>
                <a:srgbClr val="92D050"/>
              </a:solidFill>
              <a:round/>
            </a:ln>
            <a:effectLst/>
          </c:spPr>
          <c:marker>
            <c:symbol val="circle"/>
            <c:size val="17"/>
            <c:spPr>
              <a:solidFill>
                <a:schemeClr val="tx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trendline>
            <c:spPr>
              <a:ln w="19050" cap="rnd">
                <a:solidFill>
                  <a:srgbClr val="92D050"/>
                </a:solidFill>
              </a:ln>
              <a:effectLst/>
            </c:spPr>
            <c:trendlineType val="linear"/>
            <c:dispRSqr val="0"/>
            <c:dispEq val="0"/>
          </c:trendline>
          <c:cat>
            <c:strRef>
              <c:f>Graphs!$A$7:$O$7</c:f>
              <c:strCache>
                <c:ptCount val="15"/>
                <c:pt idx="0">
                  <c:v>Q1-21</c:v>
                </c:pt>
                <c:pt idx="1">
                  <c:v>Q2-21</c:v>
                </c:pt>
                <c:pt idx="2">
                  <c:v>Q3-21</c:v>
                </c:pt>
                <c:pt idx="3">
                  <c:v>Q1-22</c:v>
                </c:pt>
                <c:pt idx="4">
                  <c:v>Q2-22</c:v>
                </c:pt>
                <c:pt idx="5">
                  <c:v>Q3-22</c:v>
                </c:pt>
                <c:pt idx="6">
                  <c:v>Q4-22</c:v>
                </c:pt>
                <c:pt idx="7">
                  <c:v>Q1-23</c:v>
                </c:pt>
                <c:pt idx="8">
                  <c:v>Q2-23</c:v>
                </c:pt>
                <c:pt idx="9">
                  <c:v>Q3-23</c:v>
                </c:pt>
                <c:pt idx="10">
                  <c:v>Q4-23</c:v>
                </c:pt>
                <c:pt idx="11">
                  <c:v>Q1-24</c:v>
                </c:pt>
                <c:pt idx="12">
                  <c:v>Q2-24</c:v>
                </c:pt>
                <c:pt idx="13">
                  <c:v>Q3-24</c:v>
                </c:pt>
                <c:pt idx="14">
                  <c:v>Q4-24</c:v>
                </c:pt>
              </c:strCache>
            </c:strRef>
          </c:cat>
          <c:val>
            <c:numRef>
              <c:f>Graphs!$A$8:$O$8</c:f>
              <c:numCache>
                <c:formatCode>General</c:formatCode>
                <c:ptCount val="15"/>
                <c:pt idx="0">
                  <c:v>60</c:v>
                </c:pt>
                <c:pt idx="2">
                  <c:v>40</c:v>
                </c:pt>
                <c:pt idx="3">
                  <c:v>33</c:v>
                </c:pt>
                <c:pt idx="4">
                  <c:v>40</c:v>
                </c:pt>
                <c:pt idx="5">
                  <c:v>33</c:v>
                </c:pt>
                <c:pt idx="6">
                  <c:v>42</c:v>
                </c:pt>
                <c:pt idx="7">
                  <c:v>80</c:v>
                </c:pt>
                <c:pt idx="8">
                  <c:v>30</c:v>
                </c:pt>
                <c:pt idx="9">
                  <c:v>25</c:v>
                </c:pt>
                <c:pt idx="10">
                  <c:v>45</c:v>
                </c:pt>
                <c:pt idx="11">
                  <c:v>29</c:v>
                </c:pt>
                <c:pt idx="13">
                  <c:v>33</c:v>
                </c:pt>
                <c:pt idx="14">
                  <c:v>40</c:v>
                </c:pt>
              </c:numCache>
            </c:numRef>
          </c:val>
          <c:smooth val="0"/>
          <c:extLst>
            <c:ext xmlns:c16="http://schemas.microsoft.com/office/drawing/2014/chart" uri="{C3380CC4-5D6E-409C-BE32-E72D297353CC}">
              <c16:uniqueId val="{00000001-EF55-4999-8050-1BE54B32B94D}"/>
            </c:ext>
          </c:extLst>
        </c:ser>
        <c:dLbls>
          <c:dLblPos val="ctr"/>
          <c:showLegendKey val="0"/>
          <c:showVal val="1"/>
          <c:showCatName val="0"/>
          <c:showSerName val="0"/>
          <c:showPercent val="0"/>
          <c:showBubbleSize val="0"/>
        </c:dLbls>
        <c:marker val="1"/>
        <c:smooth val="0"/>
        <c:axId val="588006224"/>
        <c:axId val="588006880"/>
      </c:lineChart>
      <c:catAx>
        <c:axId val="588006224"/>
        <c:scaling>
          <c:orientation val="minMax"/>
        </c:scaling>
        <c:delete val="0"/>
        <c:axPos val="b"/>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00" b="1" i="0" u="none" strike="noStrike" kern="1200" cap="all" baseline="0">
                <a:solidFill>
                  <a:schemeClr val="dk1">
                    <a:lumMod val="75000"/>
                    <a:lumOff val="25000"/>
                  </a:schemeClr>
                </a:solidFill>
                <a:latin typeface="+mn-lt"/>
                <a:ea typeface="+mn-ea"/>
                <a:cs typeface="+mn-cs"/>
              </a:defRPr>
            </a:pPr>
            <a:endParaRPr lang="en-US"/>
          </a:p>
        </c:txPr>
        <c:crossAx val="588006880"/>
        <c:crosses val="autoZero"/>
        <c:auto val="1"/>
        <c:lblAlgn val="ctr"/>
        <c:lblOffset val="100"/>
        <c:noMultiLvlLbl val="0"/>
      </c:catAx>
      <c:valAx>
        <c:axId val="588006880"/>
        <c:scaling>
          <c:orientation val="minMax"/>
          <c:min val="10"/>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dk1">
                    <a:lumMod val="75000"/>
                    <a:lumOff val="25000"/>
                  </a:schemeClr>
                </a:solidFill>
                <a:latin typeface="+mn-lt"/>
                <a:ea typeface="+mn-ea"/>
                <a:cs typeface="+mn-cs"/>
              </a:defRPr>
            </a:pPr>
            <a:endParaRPr lang="en-US"/>
          </a:p>
        </c:txPr>
        <c:crossAx val="58800622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Treatment Grade 1 Passing</a:t>
            </a:r>
            <a:r>
              <a:rPr lang="en-US" baseline="0"/>
              <a:t> % Trend </a:t>
            </a:r>
            <a:endParaRPr lang="en-US"/>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lineChart>
        <c:grouping val="standard"/>
        <c:varyColors val="0"/>
        <c:ser>
          <c:idx val="0"/>
          <c:order val="0"/>
          <c:spPr>
            <a:ln w="31750" cap="rnd">
              <a:solidFill>
                <a:srgbClr val="FFC000"/>
              </a:solidFill>
              <a:round/>
            </a:ln>
            <a:effectLst/>
          </c:spPr>
          <c:marker>
            <c:symbol val="circle"/>
            <c:size val="17"/>
            <c:spPr>
              <a:solidFill>
                <a:schemeClr val="tx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trendline>
            <c:spPr>
              <a:ln w="19050" cap="rnd">
                <a:solidFill>
                  <a:srgbClr val="FFC000"/>
                </a:solidFill>
              </a:ln>
              <a:effectLst/>
            </c:spPr>
            <c:trendlineType val="linear"/>
            <c:dispRSqr val="0"/>
            <c:dispEq val="0"/>
          </c:trendline>
          <c:cat>
            <c:strRef>
              <c:f>Graphs!$A$1:$O$1</c:f>
              <c:strCache>
                <c:ptCount val="15"/>
                <c:pt idx="0">
                  <c:v>Q1-21</c:v>
                </c:pt>
                <c:pt idx="1">
                  <c:v>Q2-21</c:v>
                </c:pt>
                <c:pt idx="2">
                  <c:v>Q3-21</c:v>
                </c:pt>
                <c:pt idx="3">
                  <c:v>Q1-22</c:v>
                </c:pt>
                <c:pt idx="4">
                  <c:v>Q2-22</c:v>
                </c:pt>
                <c:pt idx="5">
                  <c:v>Q3-22</c:v>
                </c:pt>
                <c:pt idx="6">
                  <c:v>Q4-22</c:v>
                </c:pt>
                <c:pt idx="7">
                  <c:v>Q1-23</c:v>
                </c:pt>
                <c:pt idx="8">
                  <c:v>Q2-23</c:v>
                </c:pt>
                <c:pt idx="9">
                  <c:v>Q3-23</c:v>
                </c:pt>
                <c:pt idx="10">
                  <c:v>Q4-23</c:v>
                </c:pt>
                <c:pt idx="11">
                  <c:v>Q1-24</c:v>
                </c:pt>
                <c:pt idx="12">
                  <c:v>Q2-24</c:v>
                </c:pt>
                <c:pt idx="13">
                  <c:v>Q3-24</c:v>
                </c:pt>
                <c:pt idx="14">
                  <c:v>Q4-24</c:v>
                </c:pt>
              </c:strCache>
            </c:strRef>
          </c:cat>
          <c:val>
            <c:numRef>
              <c:f>Graphs!$A$2:$O$2</c:f>
              <c:numCache>
                <c:formatCode>General</c:formatCode>
                <c:ptCount val="15"/>
                <c:pt idx="0">
                  <c:v>40</c:v>
                </c:pt>
                <c:pt idx="1">
                  <c:v>55</c:v>
                </c:pt>
                <c:pt idx="2">
                  <c:v>88</c:v>
                </c:pt>
                <c:pt idx="3">
                  <c:v>75</c:v>
                </c:pt>
                <c:pt idx="4">
                  <c:v>68</c:v>
                </c:pt>
                <c:pt idx="5">
                  <c:v>100</c:v>
                </c:pt>
                <c:pt idx="6">
                  <c:v>88</c:v>
                </c:pt>
                <c:pt idx="7">
                  <c:v>86</c:v>
                </c:pt>
                <c:pt idx="8">
                  <c:v>66</c:v>
                </c:pt>
                <c:pt idx="9">
                  <c:v>72</c:v>
                </c:pt>
                <c:pt idx="10">
                  <c:v>83</c:v>
                </c:pt>
                <c:pt idx="11">
                  <c:v>73</c:v>
                </c:pt>
                <c:pt idx="12">
                  <c:v>65</c:v>
                </c:pt>
                <c:pt idx="13">
                  <c:v>75</c:v>
                </c:pt>
                <c:pt idx="14">
                  <c:v>76</c:v>
                </c:pt>
              </c:numCache>
            </c:numRef>
          </c:val>
          <c:smooth val="0"/>
          <c:extLst>
            <c:ext xmlns:c16="http://schemas.microsoft.com/office/drawing/2014/chart" uri="{C3380CC4-5D6E-409C-BE32-E72D297353CC}">
              <c16:uniqueId val="{00000001-D671-4EFC-8E39-4B212B1ACA5A}"/>
            </c:ext>
          </c:extLst>
        </c:ser>
        <c:dLbls>
          <c:dLblPos val="ctr"/>
          <c:showLegendKey val="0"/>
          <c:showVal val="1"/>
          <c:showCatName val="0"/>
          <c:showSerName val="0"/>
          <c:showPercent val="0"/>
          <c:showBubbleSize val="0"/>
        </c:dLbls>
        <c:marker val="1"/>
        <c:smooth val="0"/>
        <c:axId val="520842960"/>
        <c:axId val="520843288"/>
      </c:lineChart>
      <c:catAx>
        <c:axId val="520842960"/>
        <c:scaling>
          <c:orientation val="minMax"/>
        </c:scaling>
        <c:delete val="0"/>
        <c:axPos val="b"/>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00" b="1" i="0" u="none" strike="noStrike" kern="1200" cap="all" baseline="0">
                <a:solidFill>
                  <a:schemeClr val="dk1">
                    <a:lumMod val="75000"/>
                    <a:lumOff val="25000"/>
                  </a:schemeClr>
                </a:solidFill>
                <a:latin typeface="+mn-lt"/>
                <a:ea typeface="+mn-ea"/>
                <a:cs typeface="+mn-cs"/>
              </a:defRPr>
            </a:pPr>
            <a:endParaRPr lang="en-US"/>
          </a:p>
        </c:txPr>
        <c:crossAx val="520843288"/>
        <c:crosses val="autoZero"/>
        <c:auto val="1"/>
        <c:lblAlgn val="ctr"/>
        <c:lblOffset val="100"/>
        <c:noMultiLvlLbl val="0"/>
      </c:catAx>
      <c:valAx>
        <c:axId val="520843288"/>
        <c:scaling>
          <c:orientation val="minMax"/>
          <c:min val="20"/>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dk1">
                    <a:lumMod val="75000"/>
                    <a:lumOff val="25000"/>
                  </a:schemeClr>
                </a:solidFill>
                <a:latin typeface="+mn-lt"/>
                <a:ea typeface="+mn-ea"/>
                <a:cs typeface="+mn-cs"/>
              </a:defRPr>
            </a:pPr>
            <a:endParaRPr lang="en-US"/>
          </a:p>
        </c:txPr>
        <c:crossAx val="52084296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Treatment</a:t>
            </a:r>
            <a:r>
              <a:rPr lang="en-US" baseline="0"/>
              <a:t> Grade 2 Passing % Trend</a:t>
            </a:r>
            <a:endParaRPr lang="en-US"/>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lineChart>
        <c:grouping val="standard"/>
        <c:varyColors val="0"/>
        <c:ser>
          <c:idx val="0"/>
          <c:order val="0"/>
          <c:spPr>
            <a:ln w="31750" cap="rnd">
              <a:solidFill>
                <a:schemeClr val="accent1"/>
              </a:solidFill>
              <a:round/>
            </a:ln>
            <a:effectLst/>
          </c:spPr>
          <c:marker>
            <c:symbol val="circle"/>
            <c:size val="17"/>
            <c:spPr>
              <a:solidFill>
                <a:schemeClr val="tx1"/>
              </a:solidFill>
              <a:ln>
                <a:solidFill>
                  <a:schemeClr val="tx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trendline>
            <c:spPr>
              <a:ln w="19050" cap="rnd">
                <a:solidFill>
                  <a:schemeClr val="accent1"/>
                </a:solidFill>
              </a:ln>
              <a:effectLst/>
            </c:spPr>
            <c:trendlineType val="linear"/>
            <c:dispRSqr val="0"/>
            <c:dispEq val="0"/>
          </c:trendline>
          <c:cat>
            <c:strRef>
              <c:f>Graphs!$A$3:$O$3</c:f>
              <c:strCache>
                <c:ptCount val="15"/>
                <c:pt idx="0">
                  <c:v>Q1-21</c:v>
                </c:pt>
                <c:pt idx="1">
                  <c:v>Q2-21</c:v>
                </c:pt>
                <c:pt idx="2">
                  <c:v>Q3-21</c:v>
                </c:pt>
                <c:pt idx="3">
                  <c:v>Q1-22</c:v>
                </c:pt>
                <c:pt idx="4">
                  <c:v>Q2-22</c:v>
                </c:pt>
                <c:pt idx="5">
                  <c:v>Q3-22</c:v>
                </c:pt>
                <c:pt idx="6">
                  <c:v>Q4-22</c:v>
                </c:pt>
                <c:pt idx="7">
                  <c:v>Q1-23</c:v>
                </c:pt>
                <c:pt idx="8">
                  <c:v>Q2-23</c:v>
                </c:pt>
                <c:pt idx="9">
                  <c:v>Q3-23</c:v>
                </c:pt>
                <c:pt idx="10">
                  <c:v>Q4-23</c:v>
                </c:pt>
                <c:pt idx="11">
                  <c:v>Q1-24</c:v>
                </c:pt>
                <c:pt idx="12">
                  <c:v>Q2-24</c:v>
                </c:pt>
                <c:pt idx="13">
                  <c:v>Q3-24</c:v>
                </c:pt>
                <c:pt idx="14">
                  <c:v>Q4-24</c:v>
                </c:pt>
              </c:strCache>
            </c:strRef>
          </c:cat>
          <c:val>
            <c:numRef>
              <c:f>Graphs!$A$4:$O$4</c:f>
              <c:numCache>
                <c:formatCode>General</c:formatCode>
                <c:ptCount val="15"/>
                <c:pt idx="0">
                  <c:v>83</c:v>
                </c:pt>
                <c:pt idx="1">
                  <c:v>75</c:v>
                </c:pt>
                <c:pt idx="2">
                  <c:v>60</c:v>
                </c:pt>
                <c:pt idx="3">
                  <c:v>75</c:v>
                </c:pt>
                <c:pt idx="4">
                  <c:v>100</c:v>
                </c:pt>
                <c:pt idx="5">
                  <c:v>50</c:v>
                </c:pt>
                <c:pt idx="6">
                  <c:v>71</c:v>
                </c:pt>
                <c:pt idx="7">
                  <c:v>83</c:v>
                </c:pt>
                <c:pt idx="8">
                  <c:v>64</c:v>
                </c:pt>
                <c:pt idx="9">
                  <c:v>75</c:v>
                </c:pt>
                <c:pt idx="10">
                  <c:v>88</c:v>
                </c:pt>
                <c:pt idx="11">
                  <c:v>86</c:v>
                </c:pt>
                <c:pt idx="12">
                  <c:v>86</c:v>
                </c:pt>
                <c:pt idx="13">
                  <c:v>70</c:v>
                </c:pt>
                <c:pt idx="14">
                  <c:v>100</c:v>
                </c:pt>
              </c:numCache>
            </c:numRef>
          </c:val>
          <c:smooth val="0"/>
          <c:extLst>
            <c:ext xmlns:c16="http://schemas.microsoft.com/office/drawing/2014/chart" uri="{C3380CC4-5D6E-409C-BE32-E72D297353CC}">
              <c16:uniqueId val="{00000001-033A-4A15-8F6C-C97BA45713D2}"/>
            </c:ext>
          </c:extLst>
        </c:ser>
        <c:dLbls>
          <c:dLblPos val="ctr"/>
          <c:showLegendKey val="0"/>
          <c:showVal val="1"/>
          <c:showCatName val="0"/>
          <c:showSerName val="0"/>
          <c:showPercent val="0"/>
          <c:showBubbleSize val="0"/>
        </c:dLbls>
        <c:marker val="1"/>
        <c:smooth val="0"/>
        <c:axId val="529207544"/>
        <c:axId val="529208856"/>
      </c:lineChart>
      <c:catAx>
        <c:axId val="529207544"/>
        <c:scaling>
          <c:orientation val="minMax"/>
        </c:scaling>
        <c:delete val="0"/>
        <c:axPos val="b"/>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00" b="1" i="0" u="none" strike="noStrike" kern="1200" cap="all" baseline="0">
                <a:solidFill>
                  <a:schemeClr val="dk1">
                    <a:lumMod val="75000"/>
                    <a:lumOff val="25000"/>
                  </a:schemeClr>
                </a:solidFill>
                <a:latin typeface="+mn-lt"/>
                <a:ea typeface="+mn-ea"/>
                <a:cs typeface="+mn-cs"/>
              </a:defRPr>
            </a:pPr>
            <a:endParaRPr lang="en-US"/>
          </a:p>
        </c:txPr>
        <c:crossAx val="529208856"/>
        <c:crosses val="autoZero"/>
        <c:auto val="1"/>
        <c:lblAlgn val="ctr"/>
        <c:lblOffset val="100"/>
        <c:noMultiLvlLbl val="0"/>
      </c:catAx>
      <c:valAx>
        <c:axId val="529208856"/>
        <c:scaling>
          <c:orientation val="minMax"/>
          <c:min val="30"/>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dk1">
                    <a:lumMod val="75000"/>
                    <a:lumOff val="25000"/>
                  </a:schemeClr>
                </a:solidFill>
                <a:latin typeface="+mn-lt"/>
                <a:ea typeface="+mn-ea"/>
                <a:cs typeface="+mn-cs"/>
              </a:defRPr>
            </a:pPr>
            <a:endParaRPr lang="en-US"/>
          </a:p>
        </c:txPr>
        <c:crossAx val="52920754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Treatment</a:t>
            </a:r>
            <a:r>
              <a:rPr lang="en-US" baseline="0"/>
              <a:t> Grade 3 Passing % Trend</a:t>
            </a:r>
            <a:endParaRPr lang="en-US"/>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lineChart>
        <c:grouping val="standard"/>
        <c:varyColors val="0"/>
        <c:ser>
          <c:idx val="0"/>
          <c:order val="0"/>
          <c:spPr>
            <a:ln w="31750" cap="rnd">
              <a:solidFill>
                <a:srgbClr val="FF0000"/>
              </a:solidFill>
              <a:round/>
            </a:ln>
            <a:effectLst/>
          </c:spPr>
          <c:marker>
            <c:symbol val="circle"/>
            <c:size val="17"/>
            <c:spPr>
              <a:solidFill>
                <a:schemeClr val="tx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trendline>
            <c:spPr>
              <a:ln w="19050" cap="rnd">
                <a:solidFill>
                  <a:srgbClr val="FF0000"/>
                </a:solidFill>
              </a:ln>
              <a:effectLst/>
            </c:spPr>
            <c:trendlineType val="linear"/>
            <c:dispRSqr val="0"/>
            <c:dispEq val="0"/>
          </c:trendline>
          <c:cat>
            <c:strRef>
              <c:f>Graphs!$A$5:$O$5</c:f>
              <c:strCache>
                <c:ptCount val="15"/>
                <c:pt idx="0">
                  <c:v>Q1-21</c:v>
                </c:pt>
                <c:pt idx="1">
                  <c:v>Q2-21</c:v>
                </c:pt>
                <c:pt idx="2">
                  <c:v>Q3-21</c:v>
                </c:pt>
                <c:pt idx="3">
                  <c:v>Q1-22</c:v>
                </c:pt>
                <c:pt idx="4">
                  <c:v>Q2-22</c:v>
                </c:pt>
                <c:pt idx="5">
                  <c:v>Q3-22</c:v>
                </c:pt>
                <c:pt idx="6">
                  <c:v>Q4-22</c:v>
                </c:pt>
                <c:pt idx="7">
                  <c:v>Q1-23</c:v>
                </c:pt>
                <c:pt idx="8">
                  <c:v>Q2-23</c:v>
                </c:pt>
                <c:pt idx="9">
                  <c:v>Q3-23</c:v>
                </c:pt>
                <c:pt idx="10">
                  <c:v>Q4-23</c:v>
                </c:pt>
                <c:pt idx="11">
                  <c:v>Q1-24</c:v>
                </c:pt>
                <c:pt idx="12">
                  <c:v>Q2-24</c:v>
                </c:pt>
                <c:pt idx="13">
                  <c:v>Q3-24</c:v>
                </c:pt>
                <c:pt idx="14">
                  <c:v>Q4-24</c:v>
                </c:pt>
              </c:strCache>
            </c:strRef>
          </c:cat>
          <c:val>
            <c:numRef>
              <c:f>Graphs!$A$6:$O$6</c:f>
              <c:numCache>
                <c:formatCode>General</c:formatCode>
                <c:ptCount val="15"/>
                <c:pt idx="0">
                  <c:v>67</c:v>
                </c:pt>
                <c:pt idx="1">
                  <c:v>67</c:v>
                </c:pt>
                <c:pt idx="2">
                  <c:v>50</c:v>
                </c:pt>
                <c:pt idx="3">
                  <c:v>85</c:v>
                </c:pt>
                <c:pt idx="4">
                  <c:v>40</c:v>
                </c:pt>
                <c:pt idx="6">
                  <c:v>67</c:v>
                </c:pt>
                <c:pt idx="7">
                  <c:v>100</c:v>
                </c:pt>
                <c:pt idx="8">
                  <c:v>100</c:v>
                </c:pt>
                <c:pt idx="13">
                  <c:v>67</c:v>
                </c:pt>
                <c:pt idx="14">
                  <c:v>100</c:v>
                </c:pt>
              </c:numCache>
            </c:numRef>
          </c:val>
          <c:smooth val="0"/>
          <c:extLst>
            <c:ext xmlns:c16="http://schemas.microsoft.com/office/drawing/2014/chart" uri="{C3380CC4-5D6E-409C-BE32-E72D297353CC}">
              <c16:uniqueId val="{00000001-B6B3-42EA-A631-A6F0202EF74F}"/>
            </c:ext>
          </c:extLst>
        </c:ser>
        <c:dLbls>
          <c:dLblPos val="ctr"/>
          <c:showLegendKey val="0"/>
          <c:showVal val="1"/>
          <c:showCatName val="0"/>
          <c:showSerName val="0"/>
          <c:showPercent val="0"/>
          <c:showBubbleSize val="0"/>
        </c:dLbls>
        <c:marker val="1"/>
        <c:smooth val="0"/>
        <c:axId val="608290712"/>
        <c:axId val="608290384"/>
      </c:lineChart>
      <c:catAx>
        <c:axId val="608290712"/>
        <c:scaling>
          <c:orientation val="minMax"/>
        </c:scaling>
        <c:delete val="0"/>
        <c:axPos val="b"/>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00" b="1" i="0" u="none" strike="noStrike" kern="1200" cap="all" baseline="0">
                <a:solidFill>
                  <a:schemeClr val="dk1">
                    <a:lumMod val="75000"/>
                    <a:lumOff val="25000"/>
                  </a:schemeClr>
                </a:solidFill>
                <a:latin typeface="+mn-lt"/>
                <a:ea typeface="+mn-ea"/>
                <a:cs typeface="+mn-cs"/>
              </a:defRPr>
            </a:pPr>
            <a:endParaRPr lang="en-US"/>
          </a:p>
        </c:txPr>
        <c:crossAx val="608290384"/>
        <c:crosses val="autoZero"/>
        <c:auto val="1"/>
        <c:lblAlgn val="ctr"/>
        <c:lblOffset val="100"/>
        <c:noMultiLvlLbl val="0"/>
      </c:catAx>
      <c:valAx>
        <c:axId val="608290384"/>
        <c:scaling>
          <c:orientation val="minMax"/>
          <c:min val="20"/>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dk1">
                    <a:lumMod val="75000"/>
                    <a:lumOff val="25000"/>
                  </a:schemeClr>
                </a:solidFill>
                <a:latin typeface="+mn-lt"/>
                <a:ea typeface="+mn-ea"/>
                <a:cs typeface="+mn-cs"/>
              </a:defRPr>
            </a:pPr>
            <a:endParaRPr lang="en-US"/>
          </a:p>
        </c:txPr>
        <c:crossAx val="60829071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Treatment</a:t>
            </a:r>
            <a:r>
              <a:rPr lang="en-US" baseline="0"/>
              <a:t> Grade 4 Passing % Trend</a:t>
            </a:r>
            <a:endParaRPr lang="en-US"/>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lineChart>
        <c:grouping val="standard"/>
        <c:varyColors val="0"/>
        <c:ser>
          <c:idx val="0"/>
          <c:order val="0"/>
          <c:spPr>
            <a:ln w="31750" cap="rnd">
              <a:solidFill>
                <a:srgbClr val="92D050"/>
              </a:solidFill>
              <a:round/>
            </a:ln>
            <a:effectLst/>
          </c:spPr>
          <c:marker>
            <c:symbol val="circle"/>
            <c:size val="17"/>
            <c:spPr>
              <a:solidFill>
                <a:schemeClr val="tx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trendline>
            <c:spPr>
              <a:ln w="19050" cap="rnd">
                <a:solidFill>
                  <a:srgbClr val="92D050"/>
                </a:solidFill>
              </a:ln>
              <a:effectLst/>
            </c:spPr>
            <c:trendlineType val="linear"/>
            <c:dispRSqr val="0"/>
            <c:dispEq val="0"/>
          </c:trendline>
          <c:cat>
            <c:strRef>
              <c:f>Graphs!$A$7:$O$7</c:f>
              <c:strCache>
                <c:ptCount val="15"/>
                <c:pt idx="0">
                  <c:v>Q1-21</c:v>
                </c:pt>
                <c:pt idx="1">
                  <c:v>Q2-21</c:v>
                </c:pt>
                <c:pt idx="2">
                  <c:v>Q3-21</c:v>
                </c:pt>
                <c:pt idx="3">
                  <c:v>Q1-22</c:v>
                </c:pt>
                <c:pt idx="4">
                  <c:v>Q2-22</c:v>
                </c:pt>
                <c:pt idx="5">
                  <c:v>Q3-22</c:v>
                </c:pt>
                <c:pt idx="6">
                  <c:v>Q4-22</c:v>
                </c:pt>
                <c:pt idx="7">
                  <c:v>Q1-23</c:v>
                </c:pt>
                <c:pt idx="8">
                  <c:v>Q2-23</c:v>
                </c:pt>
                <c:pt idx="9">
                  <c:v>Q3-23</c:v>
                </c:pt>
                <c:pt idx="10">
                  <c:v>Q4-23</c:v>
                </c:pt>
                <c:pt idx="11">
                  <c:v>Q1-24</c:v>
                </c:pt>
                <c:pt idx="12">
                  <c:v>Q2-24</c:v>
                </c:pt>
                <c:pt idx="13">
                  <c:v>Q3-24</c:v>
                </c:pt>
                <c:pt idx="14">
                  <c:v>Q4-24</c:v>
                </c:pt>
              </c:strCache>
            </c:strRef>
          </c:cat>
          <c:val>
            <c:numRef>
              <c:f>Graphs!$A$8:$O$8</c:f>
              <c:numCache>
                <c:formatCode>General</c:formatCode>
                <c:ptCount val="15"/>
                <c:pt idx="0">
                  <c:v>80</c:v>
                </c:pt>
                <c:pt idx="1">
                  <c:v>33</c:v>
                </c:pt>
                <c:pt idx="2">
                  <c:v>33</c:v>
                </c:pt>
                <c:pt idx="3">
                  <c:v>0</c:v>
                </c:pt>
                <c:pt idx="4">
                  <c:v>33</c:v>
                </c:pt>
                <c:pt idx="6">
                  <c:v>83</c:v>
                </c:pt>
                <c:pt idx="7">
                  <c:v>0</c:v>
                </c:pt>
                <c:pt idx="8">
                  <c:v>0</c:v>
                </c:pt>
                <c:pt idx="9">
                  <c:v>50</c:v>
                </c:pt>
                <c:pt idx="10">
                  <c:v>33</c:v>
                </c:pt>
                <c:pt idx="13">
                  <c:v>60</c:v>
                </c:pt>
                <c:pt idx="14">
                  <c:v>0</c:v>
                </c:pt>
              </c:numCache>
            </c:numRef>
          </c:val>
          <c:smooth val="0"/>
          <c:extLst>
            <c:ext xmlns:c16="http://schemas.microsoft.com/office/drawing/2014/chart" uri="{C3380CC4-5D6E-409C-BE32-E72D297353CC}">
              <c16:uniqueId val="{00000001-03F1-4298-B85A-2D38B245414C}"/>
            </c:ext>
          </c:extLst>
        </c:ser>
        <c:dLbls>
          <c:dLblPos val="ctr"/>
          <c:showLegendKey val="0"/>
          <c:showVal val="1"/>
          <c:showCatName val="0"/>
          <c:showSerName val="0"/>
          <c:showPercent val="0"/>
          <c:showBubbleSize val="0"/>
        </c:dLbls>
        <c:marker val="1"/>
        <c:smooth val="0"/>
        <c:axId val="531492768"/>
        <c:axId val="531491128"/>
      </c:lineChart>
      <c:catAx>
        <c:axId val="531492768"/>
        <c:scaling>
          <c:orientation val="minMax"/>
        </c:scaling>
        <c:delete val="0"/>
        <c:axPos val="b"/>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00" b="1" i="0" u="none" strike="noStrike" kern="1200" cap="all" baseline="0">
                <a:solidFill>
                  <a:schemeClr val="dk1">
                    <a:lumMod val="75000"/>
                    <a:lumOff val="25000"/>
                  </a:schemeClr>
                </a:solidFill>
                <a:latin typeface="+mn-lt"/>
                <a:ea typeface="+mn-ea"/>
                <a:cs typeface="+mn-cs"/>
              </a:defRPr>
            </a:pPr>
            <a:endParaRPr lang="en-US"/>
          </a:p>
        </c:txPr>
        <c:crossAx val="531491128"/>
        <c:crosses val="autoZero"/>
        <c:auto val="1"/>
        <c:lblAlgn val="ctr"/>
        <c:lblOffset val="100"/>
        <c:noMultiLvlLbl val="0"/>
      </c:catAx>
      <c:valAx>
        <c:axId val="531491128"/>
        <c:scaling>
          <c:orientation val="minMax"/>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crossAx val="53149276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BD2911-F71C-4941-B554-8F9695F7E42C}" type="datetimeFigureOut">
              <a:rPr lang="en-US" smtClean="0"/>
              <a:t>4/8/2026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C984CA-424A-4D74-AA34-627133AD8E5A}" type="slidenum">
              <a:rPr lang="en-US" smtClean="0"/>
              <a:t>‹#›</a:t>
            </a:fld>
            <a:endParaRPr lang="en-US"/>
          </a:p>
        </p:txBody>
      </p:sp>
    </p:spTree>
    <p:extLst>
      <p:ext uri="{BB962C8B-B14F-4D97-AF65-F5344CB8AC3E}">
        <p14:creationId xmlns:p14="http://schemas.microsoft.com/office/powerpoint/2010/main" val="536831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A0EF6-ED54-07EC-7349-2B938BF354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057D761-B34B-379F-8E47-4292976D45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46D87E-0141-760C-B47C-ABEB95CBA5E9}"/>
              </a:ext>
            </a:extLst>
          </p:cNvPr>
          <p:cNvSpPr>
            <a:spLocks noGrp="1"/>
          </p:cNvSpPr>
          <p:nvPr>
            <p:ph type="dt" sz="half" idx="10"/>
          </p:nvPr>
        </p:nvSpPr>
        <p:spPr/>
        <p:txBody>
          <a:bodyPr/>
          <a:lstStyle/>
          <a:p>
            <a:fld id="{B04AC149-A3EA-40E3-AFD7-255FEC69AC6F}" type="datetimeFigureOut">
              <a:rPr lang="en-US" smtClean="0"/>
              <a:t>4/8/2026</a:t>
            </a:fld>
            <a:endParaRPr lang="en-US"/>
          </a:p>
        </p:txBody>
      </p:sp>
      <p:sp>
        <p:nvSpPr>
          <p:cNvPr id="5" name="Footer Placeholder 4">
            <a:extLst>
              <a:ext uri="{FF2B5EF4-FFF2-40B4-BE49-F238E27FC236}">
                <a16:creationId xmlns:a16="http://schemas.microsoft.com/office/drawing/2014/main" id="{7CB5E1D5-672E-C35E-AAAF-790C923D95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D31A05-7DF5-6898-300C-5F65D3963A73}"/>
              </a:ext>
            </a:extLst>
          </p:cNvPr>
          <p:cNvSpPr>
            <a:spLocks noGrp="1"/>
          </p:cNvSpPr>
          <p:nvPr>
            <p:ph type="sldNum" sz="quarter" idx="12"/>
          </p:nvPr>
        </p:nvSpPr>
        <p:spPr/>
        <p:txBody>
          <a:bodyPr/>
          <a:lstStyle/>
          <a:p>
            <a:fld id="{CE6E7EA4-CE2D-474C-A0C7-BC075B1FAA09}" type="slidenum">
              <a:rPr lang="en-US" smtClean="0"/>
              <a:t>‹#›</a:t>
            </a:fld>
            <a:endParaRPr lang="en-US"/>
          </a:p>
        </p:txBody>
      </p:sp>
    </p:spTree>
    <p:extLst>
      <p:ext uri="{BB962C8B-B14F-4D97-AF65-F5344CB8AC3E}">
        <p14:creationId xmlns:p14="http://schemas.microsoft.com/office/powerpoint/2010/main" val="3884079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BEC2E-44F1-7E1B-0DEE-5067C0E6A1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B7CF00-FFA9-E330-BC3E-1D7DD14562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759AEB-A45B-1E5A-27F1-E75EC852AAA3}"/>
              </a:ext>
            </a:extLst>
          </p:cNvPr>
          <p:cNvSpPr>
            <a:spLocks noGrp="1"/>
          </p:cNvSpPr>
          <p:nvPr>
            <p:ph type="dt" sz="half" idx="10"/>
          </p:nvPr>
        </p:nvSpPr>
        <p:spPr/>
        <p:txBody>
          <a:bodyPr/>
          <a:lstStyle/>
          <a:p>
            <a:fld id="{B04AC149-A3EA-40E3-AFD7-255FEC69AC6F}" type="datetimeFigureOut">
              <a:rPr lang="en-US" smtClean="0"/>
              <a:t>4/8/2026</a:t>
            </a:fld>
            <a:endParaRPr lang="en-US"/>
          </a:p>
        </p:txBody>
      </p:sp>
      <p:sp>
        <p:nvSpPr>
          <p:cNvPr id="5" name="Footer Placeholder 4">
            <a:extLst>
              <a:ext uri="{FF2B5EF4-FFF2-40B4-BE49-F238E27FC236}">
                <a16:creationId xmlns:a16="http://schemas.microsoft.com/office/drawing/2014/main" id="{248105F9-8C1B-91DB-272E-6BA611310F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F8C72-53C1-E36D-B257-21A965330C15}"/>
              </a:ext>
            </a:extLst>
          </p:cNvPr>
          <p:cNvSpPr>
            <a:spLocks noGrp="1"/>
          </p:cNvSpPr>
          <p:nvPr>
            <p:ph type="sldNum" sz="quarter" idx="12"/>
          </p:nvPr>
        </p:nvSpPr>
        <p:spPr/>
        <p:txBody>
          <a:bodyPr/>
          <a:lstStyle/>
          <a:p>
            <a:fld id="{CE6E7EA4-CE2D-474C-A0C7-BC075B1FAA09}" type="slidenum">
              <a:rPr lang="en-US" smtClean="0"/>
              <a:t>‹#›</a:t>
            </a:fld>
            <a:endParaRPr lang="en-US"/>
          </a:p>
        </p:txBody>
      </p:sp>
    </p:spTree>
    <p:extLst>
      <p:ext uri="{BB962C8B-B14F-4D97-AF65-F5344CB8AC3E}">
        <p14:creationId xmlns:p14="http://schemas.microsoft.com/office/powerpoint/2010/main" val="85189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9673EA-7F76-311F-5E59-2D8293C1809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7483B4-CA79-EF74-F68A-D90B56B9D5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20A420-7247-31CC-7345-E5C40069A544}"/>
              </a:ext>
            </a:extLst>
          </p:cNvPr>
          <p:cNvSpPr>
            <a:spLocks noGrp="1"/>
          </p:cNvSpPr>
          <p:nvPr>
            <p:ph type="dt" sz="half" idx="10"/>
          </p:nvPr>
        </p:nvSpPr>
        <p:spPr/>
        <p:txBody>
          <a:bodyPr/>
          <a:lstStyle/>
          <a:p>
            <a:fld id="{B04AC149-A3EA-40E3-AFD7-255FEC69AC6F}" type="datetimeFigureOut">
              <a:rPr lang="en-US" smtClean="0"/>
              <a:t>4/8/2026</a:t>
            </a:fld>
            <a:endParaRPr lang="en-US"/>
          </a:p>
        </p:txBody>
      </p:sp>
      <p:sp>
        <p:nvSpPr>
          <p:cNvPr id="5" name="Footer Placeholder 4">
            <a:extLst>
              <a:ext uri="{FF2B5EF4-FFF2-40B4-BE49-F238E27FC236}">
                <a16:creationId xmlns:a16="http://schemas.microsoft.com/office/drawing/2014/main" id="{42E341D4-8CC8-8920-37B3-6EC1B92E95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A79149-4E02-692A-C512-884D77BF4369}"/>
              </a:ext>
            </a:extLst>
          </p:cNvPr>
          <p:cNvSpPr>
            <a:spLocks noGrp="1"/>
          </p:cNvSpPr>
          <p:nvPr>
            <p:ph type="sldNum" sz="quarter" idx="12"/>
          </p:nvPr>
        </p:nvSpPr>
        <p:spPr/>
        <p:txBody>
          <a:bodyPr/>
          <a:lstStyle/>
          <a:p>
            <a:fld id="{CE6E7EA4-CE2D-474C-A0C7-BC075B1FAA09}" type="slidenum">
              <a:rPr lang="en-US" smtClean="0"/>
              <a:t>‹#›</a:t>
            </a:fld>
            <a:endParaRPr lang="en-US"/>
          </a:p>
        </p:txBody>
      </p:sp>
    </p:spTree>
    <p:extLst>
      <p:ext uri="{BB962C8B-B14F-4D97-AF65-F5344CB8AC3E}">
        <p14:creationId xmlns:p14="http://schemas.microsoft.com/office/powerpoint/2010/main" val="1686385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D0912-24F3-DCA9-181E-DE13338135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16A455-541A-D471-1907-4837E24827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0D3AC4-2FCE-EBBF-2D45-718D4403CD27}"/>
              </a:ext>
            </a:extLst>
          </p:cNvPr>
          <p:cNvSpPr>
            <a:spLocks noGrp="1"/>
          </p:cNvSpPr>
          <p:nvPr>
            <p:ph type="dt" sz="half" idx="10"/>
          </p:nvPr>
        </p:nvSpPr>
        <p:spPr/>
        <p:txBody>
          <a:bodyPr/>
          <a:lstStyle/>
          <a:p>
            <a:fld id="{B04AC149-A3EA-40E3-AFD7-255FEC69AC6F}" type="datetimeFigureOut">
              <a:rPr lang="en-US" smtClean="0"/>
              <a:t>4/8/2026</a:t>
            </a:fld>
            <a:endParaRPr lang="en-US"/>
          </a:p>
        </p:txBody>
      </p:sp>
      <p:sp>
        <p:nvSpPr>
          <p:cNvPr id="5" name="Footer Placeholder 4">
            <a:extLst>
              <a:ext uri="{FF2B5EF4-FFF2-40B4-BE49-F238E27FC236}">
                <a16:creationId xmlns:a16="http://schemas.microsoft.com/office/drawing/2014/main" id="{F2153ED7-3A07-68FA-7603-4BE9B0ACA5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592C8C-F42F-9A43-5732-BFFBD290243D}"/>
              </a:ext>
            </a:extLst>
          </p:cNvPr>
          <p:cNvSpPr>
            <a:spLocks noGrp="1"/>
          </p:cNvSpPr>
          <p:nvPr>
            <p:ph type="sldNum" sz="quarter" idx="12"/>
          </p:nvPr>
        </p:nvSpPr>
        <p:spPr/>
        <p:txBody>
          <a:bodyPr/>
          <a:lstStyle/>
          <a:p>
            <a:fld id="{CE6E7EA4-CE2D-474C-A0C7-BC075B1FAA09}" type="slidenum">
              <a:rPr lang="en-US" smtClean="0"/>
              <a:t>‹#›</a:t>
            </a:fld>
            <a:endParaRPr lang="en-US"/>
          </a:p>
        </p:txBody>
      </p:sp>
    </p:spTree>
    <p:extLst>
      <p:ext uri="{BB962C8B-B14F-4D97-AF65-F5344CB8AC3E}">
        <p14:creationId xmlns:p14="http://schemas.microsoft.com/office/powerpoint/2010/main" val="890918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C84AF-E9F2-539E-5623-3E9BAFC99A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5A3B11-5432-94DD-3EE0-3BF81D65D3C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332443-0932-B78E-87D4-0E2D403E202E}"/>
              </a:ext>
            </a:extLst>
          </p:cNvPr>
          <p:cNvSpPr>
            <a:spLocks noGrp="1"/>
          </p:cNvSpPr>
          <p:nvPr>
            <p:ph type="dt" sz="half" idx="10"/>
          </p:nvPr>
        </p:nvSpPr>
        <p:spPr/>
        <p:txBody>
          <a:bodyPr/>
          <a:lstStyle/>
          <a:p>
            <a:fld id="{B04AC149-A3EA-40E3-AFD7-255FEC69AC6F}" type="datetimeFigureOut">
              <a:rPr lang="en-US" smtClean="0"/>
              <a:t>4/8/2026</a:t>
            </a:fld>
            <a:endParaRPr lang="en-US"/>
          </a:p>
        </p:txBody>
      </p:sp>
      <p:sp>
        <p:nvSpPr>
          <p:cNvPr id="5" name="Footer Placeholder 4">
            <a:extLst>
              <a:ext uri="{FF2B5EF4-FFF2-40B4-BE49-F238E27FC236}">
                <a16:creationId xmlns:a16="http://schemas.microsoft.com/office/drawing/2014/main" id="{2A02E3F6-ECB0-2B77-6DB0-7BEE52E98A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69B312-1127-7408-6CE4-B69318E6F689}"/>
              </a:ext>
            </a:extLst>
          </p:cNvPr>
          <p:cNvSpPr>
            <a:spLocks noGrp="1"/>
          </p:cNvSpPr>
          <p:nvPr>
            <p:ph type="sldNum" sz="quarter" idx="12"/>
          </p:nvPr>
        </p:nvSpPr>
        <p:spPr/>
        <p:txBody>
          <a:bodyPr/>
          <a:lstStyle/>
          <a:p>
            <a:fld id="{CE6E7EA4-CE2D-474C-A0C7-BC075B1FAA09}" type="slidenum">
              <a:rPr lang="en-US" smtClean="0"/>
              <a:t>‹#›</a:t>
            </a:fld>
            <a:endParaRPr lang="en-US"/>
          </a:p>
        </p:txBody>
      </p:sp>
    </p:spTree>
    <p:extLst>
      <p:ext uri="{BB962C8B-B14F-4D97-AF65-F5344CB8AC3E}">
        <p14:creationId xmlns:p14="http://schemas.microsoft.com/office/powerpoint/2010/main" val="1001960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B13D5-CB43-738B-8ED7-76EE41B477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0CC734-2778-50CD-4EA1-79E0C67307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6A4AB0-DEEB-8D96-3A49-8C96C9FF85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A672AA-F78C-973B-16A4-AD183089B80B}"/>
              </a:ext>
            </a:extLst>
          </p:cNvPr>
          <p:cNvSpPr>
            <a:spLocks noGrp="1"/>
          </p:cNvSpPr>
          <p:nvPr>
            <p:ph type="dt" sz="half" idx="10"/>
          </p:nvPr>
        </p:nvSpPr>
        <p:spPr/>
        <p:txBody>
          <a:bodyPr/>
          <a:lstStyle/>
          <a:p>
            <a:fld id="{B04AC149-A3EA-40E3-AFD7-255FEC69AC6F}" type="datetimeFigureOut">
              <a:rPr lang="en-US" smtClean="0"/>
              <a:t>4/8/2026</a:t>
            </a:fld>
            <a:endParaRPr lang="en-US"/>
          </a:p>
        </p:txBody>
      </p:sp>
      <p:sp>
        <p:nvSpPr>
          <p:cNvPr id="6" name="Footer Placeholder 5">
            <a:extLst>
              <a:ext uri="{FF2B5EF4-FFF2-40B4-BE49-F238E27FC236}">
                <a16:creationId xmlns:a16="http://schemas.microsoft.com/office/drawing/2014/main" id="{72762E79-01BF-1C3F-06A2-7F253BA3D8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EAFFF5-E6CD-71EE-E8E7-AF3F40320EF8}"/>
              </a:ext>
            </a:extLst>
          </p:cNvPr>
          <p:cNvSpPr>
            <a:spLocks noGrp="1"/>
          </p:cNvSpPr>
          <p:nvPr>
            <p:ph type="sldNum" sz="quarter" idx="12"/>
          </p:nvPr>
        </p:nvSpPr>
        <p:spPr/>
        <p:txBody>
          <a:bodyPr/>
          <a:lstStyle/>
          <a:p>
            <a:fld id="{CE6E7EA4-CE2D-474C-A0C7-BC075B1FAA09}" type="slidenum">
              <a:rPr lang="en-US" smtClean="0"/>
              <a:t>‹#›</a:t>
            </a:fld>
            <a:endParaRPr lang="en-US"/>
          </a:p>
        </p:txBody>
      </p:sp>
    </p:spTree>
    <p:extLst>
      <p:ext uri="{BB962C8B-B14F-4D97-AF65-F5344CB8AC3E}">
        <p14:creationId xmlns:p14="http://schemas.microsoft.com/office/powerpoint/2010/main" val="2802703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0B7BB-6226-8EDD-A709-0907EC1A70D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C20726-A2DE-2D6F-6EAD-4899746E3F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DE1602-05CD-F3B6-9D8A-4B7BB54A58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E11A03-61F0-1181-CF4E-87ADF44ADB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F20FE7-9126-29B4-EE73-9E9C7CC373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900CD8-8EA9-4AD2-34B8-C269BF9BC3D8}"/>
              </a:ext>
            </a:extLst>
          </p:cNvPr>
          <p:cNvSpPr>
            <a:spLocks noGrp="1"/>
          </p:cNvSpPr>
          <p:nvPr>
            <p:ph type="dt" sz="half" idx="10"/>
          </p:nvPr>
        </p:nvSpPr>
        <p:spPr/>
        <p:txBody>
          <a:bodyPr/>
          <a:lstStyle/>
          <a:p>
            <a:fld id="{B04AC149-A3EA-40E3-AFD7-255FEC69AC6F}" type="datetimeFigureOut">
              <a:rPr lang="en-US" smtClean="0"/>
              <a:t>4/8/2026</a:t>
            </a:fld>
            <a:endParaRPr lang="en-US"/>
          </a:p>
        </p:txBody>
      </p:sp>
      <p:sp>
        <p:nvSpPr>
          <p:cNvPr id="8" name="Footer Placeholder 7">
            <a:extLst>
              <a:ext uri="{FF2B5EF4-FFF2-40B4-BE49-F238E27FC236}">
                <a16:creationId xmlns:a16="http://schemas.microsoft.com/office/drawing/2014/main" id="{72FA2A5B-60A4-2F26-0383-801CDACCDC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73CF53-E6BB-64F3-2475-1AB0634A0C32}"/>
              </a:ext>
            </a:extLst>
          </p:cNvPr>
          <p:cNvSpPr>
            <a:spLocks noGrp="1"/>
          </p:cNvSpPr>
          <p:nvPr>
            <p:ph type="sldNum" sz="quarter" idx="12"/>
          </p:nvPr>
        </p:nvSpPr>
        <p:spPr/>
        <p:txBody>
          <a:bodyPr/>
          <a:lstStyle/>
          <a:p>
            <a:fld id="{CE6E7EA4-CE2D-474C-A0C7-BC075B1FAA09}" type="slidenum">
              <a:rPr lang="en-US" smtClean="0"/>
              <a:t>‹#›</a:t>
            </a:fld>
            <a:endParaRPr lang="en-US"/>
          </a:p>
        </p:txBody>
      </p:sp>
    </p:spTree>
    <p:extLst>
      <p:ext uri="{BB962C8B-B14F-4D97-AF65-F5344CB8AC3E}">
        <p14:creationId xmlns:p14="http://schemas.microsoft.com/office/powerpoint/2010/main" val="610886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8159E-0770-6A33-588B-3E8BBFC66E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7BF628-537C-97A6-4236-4C0AF8E72525}"/>
              </a:ext>
            </a:extLst>
          </p:cNvPr>
          <p:cNvSpPr>
            <a:spLocks noGrp="1"/>
          </p:cNvSpPr>
          <p:nvPr>
            <p:ph type="dt" sz="half" idx="10"/>
          </p:nvPr>
        </p:nvSpPr>
        <p:spPr/>
        <p:txBody>
          <a:bodyPr/>
          <a:lstStyle/>
          <a:p>
            <a:fld id="{B04AC149-A3EA-40E3-AFD7-255FEC69AC6F}" type="datetimeFigureOut">
              <a:rPr lang="en-US" smtClean="0"/>
              <a:t>4/8/2026</a:t>
            </a:fld>
            <a:endParaRPr lang="en-US"/>
          </a:p>
        </p:txBody>
      </p:sp>
      <p:sp>
        <p:nvSpPr>
          <p:cNvPr id="4" name="Footer Placeholder 3">
            <a:extLst>
              <a:ext uri="{FF2B5EF4-FFF2-40B4-BE49-F238E27FC236}">
                <a16:creationId xmlns:a16="http://schemas.microsoft.com/office/drawing/2014/main" id="{381A9C3B-FFCA-BC95-CE0A-84633EC3F3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6725892-F190-A353-3007-7B4EA34224F3}"/>
              </a:ext>
            </a:extLst>
          </p:cNvPr>
          <p:cNvSpPr>
            <a:spLocks noGrp="1"/>
          </p:cNvSpPr>
          <p:nvPr>
            <p:ph type="sldNum" sz="quarter" idx="12"/>
          </p:nvPr>
        </p:nvSpPr>
        <p:spPr/>
        <p:txBody>
          <a:bodyPr/>
          <a:lstStyle/>
          <a:p>
            <a:fld id="{CE6E7EA4-CE2D-474C-A0C7-BC075B1FAA09}" type="slidenum">
              <a:rPr lang="en-US" smtClean="0"/>
              <a:t>‹#›</a:t>
            </a:fld>
            <a:endParaRPr lang="en-US"/>
          </a:p>
        </p:txBody>
      </p:sp>
    </p:spTree>
    <p:extLst>
      <p:ext uri="{BB962C8B-B14F-4D97-AF65-F5344CB8AC3E}">
        <p14:creationId xmlns:p14="http://schemas.microsoft.com/office/powerpoint/2010/main" val="4202641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2B2A44-0762-8926-CDE7-9F1EB8CBD0FE}"/>
              </a:ext>
            </a:extLst>
          </p:cNvPr>
          <p:cNvSpPr>
            <a:spLocks noGrp="1"/>
          </p:cNvSpPr>
          <p:nvPr>
            <p:ph type="dt" sz="half" idx="10"/>
          </p:nvPr>
        </p:nvSpPr>
        <p:spPr/>
        <p:txBody>
          <a:bodyPr/>
          <a:lstStyle/>
          <a:p>
            <a:fld id="{B04AC149-A3EA-40E3-AFD7-255FEC69AC6F}" type="datetimeFigureOut">
              <a:rPr lang="en-US" smtClean="0"/>
              <a:t>4/8/2026</a:t>
            </a:fld>
            <a:endParaRPr lang="en-US"/>
          </a:p>
        </p:txBody>
      </p:sp>
      <p:sp>
        <p:nvSpPr>
          <p:cNvPr id="3" name="Footer Placeholder 2">
            <a:extLst>
              <a:ext uri="{FF2B5EF4-FFF2-40B4-BE49-F238E27FC236}">
                <a16:creationId xmlns:a16="http://schemas.microsoft.com/office/drawing/2014/main" id="{F175997F-32C8-6068-3E3B-1EDB6A9116B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F5BCC50-4424-3180-7E8C-F84C8A000FB8}"/>
              </a:ext>
            </a:extLst>
          </p:cNvPr>
          <p:cNvSpPr>
            <a:spLocks noGrp="1"/>
          </p:cNvSpPr>
          <p:nvPr>
            <p:ph type="sldNum" sz="quarter" idx="12"/>
          </p:nvPr>
        </p:nvSpPr>
        <p:spPr/>
        <p:txBody>
          <a:bodyPr/>
          <a:lstStyle/>
          <a:p>
            <a:fld id="{CE6E7EA4-CE2D-474C-A0C7-BC075B1FAA09}" type="slidenum">
              <a:rPr lang="en-US" smtClean="0"/>
              <a:t>‹#›</a:t>
            </a:fld>
            <a:endParaRPr lang="en-US"/>
          </a:p>
        </p:txBody>
      </p:sp>
    </p:spTree>
    <p:extLst>
      <p:ext uri="{BB962C8B-B14F-4D97-AF65-F5344CB8AC3E}">
        <p14:creationId xmlns:p14="http://schemas.microsoft.com/office/powerpoint/2010/main" val="78053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1F218-17D8-A81A-0107-735887307A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5D708F9-217C-3BDE-4849-46AC58BE29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B81317-60B4-C7FF-BD58-0B378440C3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958BD6-C6A9-1954-502F-A2DFEDFD24CE}"/>
              </a:ext>
            </a:extLst>
          </p:cNvPr>
          <p:cNvSpPr>
            <a:spLocks noGrp="1"/>
          </p:cNvSpPr>
          <p:nvPr>
            <p:ph type="dt" sz="half" idx="10"/>
          </p:nvPr>
        </p:nvSpPr>
        <p:spPr/>
        <p:txBody>
          <a:bodyPr/>
          <a:lstStyle/>
          <a:p>
            <a:fld id="{B04AC149-A3EA-40E3-AFD7-255FEC69AC6F}" type="datetimeFigureOut">
              <a:rPr lang="en-US" smtClean="0"/>
              <a:t>4/8/2026</a:t>
            </a:fld>
            <a:endParaRPr lang="en-US"/>
          </a:p>
        </p:txBody>
      </p:sp>
      <p:sp>
        <p:nvSpPr>
          <p:cNvPr id="6" name="Footer Placeholder 5">
            <a:extLst>
              <a:ext uri="{FF2B5EF4-FFF2-40B4-BE49-F238E27FC236}">
                <a16:creationId xmlns:a16="http://schemas.microsoft.com/office/drawing/2014/main" id="{6ACA4050-5EAA-277F-E067-2F87ECF53B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4167D4-1C9A-BF34-1F44-00CD00E38FDC}"/>
              </a:ext>
            </a:extLst>
          </p:cNvPr>
          <p:cNvSpPr>
            <a:spLocks noGrp="1"/>
          </p:cNvSpPr>
          <p:nvPr>
            <p:ph type="sldNum" sz="quarter" idx="12"/>
          </p:nvPr>
        </p:nvSpPr>
        <p:spPr/>
        <p:txBody>
          <a:bodyPr/>
          <a:lstStyle/>
          <a:p>
            <a:fld id="{CE6E7EA4-CE2D-474C-A0C7-BC075B1FAA09}" type="slidenum">
              <a:rPr lang="en-US" smtClean="0"/>
              <a:t>‹#›</a:t>
            </a:fld>
            <a:endParaRPr lang="en-US"/>
          </a:p>
        </p:txBody>
      </p:sp>
    </p:spTree>
    <p:extLst>
      <p:ext uri="{BB962C8B-B14F-4D97-AF65-F5344CB8AC3E}">
        <p14:creationId xmlns:p14="http://schemas.microsoft.com/office/powerpoint/2010/main" val="3786838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19218-B952-AA28-C986-9DA7EADDF5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B33DF7-8FFF-0B5B-CFB4-EAC66442D3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0A6B2D-526C-5BF4-6278-095D30BD3D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BB1712-366B-EEA4-1BA3-813A85197DAF}"/>
              </a:ext>
            </a:extLst>
          </p:cNvPr>
          <p:cNvSpPr>
            <a:spLocks noGrp="1"/>
          </p:cNvSpPr>
          <p:nvPr>
            <p:ph type="dt" sz="half" idx="10"/>
          </p:nvPr>
        </p:nvSpPr>
        <p:spPr/>
        <p:txBody>
          <a:bodyPr/>
          <a:lstStyle/>
          <a:p>
            <a:fld id="{B04AC149-A3EA-40E3-AFD7-255FEC69AC6F}" type="datetimeFigureOut">
              <a:rPr lang="en-US" smtClean="0"/>
              <a:t>4/8/2026</a:t>
            </a:fld>
            <a:endParaRPr lang="en-US"/>
          </a:p>
        </p:txBody>
      </p:sp>
      <p:sp>
        <p:nvSpPr>
          <p:cNvPr id="6" name="Footer Placeholder 5">
            <a:extLst>
              <a:ext uri="{FF2B5EF4-FFF2-40B4-BE49-F238E27FC236}">
                <a16:creationId xmlns:a16="http://schemas.microsoft.com/office/drawing/2014/main" id="{8928BCE5-AC77-0A28-1570-D164AE3EF2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A9B236-B70D-6895-196E-E7235D1AC254}"/>
              </a:ext>
            </a:extLst>
          </p:cNvPr>
          <p:cNvSpPr>
            <a:spLocks noGrp="1"/>
          </p:cNvSpPr>
          <p:nvPr>
            <p:ph type="sldNum" sz="quarter" idx="12"/>
          </p:nvPr>
        </p:nvSpPr>
        <p:spPr/>
        <p:txBody>
          <a:bodyPr/>
          <a:lstStyle/>
          <a:p>
            <a:fld id="{CE6E7EA4-CE2D-474C-A0C7-BC075B1FAA09}" type="slidenum">
              <a:rPr lang="en-US" smtClean="0"/>
              <a:t>‹#›</a:t>
            </a:fld>
            <a:endParaRPr lang="en-US"/>
          </a:p>
        </p:txBody>
      </p:sp>
    </p:spTree>
    <p:extLst>
      <p:ext uri="{BB962C8B-B14F-4D97-AF65-F5344CB8AC3E}">
        <p14:creationId xmlns:p14="http://schemas.microsoft.com/office/powerpoint/2010/main" val="1348105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A28075-1AC1-4E2F-0676-07F0B696FE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D49CAB-E450-2A75-2F80-5DCFC71817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DA5B3F-531F-BA4C-E842-FCABC312E8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04AC149-A3EA-40E3-AFD7-255FEC69AC6F}" type="datetimeFigureOut">
              <a:rPr lang="en-US" smtClean="0"/>
              <a:t>4/8/2026</a:t>
            </a:fld>
            <a:endParaRPr lang="en-US"/>
          </a:p>
        </p:txBody>
      </p:sp>
      <p:sp>
        <p:nvSpPr>
          <p:cNvPr id="5" name="Footer Placeholder 4">
            <a:extLst>
              <a:ext uri="{FF2B5EF4-FFF2-40B4-BE49-F238E27FC236}">
                <a16:creationId xmlns:a16="http://schemas.microsoft.com/office/drawing/2014/main" id="{47856BC8-F5E5-ACC5-FD4D-1D2E40F378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E967F6A-925C-9009-7D6C-24B3430055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E6E7EA4-CE2D-474C-A0C7-BC075B1FAA09}" type="slidenum">
              <a:rPr lang="en-US" smtClean="0"/>
              <a:t>‹#›</a:t>
            </a:fld>
            <a:endParaRPr lang="en-US"/>
          </a:p>
        </p:txBody>
      </p:sp>
    </p:spTree>
    <p:extLst>
      <p:ext uri="{BB962C8B-B14F-4D97-AF65-F5344CB8AC3E}">
        <p14:creationId xmlns:p14="http://schemas.microsoft.com/office/powerpoint/2010/main" val="1203859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54ABD-663F-4AF4-91E8-C14323971FB8}"/>
              </a:ext>
            </a:extLst>
          </p:cNvPr>
          <p:cNvSpPr>
            <a:spLocks noGrp="1"/>
          </p:cNvSpPr>
          <p:nvPr>
            <p:ph type="ctrTitle"/>
          </p:nvPr>
        </p:nvSpPr>
        <p:spPr>
          <a:xfrm>
            <a:off x="1638300" y="1071195"/>
            <a:ext cx="8915399" cy="2262781"/>
          </a:xfrm>
        </p:spPr>
        <p:txBody>
          <a:bodyPr>
            <a:normAutofit fontScale="90000"/>
          </a:bodyPr>
          <a:lstStyle/>
          <a:p>
            <a:r>
              <a:rPr lang="en-US" b="1" dirty="0">
                <a:solidFill>
                  <a:srgbClr val="0B4359"/>
                </a:solidFill>
              </a:rPr>
              <a:t>Nevada Water Operator</a:t>
            </a:r>
            <a:br>
              <a:rPr lang="en-US" b="1" dirty="0">
                <a:solidFill>
                  <a:srgbClr val="0B4359"/>
                </a:solidFill>
              </a:rPr>
            </a:br>
            <a:r>
              <a:rPr lang="en-US" b="1" dirty="0">
                <a:solidFill>
                  <a:srgbClr val="0B4359"/>
                </a:solidFill>
              </a:rPr>
              <a:t>Exam Summaries </a:t>
            </a:r>
            <a:br>
              <a:rPr lang="en-US" b="1" dirty="0">
                <a:solidFill>
                  <a:srgbClr val="0B4359"/>
                </a:solidFill>
              </a:rPr>
            </a:br>
            <a:r>
              <a:rPr lang="en-US" b="1" dirty="0">
                <a:solidFill>
                  <a:srgbClr val="0B4359"/>
                </a:solidFill>
              </a:rPr>
              <a:t>4</a:t>
            </a:r>
            <a:r>
              <a:rPr lang="en-US" b="1" baseline="30000" dirty="0">
                <a:solidFill>
                  <a:srgbClr val="0B4359"/>
                </a:solidFill>
              </a:rPr>
              <a:t>th</a:t>
            </a:r>
            <a:r>
              <a:rPr lang="en-US" b="1" dirty="0">
                <a:solidFill>
                  <a:srgbClr val="0B4359"/>
                </a:solidFill>
              </a:rPr>
              <a:t> Quarter 2024</a:t>
            </a:r>
          </a:p>
        </p:txBody>
      </p:sp>
      <p:sp>
        <p:nvSpPr>
          <p:cNvPr id="3" name="Subtitle 2">
            <a:extLst>
              <a:ext uri="{FF2B5EF4-FFF2-40B4-BE49-F238E27FC236}">
                <a16:creationId xmlns:a16="http://schemas.microsoft.com/office/drawing/2014/main" id="{BD2CEFDE-6325-434A-B1ED-30168DA8D906}"/>
              </a:ext>
            </a:extLst>
          </p:cNvPr>
          <p:cNvSpPr>
            <a:spLocks noGrp="1"/>
          </p:cNvSpPr>
          <p:nvPr>
            <p:ph type="subTitle" idx="1"/>
          </p:nvPr>
        </p:nvSpPr>
        <p:spPr>
          <a:xfrm>
            <a:off x="1567042" y="4065991"/>
            <a:ext cx="8915399" cy="1126283"/>
          </a:xfrm>
        </p:spPr>
        <p:txBody>
          <a:bodyPr>
            <a:normAutofit/>
          </a:bodyPr>
          <a:lstStyle/>
          <a:p>
            <a:r>
              <a:rPr lang="en-US" sz="2200" dirty="0"/>
              <a:t>NDEP Bureau of Safe Drinking Water</a:t>
            </a:r>
          </a:p>
          <a:p>
            <a:r>
              <a:rPr lang="en-US" sz="2200" dirty="0"/>
              <a:t>Operator Certification Program</a:t>
            </a:r>
          </a:p>
        </p:txBody>
      </p:sp>
      <p:pic>
        <p:nvPicPr>
          <p:cNvPr id="5" name="Picture 4">
            <a:extLst>
              <a:ext uri="{FF2B5EF4-FFF2-40B4-BE49-F238E27FC236}">
                <a16:creationId xmlns:a16="http://schemas.microsoft.com/office/drawing/2014/main" id="{FC1F3A3F-F94D-4715-B7DE-CA0125FD1D5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4359" y="5822827"/>
            <a:ext cx="1660817" cy="1283359"/>
          </a:xfrm>
          <a:prstGeom prst="rect">
            <a:avLst/>
          </a:prstGeom>
        </p:spPr>
      </p:pic>
      <p:pic>
        <p:nvPicPr>
          <p:cNvPr id="6" name="Picture 5" descr="dcnr-vert.png">
            <a:extLst>
              <a:ext uri="{FF2B5EF4-FFF2-40B4-BE49-F238E27FC236}">
                <a16:creationId xmlns:a16="http://schemas.microsoft.com/office/drawing/2014/main" id="{124F1FA4-A5DB-4C0D-99D1-B6FB95928BDC}"/>
              </a:ext>
            </a:extLst>
          </p:cNvPr>
          <p:cNvPicPr>
            <a:picLocks noChangeAspect="1"/>
          </p:cNvPicPr>
          <p:nvPr/>
        </p:nvPicPr>
        <p:blipFill>
          <a:blip r:embed="rId3" cstate="print"/>
          <a:stretch>
            <a:fillRect/>
          </a:stretch>
        </p:blipFill>
        <p:spPr>
          <a:xfrm>
            <a:off x="238084" y="122942"/>
            <a:ext cx="948253" cy="948253"/>
          </a:xfrm>
          <a:prstGeom prst="rect">
            <a:avLst/>
          </a:prstGeom>
          <a:effectLst/>
        </p:spPr>
      </p:pic>
    </p:spTree>
    <p:extLst>
      <p:ext uri="{BB962C8B-B14F-4D97-AF65-F5344CB8AC3E}">
        <p14:creationId xmlns:p14="http://schemas.microsoft.com/office/powerpoint/2010/main" val="1999920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31F67-45E1-976D-D22C-0324F883116A}"/>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96C448C5-DFFC-827C-A0F6-60539770E0C4}"/>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438401" y="3660098"/>
            <a:ext cx="7040379" cy="2878816"/>
          </a:xfrm>
          <a:prstGeom prst="rect">
            <a:avLst/>
          </a:prstGeom>
        </p:spPr>
      </p:pic>
      <p:sp>
        <p:nvSpPr>
          <p:cNvPr id="5" name="Rectangle 4">
            <a:extLst>
              <a:ext uri="{FF2B5EF4-FFF2-40B4-BE49-F238E27FC236}">
                <a16:creationId xmlns:a16="http://schemas.microsoft.com/office/drawing/2014/main" id="{7584FD4D-36E9-3FE7-9ABA-54C5B1652A42}"/>
              </a:ext>
            </a:extLst>
          </p:cNvPr>
          <p:cNvSpPr/>
          <p:nvPr/>
        </p:nvSpPr>
        <p:spPr>
          <a:xfrm>
            <a:off x="1524000" y="0"/>
            <a:ext cx="9144000" cy="1601152"/>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p>
        </p:txBody>
      </p:sp>
      <p:sp>
        <p:nvSpPr>
          <p:cNvPr id="3" name="Title 2">
            <a:extLst>
              <a:ext uri="{FF2B5EF4-FFF2-40B4-BE49-F238E27FC236}">
                <a16:creationId xmlns:a16="http://schemas.microsoft.com/office/drawing/2014/main" id="{4CB37BB6-7A7E-293E-3FF3-0120ECA1DD47}"/>
              </a:ext>
            </a:extLst>
          </p:cNvPr>
          <p:cNvSpPr>
            <a:spLocks noGrp="1"/>
          </p:cNvSpPr>
          <p:nvPr>
            <p:ph type="ctrTitle"/>
          </p:nvPr>
        </p:nvSpPr>
        <p:spPr>
          <a:xfrm>
            <a:off x="1752600" y="1676400"/>
            <a:ext cx="8915400" cy="5113872"/>
          </a:xfrm>
        </p:spPr>
        <p:txBody>
          <a:bodyPr anchor="t" anchorCtr="0">
            <a:normAutofit fontScale="90000"/>
          </a:bodyPr>
          <a:lstStyle/>
          <a:p>
            <a:pPr algn="l">
              <a:lnSpc>
                <a:spcPct val="150000"/>
              </a:lnSpc>
            </a:pPr>
            <a:r>
              <a:rPr lang="en-US" sz="2700" dirty="0"/>
              <a:t>Official members will include:</a:t>
            </a:r>
            <a:br>
              <a:rPr lang="en-US" sz="2700" dirty="0"/>
            </a:br>
            <a:r>
              <a:rPr lang="en-US" sz="2700" dirty="0"/>
              <a:t>1) A representative of the American Water Works Association. </a:t>
            </a:r>
            <a:br>
              <a:rPr lang="en-US" sz="2700" dirty="0"/>
            </a:br>
            <a:r>
              <a:rPr lang="en-US" sz="2700" dirty="0"/>
              <a:t>2) A representative of the Nevada Rural Water Association. </a:t>
            </a:r>
            <a:br>
              <a:rPr lang="en-US" sz="2700" dirty="0"/>
            </a:br>
            <a:r>
              <a:rPr lang="en-US" sz="2700" dirty="0"/>
              <a:t>3) A member of the general public. </a:t>
            </a:r>
            <a:br>
              <a:rPr lang="en-US" sz="2700" dirty="0"/>
            </a:br>
            <a:r>
              <a:rPr lang="en-US" sz="2700" dirty="0"/>
              <a:t>4) Membership will also include at least four but not more than six additional system representatives from small, medium and large water and wastewater systems in both rural and urban areas of Nevada. </a:t>
            </a:r>
            <a:br>
              <a:rPr lang="en-US" sz="2700" dirty="0"/>
            </a:br>
            <a:br>
              <a:rPr lang="en-US" sz="2000" dirty="0"/>
            </a:br>
            <a:br>
              <a:rPr lang="en-US" sz="2000" dirty="0"/>
            </a:br>
            <a:br>
              <a:rPr lang="en-US" sz="4800" dirty="0"/>
            </a:br>
            <a:br>
              <a:rPr lang="en-US" sz="4800" dirty="0"/>
            </a:br>
            <a:endParaRPr lang="en-US" sz="4800" dirty="0"/>
          </a:p>
        </p:txBody>
      </p:sp>
      <p:sp>
        <p:nvSpPr>
          <p:cNvPr id="2" name="Slide Number Placeholder 1">
            <a:extLst>
              <a:ext uri="{FF2B5EF4-FFF2-40B4-BE49-F238E27FC236}">
                <a16:creationId xmlns:a16="http://schemas.microsoft.com/office/drawing/2014/main" id="{F54713E8-5F96-28DE-85CA-38F3C943E51F}"/>
              </a:ext>
            </a:extLst>
          </p:cNvPr>
          <p:cNvSpPr>
            <a:spLocks noGrp="1"/>
          </p:cNvSpPr>
          <p:nvPr>
            <p:ph type="sldNum" sz="quarter" idx="12"/>
          </p:nvPr>
        </p:nvSpPr>
        <p:spPr/>
        <p:txBody>
          <a:bodyPr/>
          <a:lstStyle/>
          <a:p>
            <a:pPr>
              <a:defRPr/>
            </a:pPr>
            <a:fld id="{932C1140-0409-4EB3-BB7D-DC6DFCB68053}" type="slidenum">
              <a:rPr lang="en-US" smtClean="0"/>
              <a:pPr>
                <a:defRPr/>
              </a:pPr>
              <a:t>10</a:t>
            </a:fld>
            <a:endParaRPr lang="en-US" dirty="0"/>
          </a:p>
        </p:txBody>
      </p:sp>
      <p:sp>
        <p:nvSpPr>
          <p:cNvPr id="4" name="TextBox 3">
            <a:extLst>
              <a:ext uri="{FF2B5EF4-FFF2-40B4-BE49-F238E27FC236}">
                <a16:creationId xmlns:a16="http://schemas.microsoft.com/office/drawing/2014/main" id="{0998BB4F-8323-A3C0-FF5F-CDE5AC51CA88}"/>
              </a:ext>
            </a:extLst>
          </p:cNvPr>
          <p:cNvSpPr txBox="1"/>
          <p:nvPr/>
        </p:nvSpPr>
        <p:spPr>
          <a:xfrm>
            <a:off x="2203010" y="457201"/>
            <a:ext cx="7696200" cy="584775"/>
          </a:xfrm>
          <a:prstGeom prst="rect">
            <a:avLst/>
          </a:prstGeom>
          <a:noFill/>
        </p:spPr>
        <p:txBody>
          <a:bodyPr wrap="square" rtlCol="0">
            <a:spAutoFit/>
          </a:bodyPr>
          <a:lstStyle/>
          <a:p>
            <a:pPr algn="ctr"/>
            <a:r>
              <a:rPr lang="en-US" sz="3200" b="1" dirty="0">
                <a:latin typeface="+mj-lt"/>
                <a:ea typeface="+mj-ea"/>
                <a:cs typeface="+mj-cs"/>
              </a:rPr>
              <a:t>Rules from Forum Mission Statement  </a:t>
            </a:r>
          </a:p>
        </p:txBody>
      </p:sp>
      <p:sp>
        <p:nvSpPr>
          <p:cNvPr id="8" name="Rectangle 7">
            <a:extLst>
              <a:ext uri="{FF2B5EF4-FFF2-40B4-BE49-F238E27FC236}">
                <a16:creationId xmlns:a16="http://schemas.microsoft.com/office/drawing/2014/main" id="{B6C43256-9115-BCF8-B1E0-D6DE53241628}"/>
              </a:ext>
            </a:extLst>
          </p:cNvPr>
          <p:cNvSpPr/>
          <p:nvPr/>
        </p:nvSpPr>
        <p:spPr>
          <a:xfrm>
            <a:off x="5032248" y="1041976"/>
            <a:ext cx="1706880" cy="414528"/>
          </a:xfrm>
          <a:prstGeom prst="rect">
            <a:avLst/>
          </a:prstGeom>
          <a:noFill/>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r>
              <a:rPr lang="en-US" dirty="0">
                <a:solidFill>
                  <a:schemeClr val="tx1"/>
                </a:solidFill>
                <a:latin typeface="Calibri"/>
              </a:rPr>
              <a:t>NRS 445A.870</a:t>
            </a:r>
          </a:p>
        </p:txBody>
      </p:sp>
    </p:spTree>
    <p:extLst>
      <p:ext uri="{BB962C8B-B14F-4D97-AF65-F5344CB8AC3E}">
        <p14:creationId xmlns:p14="http://schemas.microsoft.com/office/powerpoint/2010/main" val="1878360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655CD-7B71-DACF-0A0A-71D34ABDD3F9}"/>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1B4ED031-A734-EBFB-21C0-612B25FB8B27}"/>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438401" y="3660098"/>
            <a:ext cx="7040379" cy="2878816"/>
          </a:xfrm>
          <a:prstGeom prst="rect">
            <a:avLst/>
          </a:prstGeom>
        </p:spPr>
      </p:pic>
      <p:sp>
        <p:nvSpPr>
          <p:cNvPr id="5" name="Rectangle 4">
            <a:extLst>
              <a:ext uri="{FF2B5EF4-FFF2-40B4-BE49-F238E27FC236}">
                <a16:creationId xmlns:a16="http://schemas.microsoft.com/office/drawing/2014/main" id="{DCD0A09B-B750-9169-0890-5967F0ACC739}"/>
              </a:ext>
            </a:extLst>
          </p:cNvPr>
          <p:cNvSpPr/>
          <p:nvPr/>
        </p:nvSpPr>
        <p:spPr>
          <a:xfrm>
            <a:off x="1524000" y="0"/>
            <a:ext cx="9144000" cy="1601152"/>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p>
        </p:txBody>
      </p:sp>
      <p:sp>
        <p:nvSpPr>
          <p:cNvPr id="3" name="Title 2">
            <a:extLst>
              <a:ext uri="{FF2B5EF4-FFF2-40B4-BE49-F238E27FC236}">
                <a16:creationId xmlns:a16="http://schemas.microsoft.com/office/drawing/2014/main" id="{E21BCA5F-4F13-DA80-BAD1-6030C1BF27FA}"/>
              </a:ext>
            </a:extLst>
          </p:cNvPr>
          <p:cNvSpPr>
            <a:spLocks noGrp="1"/>
          </p:cNvSpPr>
          <p:nvPr>
            <p:ph type="ctrTitle"/>
          </p:nvPr>
        </p:nvSpPr>
        <p:spPr>
          <a:xfrm>
            <a:off x="1752600" y="1676400"/>
            <a:ext cx="8915400" cy="5113872"/>
          </a:xfrm>
        </p:spPr>
        <p:txBody>
          <a:bodyPr anchor="t" anchorCtr="0">
            <a:normAutofit fontScale="90000"/>
          </a:bodyPr>
          <a:lstStyle/>
          <a:p>
            <a:pPr algn="l">
              <a:lnSpc>
                <a:spcPct val="150000"/>
              </a:lnSpc>
            </a:pPr>
            <a:r>
              <a:rPr lang="en-US" sz="2700" dirty="0"/>
              <a:t>Additional considerations:</a:t>
            </a:r>
            <a:br>
              <a:rPr lang="en-US" sz="2700" dirty="0"/>
            </a:br>
            <a:r>
              <a:rPr lang="en-US" sz="2700" dirty="0"/>
              <a:t>1) </a:t>
            </a:r>
            <a:r>
              <a:rPr lang="en-US" sz="2200" dirty="0"/>
              <a:t>Each member shall be designated as representing a water system or a wastewater system, but may not represent both. In order to maintain a balance on the board with respect to water and wastewater representation, the board shall be composed of any combination of: 3 of 5; 4 of 7; 5 of 9. </a:t>
            </a:r>
            <a:br>
              <a:rPr lang="en-US" sz="2200" dirty="0"/>
            </a:br>
            <a:r>
              <a:rPr lang="en-US" sz="2200" dirty="0"/>
              <a:t>2) With respect to system size representation, if there are nine (9) members of the board, at least two shall represent systems of each size category and if there are seven (7) or five (5) members of the board, systems of each size category shall be represented. The size of systems, based on the number of connections are: small (having &lt;500 connections), medium (&gt;500 but &lt;10,000) or large (&gt;10,000). </a:t>
            </a:r>
            <a:br>
              <a:rPr lang="en-US" sz="2700" dirty="0"/>
            </a:br>
            <a:br>
              <a:rPr lang="en-US" sz="2000" dirty="0"/>
            </a:br>
            <a:br>
              <a:rPr lang="en-US" sz="2000" dirty="0"/>
            </a:br>
            <a:br>
              <a:rPr lang="en-US" sz="4800" dirty="0"/>
            </a:br>
            <a:br>
              <a:rPr lang="en-US" sz="4800" dirty="0"/>
            </a:br>
            <a:endParaRPr lang="en-US" sz="4800" dirty="0"/>
          </a:p>
        </p:txBody>
      </p:sp>
      <p:sp>
        <p:nvSpPr>
          <p:cNvPr id="2" name="Slide Number Placeholder 1">
            <a:extLst>
              <a:ext uri="{FF2B5EF4-FFF2-40B4-BE49-F238E27FC236}">
                <a16:creationId xmlns:a16="http://schemas.microsoft.com/office/drawing/2014/main" id="{E05B69AB-CEBD-A9FD-6D33-3E213197216B}"/>
              </a:ext>
            </a:extLst>
          </p:cNvPr>
          <p:cNvSpPr>
            <a:spLocks noGrp="1"/>
          </p:cNvSpPr>
          <p:nvPr>
            <p:ph type="sldNum" sz="quarter" idx="12"/>
          </p:nvPr>
        </p:nvSpPr>
        <p:spPr/>
        <p:txBody>
          <a:bodyPr/>
          <a:lstStyle/>
          <a:p>
            <a:pPr>
              <a:defRPr/>
            </a:pPr>
            <a:fld id="{932C1140-0409-4EB3-BB7D-DC6DFCB68053}" type="slidenum">
              <a:rPr lang="en-US" smtClean="0"/>
              <a:pPr>
                <a:defRPr/>
              </a:pPr>
              <a:t>11</a:t>
            </a:fld>
            <a:endParaRPr lang="en-US" dirty="0"/>
          </a:p>
        </p:txBody>
      </p:sp>
      <p:sp>
        <p:nvSpPr>
          <p:cNvPr id="4" name="TextBox 3">
            <a:extLst>
              <a:ext uri="{FF2B5EF4-FFF2-40B4-BE49-F238E27FC236}">
                <a16:creationId xmlns:a16="http://schemas.microsoft.com/office/drawing/2014/main" id="{78620F1D-6765-B27B-F371-8406A3FFC52C}"/>
              </a:ext>
            </a:extLst>
          </p:cNvPr>
          <p:cNvSpPr txBox="1"/>
          <p:nvPr/>
        </p:nvSpPr>
        <p:spPr>
          <a:xfrm>
            <a:off x="2203010" y="457201"/>
            <a:ext cx="7696200" cy="584775"/>
          </a:xfrm>
          <a:prstGeom prst="rect">
            <a:avLst/>
          </a:prstGeom>
          <a:noFill/>
        </p:spPr>
        <p:txBody>
          <a:bodyPr wrap="square" rtlCol="0">
            <a:spAutoFit/>
          </a:bodyPr>
          <a:lstStyle/>
          <a:p>
            <a:pPr algn="ctr"/>
            <a:r>
              <a:rPr lang="en-US" sz="3200" b="1" dirty="0">
                <a:latin typeface="+mj-lt"/>
                <a:ea typeface="+mj-ea"/>
                <a:cs typeface="+mj-cs"/>
              </a:rPr>
              <a:t>Rules from Forum Mission Statement  </a:t>
            </a:r>
          </a:p>
        </p:txBody>
      </p:sp>
      <p:sp>
        <p:nvSpPr>
          <p:cNvPr id="8" name="Rectangle 7">
            <a:extLst>
              <a:ext uri="{FF2B5EF4-FFF2-40B4-BE49-F238E27FC236}">
                <a16:creationId xmlns:a16="http://schemas.microsoft.com/office/drawing/2014/main" id="{A6E19668-8FB2-342A-2B5E-45F3F3011345}"/>
              </a:ext>
            </a:extLst>
          </p:cNvPr>
          <p:cNvSpPr/>
          <p:nvPr/>
        </p:nvSpPr>
        <p:spPr>
          <a:xfrm>
            <a:off x="5032248" y="1041976"/>
            <a:ext cx="1706880" cy="414528"/>
          </a:xfrm>
          <a:prstGeom prst="rect">
            <a:avLst/>
          </a:prstGeom>
          <a:noFill/>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r>
              <a:rPr lang="en-US" dirty="0">
                <a:solidFill>
                  <a:schemeClr val="tx1"/>
                </a:solidFill>
                <a:latin typeface="Calibri"/>
              </a:rPr>
              <a:t>NRS 445A.870</a:t>
            </a:r>
          </a:p>
        </p:txBody>
      </p:sp>
    </p:spTree>
    <p:extLst>
      <p:ext uri="{BB962C8B-B14F-4D97-AF65-F5344CB8AC3E}">
        <p14:creationId xmlns:p14="http://schemas.microsoft.com/office/powerpoint/2010/main" val="648016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B4441-B772-0585-DF7C-F1FB93CDF78F}"/>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EB3EB48E-5EEC-6F80-9EDA-D0A29E5B4332}"/>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438401" y="3660098"/>
            <a:ext cx="7040379" cy="2878816"/>
          </a:xfrm>
          <a:prstGeom prst="rect">
            <a:avLst/>
          </a:prstGeom>
        </p:spPr>
      </p:pic>
      <p:sp>
        <p:nvSpPr>
          <p:cNvPr id="5" name="Rectangle 4">
            <a:extLst>
              <a:ext uri="{FF2B5EF4-FFF2-40B4-BE49-F238E27FC236}">
                <a16:creationId xmlns:a16="http://schemas.microsoft.com/office/drawing/2014/main" id="{706CA6B1-C06C-D90D-C7E2-BDA070E10551}"/>
              </a:ext>
            </a:extLst>
          </p:cNvPr>
          <p:cNvSpPr/>
          <p:nvPr/>
        </p:nvSpPr>
        <p:spPr>
          <a:xfrm>
            <a:off x="1524000" y="0"/>
            <a:ext cx="9144000" cy="1601152"/>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p>
        </p:txBody>
      </p:sp>
      <p:sp>
        <p:nvSpPr>
          <p:cNvPr id="3" name="Title 2">
            <a:extLst>
              <a:ext uri="{FF2B5EF4-FFF2-40B4-BE49-F238E27FC236}">
                <a16:creationId xmlns:a16="http://schemas.microsoft.com/office/drawing/2014/main" id="{EB12A44E-2E12-E8A2-040B-730F582E0495}"/>
              </a:ext>
            </a:extLst>
          </p:cNvPr>
          <p:cNvSpPr>
            <a:spLocks noGrp="1"/>
          </p:cNvSpPr>
          <p:nvPr>
            <p:ph type="ctrTitle"/>
          </p:nvPr>
        </p:nvSpPr>
        <p:spPr>
          <a:xfrm>
            <a:off x="1752600" y="1676400"/>
            <a:ext cx="8915400" cy="5113872"/>
          </a:xfrm>
        </p:spPr>
        <p:txBody>
          <a:bodyPr anchor="t" anchorCtr="0">
            <a:normAutofit fontScale="90000"/>
          </a:bodyPr>
          <a:lstStyle/>
          <a:p>
            <a:pPr algn="l">
              <a:lnSpc>
                <a:spcPct val="150000"/>
              </a:lnSpc>
            </a:pPr>
            <a:r>
              <a:rPr lang="en-US" sz="2700" dirty="0"/>
              <a:t>Voting of new members will be done in the next meeting:</a:t>
            </a:r>
            <a:br>
              <a:rPr lang="en-US" sz="2700" dirty="0"/>
            </a:br>
            <a:r>
              <a:rPr lang="en-US" sz="2200" dirty="0"/>
              <a:t>1) Any particular rules?</a:t>
            </a:r>
            <a:br>
              <a:rPr lang="en-US" sz="2200" dirty="0"/>
            </a:br>
            <a:r>
              <a:rPr lang="en-US" sz="2200" dirty="0"/>
              <a:t>2) Letter of interest needs to be submitted and reviewed before meeting.</a:t>
            </a:r>
            <a:br>
              <a:rPr lang="en-US" sz="2200" dirty="0"/>
            </a:br>
            <a:r>
              <a:rPr lang="en-US" sz="2200" dirty="0"/>
              <a:t>3) Operator evaluated to meet requirements. </a:t>
            </a:r>
            <a:br>
              <a:rPr lang="en-US" sz="2200" dirty="0"/>
            </a:br>
            <a:r>
              <a:rPr lang="en-US" sz="2200" dirty="0"/>
              <a:t>4) Secondary option? For operators interested but only meet a forum position already filled.</a:t>
            </a:r>
            <a:br>
              <a:rPr lang="en-US" sz="2200" dirty="0"/>
            </a:br>
            <a:br>
              <a:rPr lang="en-US" sz="2000" dirty="0"/>
            </a:br>
            <a:br>
              <a:rPr lang="en-US" sz="2000" dirty="0"/>
            </a:br>
            <a:br>
              <a:rPr lang="en-US" sz="4800" dirty="0"/>
            </a:br>
            <a:br>
              <a:rPr lang="en-US" sz="4800" dirty="0"/>
            </a:br>
            <a:endParaRPr lang="en-US" sz="4800" dirty="0"/>
          </a:p>
        </p:txBody>
      </p:sp>
      <p:sp>
        <p:nvSpPr>
          <p:cNvPr id="2" name="Slide Number Placeholder 1">
            <a:extLst>
              <a:ext uri="{FF2B5EF4-FFF2-40B4-BE49-F238E27FC236}">
                <a16:creationId xmlns:a16="http://schemas.microsoft.com/office/drawing/2014/main" id="{B4C16094-24EE-27A6-C48D-DE5AB1CCB8E3}"/>
              </a:ext>
            </a:extLst>
          </p:cNvPr>
          <p:cNvSpPr>
            <a:spLocks noGrp="1"/>
          </p:cNvSpPr>
          <p:nvPr>
            <p:ph type="sldNum" sz="quarter" idx="12"/>
          </p:nvPr>
        </p:nvSpPr>
        <p:spPr/>
        <p:txBody>
          <a:bodyPr/>
          <a:lstStyle/>
          <a:p>
            <a:pPr>
              <a:defRPr/>
            </a:pPr>
            <a:fld id="{932C1140-0409-4EB3-BB7D-DC6DFCB68053}" type="slidenum">
              <a:rPr lang="en-US" smtClean="0"/>
              <a:pPr>
                <a:defRPr/>
              </a:pPr>
              <a:t>12</a:t>
            </a:fld>
            <a:endParaRPr lang="en-US" dirty="0"/>
          </a:p>
        </p:txBody>
      </p:sp>
      <p:sp>
        <p:nvSpPr>
          <p:cNvPr id="4" name="TextBox 3">
            <a:extLst>
              <a:ext uri="{FF2B5EF4-FFF2-40B4-BE49-F238E27FC236}">
                <a16:creationId xmlns:a16="http://schemas.microsoft.com/office/drawing/2014/main" id="{F9262D2E-98AC-E064-5050-1E33BD580DCA}"/>
              </a:ext>
            </a:extLst>
          </p:cNvPr>
          <p:cNvSpPr txBox="1"/>
          <p:nvPr/>
        </p:nvSpPr>
        <p:spPr>
          <a:xfrm>
            <a:off x="2203010" y="457201"/>
            <a:ext cx="7696200" cy="584775"/>
          </a:xfrm>
          <a:prstGeom prst="rect">
            <a:avLst/>
          </a:prstGeom>
          <a:noFill/>
        </p:spPr>
        <p:txBody>
          <a:bodyPr wrap="square" rtlCol="0">
            <a:spAutoFit/>
          </a:bodyPr>
          <a:lstStyle/>
          <a:p>
            <a:pPr algn="ctr"/>
            <a:r>
              <a:rPr lang="en-US" sz="3200" b="1" dirty="0">
                <a:latin typeface="+mj-lt"/>
                <a:ea typeface="+mj-ea"/>
                <a:cs typeface="+mj-cs"/>
              </a:rPr>
              <a:t>Forum Discussion - Voting  </a:t>
            </a:r>
          </a:p>
        </p:txBody>
      </p:sp>
    </p:spTree>
    <p:extLst>
      <p:ext uri="{BB962C8B-B14F-4D97-AF65-F5344CB8AC3E}">
        <p14:creationId xmlns:p14="http://schemas.microsoft.com/office/powerpoint/2010/main" val="356357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2A7DC-F90D-40D2-A1B5-3320C69F4879}"/>
              </a:ext>
            </a:extLst>
          </p:cNvPr>
          <p:cNvSpPr>
            <a:spLocks noGrp="1"/>
          </p:cNvSpPr>
          <p:nvPr>
            <p:ph type="ctrTitle"/>
          </p:nvPr>
        </p:nvSpPr>
        <p:spPr>
          <a:xfrm>
            <a:off x="378977" y="309425"/>
            <a:ext cx="11434046" cy="985821"/>
          </a:xfrm>
        </p:spPr>
        <p:txBody>
          <a:bodyPr>
            <a:normAutofit/>
          </a:bodyPr>
          <a:lstStyle/>
          <a:p>
            <a:pPr algn="ctr"/>
            <a:r>
              <a:rPr lang="en-US" dirty="0">
                <a:solidFill>
                  <a:schemeClr val="tx2">
                    <a:lumMod val="75000"/>
                    <a:lumOff val="25000"/>
                  </a:schemeClr>
                </a:solidFill>
              </a:rPr>
              <a:t>2024 4</a:t>
            </a:r>
            <a:r>
              <a:rPr lang="en-US" baseline="30000" dirty="0">
                <a:solidFill>
                  <a:schemeClr val="tx2">
                    <a:lumMod val="75000"/>
                    <a:lumOff val="25000"/>
                  </a:schemeClr>
                </a:solidFill>
              </a:rPr>
              <a:t>th</a:t>
            </a:r>
            <a:r>
              <a:rPr lang="en-US" dirty="0">
                <a:solidFill>
                  <a:schemeClr val="tx2">
                    <a:lumMod val="75000"/>
                    <a:lumOff val="25000"/>
                  </a:schemeClr>
                </a:solidFill>
              </a:rPr>
              <a:t> Quarter - Distribution</a:t>
            </a:r>
          </a:p>
        </p:txBody>
      </p:sp>
      <p:sp>
        <p:nvSpPr>
          <p:cNvPr id="38" name="Subtitle 2">
            <a:extLst>
              <a:ext uri="{FF2B5EF4-FFF2-40B4-BE49-F238E27FC236}">
                <a16:creationId xmlns:a16="http://schemas.microsoft.com/office/drawing/2014/main" id="{2F3C05E7-BCF4-459B-904E-E78718360D19}"/>
              </a:ext>
            </a:extLst>
          </p:cNvPr>
          <p:cNvSpPr txBox="1">
            <a:spLocks/>
          </p:cNvSpPr>
          <p:nvPr/>
        </p:nvSpPr>
        <p:spPr>
          <a:xfrm>
            <a:off x="2268148" y="4345201"/>
            <a:ext cx="8950126" cy="2126808"/>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spcBef>
                <a:spcPts val="400"/>
              </a:spcBef>
            </a:pPr>
            <a:r>
              <a:rPr lang="en-US" sz="2200" b="1" u="sng" dirty="0">
                <a:solidFill>
                  <a:schemeClr val="tx2">
                    <a:lumMod val="75000"/>
                    <a:lumOff val="25000"/>
                  </a:schemeClr>
                </a:solidFill>
                <a:latin typeface="Calibri" panose="020F0502020204030204" pitchFamily="34" charset="0"/>
              </a:rPr>
              <a:t>DISTRIBUTION CATEGORIES:</a:t>
            </a:r>
          </a:p>
          <a:p>
            <a:pPr marL="574675" indent="-292100">
              <a:spcBef>
                <a:spcPts val="400"/>
              </a:spcBef>
              <a:buFont typeface="Arial" panose="020B0604020202020204" pitchFamily="34" charset="0"/>
              <a:buChar char="•"/>
            </a:pPr>
            <a:r>
              <a:rPr lang="en-US" sz="2200" dirty="0">
                <a:solidFill>
                  <a:srgbClr val="000000"/>
                </a:solidFill>
                <a:latin typeface="Calibri" panose="020F0502020204030204" pitchFamily="34" charset="0"/>
              </a:rPr>
              <a:t>System Information &amp; Components</a:t>
            </a:r>
          </a:p>
          <a:p>
            <a:pPr marL="574675" indent="-292100">
              <a:spcBef>
                <a:spcPts val="400"/>
              </a:spcBef>
              <a:buFont typeface="Arial" panose="020B0604020202020204" pitchFamily="34" charset="0"/>
              <a:buChar char="•"/>
            </a:pPr>
            <a:r>
              <a:rPr lang="en-US" sz="2200" dirty="0">
                <a:solidFill>
                  <a:srgbClr val="000000"/>
                </a:solidFill>
                <a:latin typeface="Calibri" panose="020F0502020204030204" pitchFamily="34" charset="0"/>
              </a:rPr>
              <a:t>Equipment; Install, Operate and Maintain</a:t>
            </a:r>
          </a:p>
          <a:p>
            <a:pPr marL="574675" indent="-292100">
              <a:spcBef>
                <a:spcPts val="400"/>
              </a:spcBef>
              <a:buFont typeface="Arial" panose="020B0604020202020204" pitchFamily="34" charset="0"/>
              <a:buChar char="•"/>
            </a:pPr>
            <a:r>
              <a:rPr lang="en-US" sz="2200" dirty="0">
                <a:solidFill>
                  <a:srgbClr val="000000"/>
                </a:solidFill>
                <a:latin typeface="Calibri" panose="020F0502020204030204" pitchFamily="34" charset="0"/>
              </a:rPr>
              <a:t>Monitor, Evaluate &amp; Adjust Disinfection &amp; Lab</a:t>
            </a:r>
          </a:p>
          <a:p>
            <a:pPr marL="574675" indent="-292100">
              <a:spcBef>
                <a:spcPts val="400"/>
              </a:spcBef>
              <a:buFont typeface="Arial" panose="020B0604020202020204" pitchFamily="34" charset="0"/>
              <a:buChar char="•"/>
            </a:pPr>
            <a:r>
              <a:rPr lang="en-US" sz="2200" dirty="0">
                <a:solidFill>
                  <a:srgbClr val="000000"/>
                </a:solidFill>
                <a:latin typeface="Calibri" panose="020F0502020204030204" pitchFamily="34" charset="0"/>
              </a:rPr>
              <a:t>Security, Safety, Public Interaction &amp; Administrative Procedures</a:t>
            </a:r>
          </a:p>
        </p:txBody>
      </p:sp>
      <p:graphicFrame>
        <p:nvGraphicFramePr>
          <p:cNvPr id="4" name="Table 3">
            <a:extLst>
              <a:ext uri="{FF2B5EF4-FFF2-40B4-BE49-F238E27FC236}">
                <a16:creationId xmlns:a16="http://schemas.microsoft.com/office/drawing/2014/main" id="{BF67689B-9193-395A-96F2-77489DB99CB9}"/>
              </a:ext>
            </a:extLst>
          </p:cNvPr>
          <p:cNvGraphicFramePr>
            <a:graphicFrameLocks noGrp="1"/>
          </p:cNvGraphicFramePr>
          <p:nvPr>
            <p:extLst>
              <p:ext uri="{D42A27DB-BD31-4B8C-83A1-F6EECF244321}">
                <p14:modId xmlns:p14="http://schemas.microsoft.com/office/powerpoint/2010/main" val="2351615983"/>
              </p:ext>
            </p:extLst>
          </p:nvPr>
        </p:nvGraphicFramePr>
        <p:xfrm>
          <a:off x="286872" y="1295246"/>
          <a:ext cx="11758843" cy="2982842"/>
        </p:xfrm>
        <a:graphic>
          <a:graphicData uri="http://schemas.openxmlformats.org/drawingml/2006/table">
            <a:tbl>
              <a:tblPr/>
              <a:tblGrid>
                <a:gridCol w="865533">
                  <a:extLst>
                    <a:ext uri="{9D8B030D-6E8A-4147-A177-3AD203B41FA5}">
                      <a16:colId xmlns:a16="http://schemas.microsoft.com/office/drawing/2014/main" val="467552214"/>
                    </a:ext>
                  </a:extLst>
                </a:gridCol>
                <a:gridCol w="693328">
                  <a:extLst>
                    <a:ext uri="{9D8B030D-6E8A-4147-A177-3AD203B41FA5}">
                      <a16:colId xmlns:a16="http://schemas.microsoft.com/office/drawing/2014/main" val="3890026893"/>
                    </a:ext>
                  </a:extLst>
                </a:gridCol>
                <a:gridCol w="795867">
                  <a:extLst>
                    <a:ext uri="{9D8B030D-6E8A-4147-A177-3AD203B41FA5}">
                      <a16:colId xmlns:a16="http://schemas.microsoft.com/office/drawing/2014/main" val="3708546357"/>
                    </a:ext>
                  </a:extLst>
                </a:gridCol>
                <a:gridCol w="770467">
                  <a:extLst>
                    <a:ext uri="{9D8B030D-6E8A-4147-A177-3AD203B41FA5}">
                      <a16:colId xmlns:a16="http://schemas.microsoft.com/office/drawing/2014/main" val="2509120202"/>
                    </a:ext>
                  </a:extLst>
                </a:gridCol>
                <a:gridCol w="770466">
                  <a:extLst>
                    <a:ext uri="{9D8B030D-6E8A-4147-A177-3AD203B41FA5}">
                      <a16:colId xmlns:a16="http://schemas.microsoft.com/office/drawing/2014/main" val="1571638588"/>
                    </a:ext>
                  </a:extLst>
                </a:gridCol>
                <a:gridCol w="728134">
                  <a:extLst>
                    <a:ext uri="{9D8B030D-6E8A-4147-A177-3AD203B41FA5}">
                      <a16:colId xmlns:a16="http://schemas.microsoft.com/office/drawing/2014/main" val="3091357227"/>
                    </a:ext>
                  </a:extLst>
                </a:gridCol>
                <a:gridCol w="973666">
                  <a:extLst>
                    <a:ext uri="{9D8B030D-6E8A-4147-A177-3AD203B41FA5}">
                      <a16:colId xmlns:a16="http://schemas.microsoft.com/office/drawing/2014/main" val="3895003685"/>
                    </a:ext>
                  </a:extLst>
                </a:gridCol>
                <a:gridCol w="835038">
                  <a:extLst>
                    <a:ext uri="{9D8B030D-6E8A-4147-A177-3AD203B41FA5}">
                      <a16:colId xmlns:a16="http://schemas.microsoft.com/office/drawing/2014/main" val="3867341619"/>
                    </a:ext>
                  </a:extLst>
                </a:gridCol>
                <a:gridCol w="850736">
                  <a:extLst>
                    <a:ext uri="{9D8B030D-6E8A-4147-A177-3AD203B41FA5}">
                      <a16:colId xmlns:a16="http://schemas.microsoft.com/office/drawing/2014/main" val="760064000"/>
                    </a:ext>
                  </a:extLst>
                </a:gridCol>
                <a:gridCol w="761964">
                  <a:extLst>
                    <a:ext uri="{9D8B030D-6E8A-4147-A177-3AD203B41FA5}">
                      <a16:colId xmlns:a16="http://schemas.microsoft.com/office/drawing/2014/main" val="530578327"/>
                    </a:ext>
                  </a:extLst>
                </a:gridCol>
                <a:gridCol w="3713644">
                  <a:extLst>
                    <a:ext uri="{9D8B030D-6E8A-4147-A177-3AD203B41FA5}">
                      <a16:colId xmlns:a16="http://schemas.microsoft.com/office/drawing/2014/main" val="3210908157"/>
                    </a:ext>
                  </a:extLst>
                </a:gridCol>
              </a:tblGrid>
              <a:tr h="444518">
                <a:tc gridSpan="11">
                  <a:txBody>
                    <a:bodyPr/>
                    <a:lstStyle/>
                    <a:p>
                      <a:pPr algn="ctr" fontAlgn="b"/>
                      <a:r>
                        <a:rPr lang="en-US" sz="2000" b="1" i="0" u="none" strike="noStrike" dirty="0">
                          <a:solidFill>
                            <a:srgbClr val="000000"/>
                          </a:solidFill>
                          <a:effectLst/>
                          <a:latin typeface="Calibri" panose="020F0502020204030204" pitchFamily="34" charset="0"/>
                        </a:rPr>
                        <a:t>Fourth Quarter 2024 Summary of Distribution </a:t>
                      </a:r>
                      <a:r>
                        <a:rPr lang="en-US" sz="2000" b="1" i="0" u="none" strike="noStrike" dirty="0" err="1">
                          <a:solidFill>
                            <a:srgbClr val="000000"/>
                          </a:solidFill>
                          <a:effectLst/>
                          <a:latin typeface="Calibri" panose="020F0502020204030204" pitchFamily="34" charset="0"/>
                        </a:rPr>
                        <a:t>OpCert</a:t>
                      </a:r>
                      <a:r>
                        <a:rPr lang="en-US" sz="2000" b="1" i="0" u="none" strike="noStrike" dirty="0">
                          <a:solidFill>
                            <a:srgbClr val="000000"/>
                          </a:solidFill>
                          <a:effectLst/>
                          <a:latin typeface="Calibri" panose="020F0502020204030204" pitchFamily="34" charset="0"/>
                        </a:rPr>
                        <a:t> Exams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67955295"/>
                  </a:ext>
                </a:extLst>
              </a:tr>
              <a:tr h="466164">
                <a:tc>
                  <a:txBody>
                    <a:bodyPr/>
                    <a:lstStyle/>
                    <a:p>
                      <a:pPr algn="ctr" fontAlgn="b"/>
                      <a:r>
                        <a:rPr lang="en-US" sz="1200" b="1" i="0" u="none" strike="noStrike" dirty="0">
                          <a:solidFill>
                            <a:srgbClr val="000000"/>
                          </a:solidFill>
                          <a:effectLst/>
                          <a:latin typeface="Calibri" panose="020F0502020204030204" pitchFamily="34" charset="0"/>
                        </a:rPr>
                        <a:t>Distribution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Date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Test</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Total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Pass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Fail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Pass</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Low Grade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High Grade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Median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Most Missed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2419767"/>
                  </a:ext>
                </a:extLst>
              </a:tr>
              <a:tr h="401499">
                <a:tc>
                  <a:txBody>
                    <a:bodyPr/>
                    <a:lstStyle/>
                    <a:p>
                      <a:pPr algn="ctr" fontAlgn="b"/>
                      <a:r>
                        <a:rPr lang="en-US" sz="1400" b="1" i="0" u="none" strike="noStrike">
                          <a:solidFill>
                            <a:srgbClr val="000000"/>
                          </a:solidFill>
                          <a:effectLst/>
                          <a:latin typeface="Calibri" panose="020F0502020204030204" pitchFamily="34" charset="0"/>
                        </a:rPr>
                        <a:t>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Q4</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a:solidFill>
                            <a:srgbClr val="000000"/>
                          </a:solidFill>
                          <a:effectLst/>
                          <a:latin typeface="Calibri" panose="020F0502020204030204" pitchFamily="34" charset="0"/>
                        </a:rPr>
                        <a:t>Agg</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43</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31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12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72% - (1%)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en-US" sz="1400" b="1" i="0" u="none" strike="noStrike" dirty="0">
                          <a:solidFill>
                            <a:srgbClr val="000000"/>
                          </a:solidFill>
                          <a:effectLst/>
                          <a:latin typeface="Calibri" panose="020F0502020204030204" pitchFamily="34" charset="0"/>
                        </a:rPr>
                        <a:t>50</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91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81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SSA &amp; Public Interactions</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076788669"/>
                  </a:ext>
                </a:extLst>
              </a:tr>
              <a:tr h="466164">
                <a:tc>
                  <a:txBody>
                    <a:bodyPr/>
                    <a:lstStyle/>
                    <a:p>
                      <a:pPr algn="ctr" fontAlgn="b"/>
                      <a:r>
                        <a:rPr lang="en-US" sz="1400" b="1" i="0" u="none" strike="noStrike">
                          <a:solidFill>
                            <a:srgbClr val="000000"/>
                          </a:solidFill>
                          <a:effectLst/>
                          <a:latin typeface="Calibri" panose="020F0502020204030204" pitchFamily="34" charset="0"/>
                        </a:rPr>
                        <a:t>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Q4</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a:solidFill>
                            <a:srgbClr val="000000"/>
                          </a:solidFill>
                          <a:effectLst/>
                          <a:latin typeface="Calibri" panose="020F0502020204030204" pitchFamily="34" charset="0"/>
                        </a:rPr>
                        <a:t>Agg</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33</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26</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7</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79% - (19%)</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400" b="1" i="0" u="none" strike="noStrike" dirty="0">
                          <a:solidFill>
                            <a:srgbClr val="000000"/>
                          </a:solidFill>
                          <a:effectLst/>
                          <a:latin typeface="Calibri" panose="020F0502020204030204" pitchFamily="34" charset="0"/>
                        </a:rPr>
                        <a:t>59</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92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79</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Disinfection MEA &amp; Lab</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250587711"/>
                  </a:ext>
                </a:extLst>
              </a:tr>
              <a:tr h="401499">
                <a:tc>
                  <a:txBody>
                    <a:bodyPr/>
                    <a:lstStyle/>
                    <a:p>
                      <a:pPr algn="ctr" fontAlgn="b"/>
                      <a:r>
                        <a:rPr lang="en-US" sz="1400" b="1" i="0" u="none" strike="noStrike" dirty="0">
                          <a:solidFill>
                            <a:srgbClr val="000000"/>
                          </a:solidFill>
                          <a:effectLst/>
                          <a:latin typeface="Calibri" panose="020F0502020204030204" pitchFamily="34" charset="0"/>
                        </a:rPr>
                        <a:t>3</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Q4</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Agg</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17</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13</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4</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76% - (19%)</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400" b="1" i="0" u="none" strike="noStrike" dirty="0">
                          <a:solidFill>
                            <a:srgbClr val="000000"/>
                          </a:solidFill>
                          <a:effectLst/>
                          <a:latin typeface="Calibri" panose="020F0502020204030204" pitchFamily="34" charset="0"/>
                        </a:rPr>
                        <a:t>60</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91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76</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Equipment IOM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050344331"/>
                  </a:ext>
                </a:extLst>
              </a:tr>
              <a:tr h="401499">
                <a:tc>
                  <a:txBody>
                    <a:bodyPr/>
                    <a:lstStyle/>
                    <a:p>
                      <a:pPr algn="ctr" fontAlgn="b"/>
                      <a:r>
                        <a:rPr lang="en-US" sz="1400" b="1" i="0" u="none" strike="noStrike" dirty="0">
                          <a:solidFill>
                            <a:srgbClr val="000000"/>
                          </a:solidFill>
                          <a:effectLst/>
                          <a:latin typeface="Calibri" panose="020F0502020204030204" pitchFamily="34" charset="0"/>
                        </a:rPr>
                        <a:t>4</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Q4</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a:solidFill>
                            <a:srgbClr val="000000"/>
                          </a:solidFill>
                          <a:effectLst/>
                          <a:latin typeface="Calibri" panose="020F0502020204030204" pitchFamily="34" charset="0"/>
                        </a:rPr>
                        <a:t>Agg</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5</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3</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40% - (7%)</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400" b="1" i="0" u="none" strike="noStrike" dirty="0">
                          <a:solidFill>
                            <a:srgbClr val="000000"/>
                          </a:solidFill>
                          <a:effectLst/>
                          <a:latin typeface="Calibri" panose="020F0502020204030204" pitchFamily="34" charset="0"/>
                        </a:rPr>
                        <a:t>57</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82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68</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Disinfection MEA &amp; Lab</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240944500"/>
                  </a:ext>
                </a:extLst>
              </a:tr>
              <a:tr h="401499">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98</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72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26</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1" i="0" u="none" strike="noStrike" dirty="0">
                          <a:solidFill>
                            <a:srgbClr val="000000"/>
                          </a:solidFill>
                          <a:effectLst/>
                          <a:latin typeface="Calibri" panose="020F0502020204030204" pitchFamily="34" charset="0"/>
                        </a:rPr>
                        <a:t>73% - (11%)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2213841"/>
                  </a:ext>
                </a:extLst>
              </a:tr>
            </a:tbl>
          </a:graphicData>
        </a:graphic>
      </p:graphicFrame>
    </p:spTree>
    <p:extLst>
      <p:ext uri="{BB962C8B-B14F-4D97-AF65-F5344CB8AC3E}">
        <p14:creationId xmlns:p14="http://schemas.microsoft.com/office/powerpoint/2010/main" val="384444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2A7DC-F90D-40D2-A1B5-3320C69F4879}"/>
              </a:ext>
            </a:extLst>
          </p:cNvPr>
          <p:cNvSpPr>
            <a:spLocks noGrp="1"/>
          </p:cNvSpPr>
          <p:nvPr>
            <p:ph type="ctrTitle"/>
          </p:nvPr>
        </p:nvSpPr>
        <p:spPr>
          <a:xfrm>
            <a:off x="1245798" y="446088"/>
            <a:ext cx="10722322" cy="1005840"/>
          </a:xfrm>
        </p:spPr>
        <p:txBody>
          <a:bodyPr vert="horz" lIns="91440" tIns="45720" rIns="91440" bIns="45720" rtlCol="0" anchor="b">
            <a:normAutofit/>
          </a:bodyPr>
          <a:lstStyle/>
          <a:p>
            <a:pPr algn="ctr"/>
            <a:r>
              <a:rPr lang="en-US" dirty="0">
                <a:solidFill>
                  <a:srgbClr val="336600"/>
                </a:solidFill>
              </a:rPr>
              <a:t>2024 4</a:t>
            </a:r>
            <a:r>
              <a:rPr lang="en-US" baseline="30000" dirty="0">
                <a:solidFill>
                  <a:srgbClr val="336600"/>
                </a:solidFill>
              </a:rPr>
              <a:t>th</a:t>
            </a:r>
            <a:r>
              <a:rPr lang="en-US" dirty="0">
                <a:solidFill>
                  <a:srgbClr val="336600"/>
                </a:solidFill>
              </a:rPr>
              <a:t> Quarter - Treatment</a:t>
            </a:r>
          </a:p>
        </p:txBody>
      </p:sp>
      <p:sp>
        <p:nvSpPr>
          <p:cNvPr id="38" name="Subtitle 2">
            <a:extLst>
              <a:ext uri="{FF2B5EF4-FFF2-40B4-BE49-F238E27FC236}">
                <a16:creationId xmlns:a16="http://schemas.microsoft.com/office/drawing/2014/main" id="{2F3C05E7-BCF4-459B-904E-E78718360D19}"/>
              </a:ext>
            </a:extLst>
          </p:cNvPr>
          <p:cNvSpPr txBox="1">
            <a:spLocks/>
          </p:cNvSpPr>
          <p:nvPr/>
        </p:nvSpPr>
        <p:spPr>
          <a:xfrm>
            <a:off x="2809494" y="4364583"/>
            <a:ext cx="7208446" cy="2514657"/>
          </a:xfrm>
          <a:prstGeom prst="rect">
            <a:avLst/>
          </a:prstGeom>
        </p:spPr>
        <p:txBody>
          <a:bodyPr vert="horz" lIns="91440" tIns="45720" rIns="91440" bIns="45720" rtlCol="0" anchor="t">
            <a:noAutofit/>
          </a:bodyPr>
          <a:lstStyle>
            <a:defPPr>
              <a:defRPr lang="en-US"/>
            </a:defPPr>
            <a:lvl1pPr indent="0">
              <a:spcBef>
                <a:spcPts val="400"/>
              </a:spcBef>
              <a:spcAft>
                <a:spcPts val="0"/>
              </a:spcAft>
              <a:buClr>
                <a:schemeClr val="accent1"/>
              </a:buClr>
              <a:buFont typeface="Wingdings 3" charset="2"/>
              <a:buNone/>
              <a:defRPr sz="2200" b="1" u="sng">
                <a:solidFill>
                  <a:schemeClr val="bg2">
                    <a:lumMod val="50000"/>
                  </a:schemeClr>
                </a:solidFill>
                <a:latin typeface="Calibri" panose="020F0502020204030204" pitchFamily="34" charset="0"/>
              </a:defRPr>
            </a:lvl1pPr>
            <a:lvl2pPr indent="0" algn="ctr">
              <a:spcBef>
                <a:spcPts val="1000"/>
              </a:spcBef>
              <a:spcAft>
                <a:spcPts val="0"/>
              </a:spcAft>
              <a:buClr>
                <a:schemeClr val="accent1"/>
              </a:buClr>
              <a:buFont typeface="Wingdings 3" charset="2"/>
              <a:buNone/>
              <a:defRPr sz="1600">
                <a:solidFill>
                  <a:schemeClr val="tx1">
                    <a:tint val="75000"/>
                  </a:schemeClr>
                </a:solidFill>
              </a:defRPr>
            </a:lvl2pPr>
            <a:lvl3pPr indent="0" algn="ctr">
              <a:spcBef>
                <a:spcPts val="1000"/>
              </a:spcBef>
              <a:spcAft>
                <a:spcPts val="0"/>
              </a:spcAft>
              <a:buClr>
                <a:schemeClr val="accent1"/>
              </a:buClr>
              <a:buFont typeface="Wingdings 3" charset="2"/>
              <a:buNone/>
              <a:defRPr sz="1400">
                <a:solidFill>
                  <a:schemeClr val="tx1">
                    <a:tint val="75000"/>
                  </a:schemeClr>
                </a:solidFill>
              </a:defRPr>
            </a:lvl3pPr>
            <a:lvl4pPr indent="0" algn="ctr">
              <a:spcBef>
                <a:spcPts val="1000"/>
              </a:spcBef>
              <a:spcAft>
                <a:spcPts val="0"/>
              </a:spcAft>
              <a:buClr>
                <a:schemeClr val="accent1"/>
              </a:buClr>
              <a:buFont typeface="Wingdings 3" charset="2"/>
              <a:buNone/>
              <a:defRPr sz="1200">
                <a:solidFill>
                  <a:schemeClr val="tx1">
                    <a:tint val="75000"/>
                  </a:schemeClr>
                </a:solidFill>
              </a:defRPr>
            </a:lvl4pPr>
            <a:lvl5pPr indent="0" algn="ctr">
              <a:spcBef>
                <a:spcPts val="1000"/>
              </a:spcBef>
              <a:spcAft>
                <a:spcPts val="0"/>
              </a:spcAft>
              <a:buClr>
                <a:schemeClr val="accent1"/>
              </a:buClr>
              <a:buFont typeface="Wingdings 3" charset="2"/>
              <a:buNone/>
              <a:defRPr sz="1200">
                <a:solidFill>
                  <a:schemeClr val="tx1">
                    <a:tint val="75000"/>
                  </a:schemeClr>
                </a:solidFill>
              </a:defRPr>
            </a:lvl5pPr>
            <a:lvl6pPr indent="0" algn="ctr">
              <a:spcBef>
                <a:spcPts val="1000"/>
              </a:spcBef>
              <a:spcAft>
                <a:spcPts val="0"/>
              </a:spcAft>
              <a:buClr>
                <a:schemeClr val="accent1"/>
              </a:buClr>
              <a:buFont typeface="Wingdings 3" charset="2"/>
              <a:buNone/>
              <a:defRPr sz="1200">
                <a:solidFill>
                  <a:schemeClr val="tx1">
                    <a:tint val="75000"/>
                  </a:schemeClr>
                </a:solidFill>
              </a:defRPr>
            </a:lvl6pPr>
            <a:lvl7pPr indent="0" algn="ctr">
              <a:spcBef>
                <a:spcPts val="1000"/>
              </a:spcBef>
              <a:spcAft>
                <a:spcPts val="0"/>
              </a:spcAft>
              <a:buClr>
                <a:schemeClr val="accent1"/>
              </a:buClr>
              <a:buFont typeface="Wingdings 3" charset="2"/>
              <a:buNone/>
              <a:defRPr sz="1200">
                <a:solidFill>
                  <a:schemeClr val="tx1">
                    <a:tint val="75000"/>
                  </a:schemeClr>
                </a:solidFill>
              </a:defRPr>
            </a:lvl7pPr>
            <a:lvl8pPr indent="0" algn="ctr">
              <a:spcBef>
                <a:spcPts val="1000"/>
              </a:spcBef>
              <a:spcAft>
                <a:spcPts val="0"/>
              </a:spcAft>
              <a:buClr>
                <a:schemeClr val="accent1"/>
              </a:buClr>
              <a:buFont typeface="Wingdings 3" charset="2"/>
              <a:buNone/>
              <a:defRPr sz="1200">
                <a:solidFill>
                  <a:schemeClr val="tx1">
                    <a:tint val="75000"/>
                  </a:schemeClr>
                </a:solidFill>
              </a:defRPr>
            </a:lvl8pPr>
            <a:lvl9pPr indent="0" algn="ctr">
              <a:spcBef>
                <a:spcPts val="1000"/>
              </a:spcBef>
              <a:spcAft>
                <a:spcPts val="0"/>
              </a:spcAft>
              <a:buClr>
                <a:schemeClr val="accent1"/>
              </a:buClr>
              <a:buFont typeface="Wingdings 3" charset="2"/>
              <a:buNone/>
              <a:defRPr sz="1200">
                <a:solidFill>
                  <a:schemeClr val="tx1">
                    <a:tint val="75000"/>
                  </a:schemeClr>
                </a:solidFill>
              </a:defRPr>
            </a:lvl9pPr>
          </a:lstStyle>
          <a:p>
            <a:r>
              <a:rPr lang="en-US" dirty="0">
                <a:solidFill>
                  <a:srgbClr val="336600"/>
                </a:solidFill>
              </a:rPr>
              <a:t>TREATMENT CATEGORIES</a:t>
            </a:r>
            <a:r>
              <a:rPr lang="en-US" dirty="0"/>
              <a:t>:</a:t>
            </a:r>
          </a:p>
          <a:p>
            <a:pPr marL="574675" indent="-292100">
              <a:spcBef>
                <a:spcPts val="0"/>
              </a:spcBef>
              <a:buFont typeface="Arial" panose="020B0604020202020204" pitchFamily="34" charset="0"/>
              <a:buChar char="•"/>
            </a:pPr>
            <a:r>
              <a:rPr lang="en-US" b="0" u="none" dirty="0">
                <a:solidFill>
                  <a:srgbClr val="000000"/>
                </a:solidFill>
              </a:rPr>
              <a:t>Treatment: Monitor, Evaluate and Adjust</a:t>
            </a:r>
          </a:p>
          <a:p>
            <a:pPr marL="574675" indent="-292100">
              <a:spcBef>
                <a:spcPts val="0"/>
              </a:spcBef>
              <a:buFont typeface="Arial" panose="020B0604020202020204" pitchFamily="34" charset="0"/>
              <a:buChar char="•"/>
            </a:pPr>
            <a:r>
              <a:rPr lang="en-US" b="0" u="none" dirty="0">
                <a:solidFill>
                  <a:srgbClr val="000000"/>
                </a:solidFill>
              </a:rPr>
              <a:t>Laboratory Analysis</a:t>
            </a:r>
          </a:p>
          <a:p>
            <a:pPr marL="574675" indent="-292100">
              <a:spcBef>
                <a:spcPts val="0"/>
              </a:spcBef>
              <a:buFont typeface="Arial" panose="020B0604020202020204" pitchFamily="34" charset="0"/>
              <a:buChar char="•"/>
            </a:pPr>
            <a:r>
              <a:rPr lang="en-US" b="0" u="none" dirty="0">
                <a:solidFill>
                  <a:srgbClr val="000000"/>
                </a:solidFill>
              </a:rPr>
              <a:t>Operate and Maintain Equipment</a:t>
            </a:r>
          </a:p>
          <a:p>
            <a:pPr marL="574675" indent="-292100">
              <a:spcBef>
                <a:spcPts val="0"/>
              </a:spcBef>
              <a:buFont typeface="Arial" panose="020B0604020202020204" pitchFamily="34" charset="0"/>
              <a:buChar char="•"/>
            </a:pPr>
            <a:r>
              <a:rPr lang="en-US" b="0" u="none" dirty="0">
                <a:solidFill>
                  <a:srgbClr val="000000"/>
                </a:solidFill>
              </a:rPr>
              <a:t>Evaluate Characteristics of Source Water</a:t>
            </a:r>
          </a:p>
          <a:p>
            <a:pPr marL="574675" indent="-292100">
              <a:spcBef>
                <a:spcPts val="400"/>
              </a:spcBef>
              <a:buFont typeface="Arial" panose="020B0604020202020204" pitchFamily="34" charset="0"/>
              <a:buChar char="•"/>
            </a:pPr>
            <a:r>
              <a:rPr lang="en-US" b="0" u="none" dirty="0">
                <a:solidFill>
                  <a:srgbClr val="000000"/>
                </a:solidFill>
              </a:rPr>
              <a:t>Perform Security, Safety &amp; Administrative Procedures</a:t>
            </a:r>
          </a:p>
        </p:txBody>
      </p:sp>
      <p:graphicFrame>
        <p:nvGraphicFramePr>
          <p:cNvPr id="4" name="Table 3">
            <a:extLst>
              <a:ext uri="{FF2B5EF4-FFF2-40B4-BE49-F238E27FC236}">
                <a16:creationId xmlns:a16="http://schemas.microsoft.com/office/drawing/2014/main" id="{7C9674C9-47AA-B4AD-07A9-C98D7C6972A8}"/>
              </a:ext>
            </a:extLst>
          </p:cNvPr>
          <p:cNvGraphicFramePr>
            <a:graphicFrameLocks noGrp="1"/>
          </p:cNvGraphicFramePr>
          <p:nvPr>
            <p:extLst>
              <p:ext uri="{D42A27DB-BD31-4B8C-83A1-F6EECF244321}">
                <p14:modId xmlns:p14="http://schemas.microsoft.com/office/powerpoint/2010/main" val="3354299610"/>
              </p:ext>
            </p:extLst>
          </p:nvPr>
        </p:nvGraphicFramePr>
        <p:xfrm>
          <a:off x="302255" y="1480316"/>
          <a:ext cx="11829875" cy="2941872"/>
        </p:xfrm>
        <a:graphic>
          <a:graphicData uri="http://schemas.openxmlformats.org/drawingml/2006/table">
            <a:tbl>
              <a:tblPr/>
              <a:tblGrid>
                <a:gridCol w="1018467">
                  <a:extLst>
                    <a:ext uri="{9D8B030D-6E8A-4147-A177-3AD203B41FA5}">
                      <a16:colId xmlns:a16="http://schemas.microsoft.com/office/drawing/2014/main" val="2754870537"/>
                    </a:ext>
                  </a:extLst>
                </a:gridCol>
                <a:gridCol w="838278">
                  <a:extLst>
                    <a:ext uri="{9D8B030D-6E8A-4147-A177-3AD203B41FA5}">
                      <a16:colId xmlns:a16="http://schemas.microsoft.com/office/drawing/2014/main" val="3457882174"/>
                    </a:ext>
                  </a:extLst>
                </a:gridCol>
                <a:gridCol w="1058333">
                  <a:extLst>
                    <a:ext uri="{9D8B030D-6E8A-4147-A177-3AD203B41FA5}">
                      <a16:colId xmlns:a16="http://schemas.microsoft.com/office/drawing/2014/main" val="1783437298"/>
                    </a:ext>
                  </a:extLst>
                </a:gridCol>
                <a:gridCol w="922867">
                  <a:extLst>
                    <a:ext uri="{9D8B030D-6E8A-4147-A177-3AD203B41FA5}">
                      <a16:colId xmlns:a16="http://schemas.microsoft.com/office/drawing/2014/main" val="2890398302"/>
                    </a:ext>
                  </a:extLst>
                </a:gridCol>
                <a:gridCol w="889000">
                  <a:extLst>
                    <a:ext uri="{9D8B030D-6E8A-4147-A177-3AD203B41FA5}">
                      <a16:colId xmlns:a16="http://schemas.microsoft.com/office/drawing/2014/main" val="3577958776"/>
                    </a:ext>
                  </a:extLst>
                </a:gridCol>
                <a:gridCol w="897467">
                  <a:extLst>
                    <a:ext uri="{9D8B030D-6E8A-4147-A177-3AD203B41FA5}">
                      <a16:colId xmlns:a16="http://schemas.microsoft.com/office/drawing/2014/main" val="1129564391"/>
                    </a:ext>
                  </a:extLst>
                </a:gridCol>
                <a:gridCol w="1100666">
                  <a:extLst>
                    <a:ext uri="{9D8B030D-6E8A-4147-A177-3AD203B41FA5}">
                      <a16:colId xmlns:a16="http://schemas.microsoft.com/office/drawing/2014/main" val="187979677"/>
                    </a:ext>
                  </a:extLst>
                </a:gridCol>
                <a:gridCol w="926476">
                  <a:extLst>
                    <a:ext uri="{9D8B030D-6E8A-4147-A177-3AD203B41FA5}">
                      <a16:colId xmlns:a16="http://schemas.microsoft.com/office/drawing/2014/main" val="2800497842"/>
                    </a:ext>
                  </a:extLst>
                </a:gridCol>
                <a:gridCol w="1001057">
                  <a:extLst>
                    <a:ext uri="{9D8B030D-6E8A-4147-A177-3AD203B41FA5}">
                      <a16:colId xmlns:a16="http://schemas.microsoft.com/office/drawing/2014/main" val="3395596788"/>
                    </a:ext>
                  </a:extLst>
                </a:gridCol>
                <a:gridCol w="896598">
                  <a:extLst>
                    <a:ext uri="{9D8B030D-6E8A-4147-A177-3AD203B41FA5}">
                      <a16:colId xmlns:a16="http://schemas.microsoft.com/office/drawing/2014/main" val="2509466743"/>
                    </a:ext>
                  </a:extLst>
                </a:gridCol>
                <a:gridCol w="2280666">
                  <a:extLst>
                    <a:ext uri="{9D8B030D-6E8A-4147-A177-3AD203B41FA5}">
                      <a16:colId xmlns:a16="http://schemas.microsoft.com/office/drawing/2014/main" val="2245986324"/>
                    </a:ext>
                  </a:extLst>
                </a:gridCol>
              </a:tblGrid>
              <a:tr h="424686">
                <a:tc gridSpan="11">
                  <a:txBody>
                    <a:bodyPr/>
                    <a:lstStyle/>
                    <a:p>
                      <a:pPr algn="ctr" fontAlgn="b"/>
                      <a:r>
                        <a:rPr lang="en-US" sz="2000" b="1" i="0" u="none" strike="noStrike" dirty="0">
                          <a:solidFill>
                            <a:srgbClr val="000000"/>
                          </a:solidFill>
                          <a:effectLst/>
                          <a:latin typeface="Calibri" panose="020F0502020204030204" pitchFamily="34" charset="0"/>
                        </a:rPr>
                        <a:t>Fourth Quarter 2024 Summary of Treatment </a:t>
                      </a:r>
                      <a:r>
                        <a:rPr lang="en-US" sz="2000" b="1" i="0" u="none" strike="noStrike" dirty="0" err="1">
                          <a:solidFill>
                            <a:srgbClr val="000000"/>
                          </a:solidFill>
                          <a:effectLst/>
                          <a:latin typeface="Calibri" panose="020F0502020204030204" pitchFamily="34" charset="0"/>
                        </a:rPr>
                        <a:t>OpCert</a:t>
                      </a:r>
                      <a:r>
                        <a:rPr lang="en-US" sz="2000" b="1" i="0" u="none" strike="noStrike" dirty="0">
                          <a:solidFill>
                            <a:srgbClr val="000000"/>
                          </a:solidFill>
                          <a:effectLst/>
                          <a:latin typeface="Calibri" panose="020F0502020204030204" pitchFamily="34" charset="0"/>
                        </a:rPr>
                        <a:t> Exams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29454923"/>
                  </a:ext>
                </a:extLst>
              </a:tr>
              <a:tr h="488762">
                <a:tc>
                  <a:txBody>
                    <a:bodyPr/>
                    <a:lstStyle/>
                    <a:p>
                      <a:pPr algn="ctr" fontAlgn="b"/>
                      <a:r>
                        <a:rPr lang="en-US" sz="1600" b="1" i="0" u="none" strike="noStrike" dirty="0">
                          <a:solidFill>
                            <a:srgbClr val="000000"/>
                          </a:solidFill>
                          <a:effectLst/>
                          <a:latin typeface="Calibri" panose="020F0502020204030204" pitchFamily="34" charset="0"/>
                        </a:rPr>
                        <a:t>Treatment</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Date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Test</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Total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Pass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Fail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1" i="0" u="none" strike="noStrike" dirty="0">
                          <a:solidFill>
                            <a:srgbClr val="000000"/>
                          </a:solidFill>
                          <a:effectLst/>
                          <a:latin typeface="Calibri" panose="020F0502020204030204" pitchFamily="34" charset="0"/>
                        </a:rPr>
                        <a:t>% Pass</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Low Grade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High Grade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Median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Most Missed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539382"/>
                  </a:ext>
                </a:extLst>
              </a:tr>
              <a:tr h="488762">
                <a:tc>
                  <a:txBody>
                    <a:bodyPr/>
                    <a:lstStyle/>
                    <a:p>
                      <a:pPr algn="ctr" fontAlgn="b"/>
                      <a:r>
                        <a:rPr lang="en-US" sz="1600" b="1" i="0" u="none" strike="noStrike">
                          <a:solidFill>
                            <a:srgbClr val="000000"/>
                          </a:solidFill>
                          <a:effectLst/>
                          <a:latin typeface="Calibri" panose="020F0502020204030204" pitchFamily="34" charset="0"/>
                        </a:rPr>
                        <a:t>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Q4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a:solidFill>
                            <a:srgbClr val="000000"/>
                          </a:solidFill>
                          <a:effectLst/>
                          <a:latin typeface="Calibri" panose="020F0502020204030204" pitchFamily="34" charset="0"/>
                        </a:rPr>
                        <a:t>Agg</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17</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13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76% - (1%)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600" b="1" i="0" u="none" strike="noStrike" dirty="0">
                          <a:solidFill>
                            <a:srgbClr val="000000"/>
                          </a:solidFill>
                          <a:effectLst/>
                          <a:latin typeface="Calibri" panose="020F0502020204030204" pitchFamily="34" charset="0"/>
                        </a:rPr>
                        <a:t>47</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94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78</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Treatment</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516887118"/>
                  </a:ext>
                </a:extLst>
              </a:tr>
              <a:tr h="383588">
                <a:tc>
                  <a:txBody>
                    <a:bodyPr/>
                    <a:lstStyle/>
                    <a:p>
                      <a:pPr algn="ctr" fontAlgn="b"/>
                      <a:r>
                        <a:rPr lang="en-US" sz="1600" b="1" i="0" u="none" strike="noStrike">
                          <a:solidFill>
                            <a:srgbClr val="000000"/>
                          </a:solidFill>
                          <a:effectLst/>
                          <a:latin typeface="Calibri" panose="020F0502020204030204" pitchFamily="34" charset="0"/>
                        </a:rPr>
                        <a:t>2</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Q4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a:solidFill>
                            <a:srgbClr val="000000"/>
                          </a:solidFill>
                          <a:effectLst/>
                          <a:latin typeface="Calibri" panose="020F0502020204030204" pitchFamily="34" charset="0"/>
                        </a:rPr>
                        <a:t>Agg</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9</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9</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0</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100% - (30%)</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600" b="1" i="0" u="none" strike="noStrike" dirty="0">
                          <a:solidFill>
                            <a:srgbClr val="000000"/>
                          </a:solidFill>
                          <a:effectLst/>
                          <a:latin typeface="Calibri" panose="020F0502020204030204" pitchFamily="34" charset="0"/>
                        </a:rPr>
                        <a:t>72</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88</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80</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NA</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482005756"/>
                  </a:ext>
                </a:extLst>
              </a:tr>
              <a:tr h="383588">
                <a:tc>
                  <a:txBody>
                    <a:bodyPr/>
                    <a:lstStyle/>
                    <a:p>
                      <a:pPr algn="ctr" fontAlgn="b"/>
                      <a:r>
                        <a:rPr lang="en-US" sz="1600" b="1" i="0" u="none" strike="noStrike">
                          <a:solidFill>
                            <a:srgbClr val="000000"/>
                          </a:solidFill>
                          <a:effectLst/>
                          <a:latin typeface="Calibri" panose="020F0502020204030204" pitchFamily="34" charset="0"/>
                        </a:rPr>
                        <a:t>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Q4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a:solidFill>
                            <a:srgbClr val="000000"/>
                          </a:solidFill>
                          <a:effectLst/>
                          <a:latin typeface="Calibri" panose="020F0502020204030204" pitchFamily="34" charset="0"/>
                        </a:rPr>
                        <a:t>Agg</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0</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100% (33%)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600" b="1" i="0" u="none" strike="noStrike" dirty="0">
                          <a:solidFill>
                            <a:srgbClr val="000000"/>
                          </a:solidFill>
                          <a:effectLst/>
                          <a:latin typeface="Calibri" panose="020F0502020204030204" pitchFamily="34" charset="0"/>
                        </a:rPr>
                        <a:t>81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87</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82</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NA</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504910741"/>
                  </a:ext>
                </a:extLst>
              </a:tr>
              <a:tr h="388898">
                <a:tc>
                  <a:txBody>
                    <a:bodyPr/>
                    <a:lstStyle/>
                    <a:p>
                      <a:pPr algn="ctr" fontAlgn="b"/>
                      <a:r>
                        <a:rPr lang="en-US" sz="1600" b="1" i="0" u="none" strike="noStrike">
                          <a:solidFill>
                            <a:srgbClr val="000000"/>
                          </a:solidFill>
                          <a:effectLst/>
                          <a:latin typeface="Calibri" panose="020F0502020204030204" pitchFamily="34" charset="0"/>
                        </a:rPr>
                        <a:t>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Q4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Agg</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0</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kern="1200" dirty="0">
                          <a:solidFill>
                            <a:srgbClr val="000000"/>
                          </a:solidFill>
                          <a:effectLst/>
                          <a:latin typeface="Calibri" panose="020F0502020204030204" pitchFamily="34" charset="0"/>
                          <a:ea typeface="+mn-ea"/>
                          <a:cs typeface="+mn-cs"/>
                        </a:rPr>
                        <a:t>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kern="1200" dirty="0">
                          <a:solidFill>
                            <a:srgbClr val="000000"/>
                          </a:solidFill>
                          <a:effectLst/>
                          <a:latin typeface="Calibri" panose="020F0502020204030204" pitchFamily="34" charset="0"/>
                          <a:ea typeface="+mn-ea"/>
                          <a:cs typeface="+mn-cs"/>
                        </a:rPr>
                        <a:t>0% (60%)</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en-US" sz="1600" b="1" i="0" u="none" strike="noStrike" kern="1200" dirty="0">
                          <a:solidFill>
                            <a:srgbClr val="000000"/>
                          </a:solidFill>
                          <a:effectLst/>
                          <a:latin typeface="Calibri" panose="020F0502020204030204" pitchFamily="34" charset="0"/>
                          <a:ea typeface="+mn-ea"/>
                          <a:cs typeface="+mn-cs"/>
                        </a:rPr>
                        <a:t>63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63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63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Treatment, Source Water</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360255034"/>
                  </a:ext>
                </a:extLst>
              </a:tr>
              <a:tr h="383588">
                <a:tc>
                  <a:txBody>
                    <a:bodyPr/>
                    <a:lstStyle/>
                    <a:p>
                      <a:pPr algn="ctr" fontAlgn="b"/>
                      <a:r>
                        <a:rPr lang="en-US" sz="1600" b="1" i="0" u="none" strike="noStrike">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30</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25</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5</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1" i="0" u="none" strike="noStrike" dirty="0">
                          <a:solidFill>
                            <a:srgbClr val="000000"/>
                          </a:solidFill>
                          <a:effectLst/>
                          <a:latin typeface="Calibri" panose="020F0502020204030204" pitchFamily="34" charset="0"/>
                        </a:rPr>
                        <a:t>83% - (12%)</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600" b="1" i="0" u="none" strike="noStrike" dirty="0">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5552136"/>
                  </a:ext>
                </a:extLst>
              </a:tr>
            </a:tbl>
          </a:graphicData>
        </a:graphic>
      </p:graphicFrame>
    </p:spTree>
    <p:extLst>
      <p:ext uri="{BB962C8B-B14F-4D97-AF65-F5344CB8AC3E}">
        <p14:creationId xmlns:p14="http://schemas.microsoft.com/office/powerpoint/2010/main" val="3760319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2A7DC-F90D-40D2-A1B5-3320C69F4879}"/>
              </a:ext>
            </a:extLst>
          </p:cNvPr>
          <p:cNvSpPr>
            <a:spLocks noGrp="1"/>
          </p:cNvSpPr>
          <p:nvPr>
            <p:ph type="ctrTitle"/>
          </p:nvPr>
        </p:nvSpPr>
        <p:spPr>
          <a:xfrm>
            <a:off x="643477" y="-286400"/>
            <a:ext cx="10722322" cy="1005840"/>
          </a:xfrm>
        </p:spPr>
        <p:txBody>
          <a:bodyPr vert="horz" lIns="91440" tIns="45720" rIns="91440" bIns="45720" rtlCol="0" anchor="b">
            <a:noAutofit/>
          </a:bodyPr>
          <a:lstStyle/>
          <a:p>
            <a:pPr algn="ctr"/>
            <a:r>
              <a:rPr lang="en-US" sz="4400" b="1" dirty="0">
                <a:solidFill>
                  <a:schemeClr val="tx1"/>
                </a:solidFill>
              </a:rPr>
              <a:t>Passing Percentage Trend 2021-2024</a:t>
            </a:r>
          </a:p>
        </p:txBody>
      </p:sp>
      <p:graphicFrame>
        <p:nvGraphicFramePr>
          <p:cNvPr id="6" name="Chart 5">
            <a:extLst>
              <a:ext uri="{FF2B5EF4-FFF2-40B4-BE49-F238E27FC236}">
                <a16:creationId xmlns:a16="http://schemas.microsoft.com/office/drawing/2014/main" id="{3CEE6C18-2CC5-5972-3342-0EAF78F03262}"/>
              </a:ext>
            </a:extLst>
          </p:cNvPr>
          <p:cNvGraphicFramePr>
            <a:graphicFrameLocks/>
          </p:cNvGraphicFramePr>
          <p:nvPr>
            <p:extLst>
              <p:ext uri="{D42A27DB-BD31-4B8C-83A1-F6EECF244321}">
                <p14:modId xmlns:p14="http://schemas.microsoft.com/office/powerpoint/2010/main" val="3518076144"/>
              </p:ext>
            </p:extLst>
          </p:nvPr>
        </p:nvGraphicFramePr>
        <p:xfrm>
          <a:off x="1533407" y="719440"/>
          <a:ext cx="8942460" cy="28765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19117084-41E5-8A51-41C1-B58AC3899D7F}"/>
              </a:ext>
            </a:extLst>
          </p:cNvPr>
          <p:cNvGraphicFramePr>
            <a:graphicFrameLocks/>
          </p:cNvGraphicFramePr>
          <p:nvPr>
            <p:extLst>
              <p:ext uri="{D42A27DB-BD31-4B8C-83A1-F6EECF244321}">
                <p14:modId xmlns:p14="http://schemas.microsoft.com/office/powerpoint/2010/main" val="2847627422"/>
              </p:ext>
            </p:extLst>
          </p:nvPr>
        </p:nvGraphicFramePr>
        <p:xfrm>
          <a:off x="1533407" y="3709528"/>
          <a:ext cx="8942460" cy="28765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28772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2A7DC-F90D-40D2-A1B5-3320C69F4879}"/>
              </a:ext>
            </a:extLst>
          </p:cNvPr>
          <p:cNvSpPr>
            <a:spLocks noGrp="1"/>
          </p:cNvSpPr>
          <p:nvPr>
            <p:ph type="ctrTitle"/>
          </p:nvPr>
        </p:nvSpPr>
        <p:spPr>
          <a:xfrm>
            <a:off x="643478" y="-181187"/>
            <a:ext cx="10722322" cy="1005840"/>
          </a:xfrm>
        </p:spPr>
        <p:txBody>
          <a:bodyPr vert="horz" lIns="91440" tIns="45720" rIns="91440" bIns="45720" rtlCol="0" anchor="b">
            <a:noAutofit/>
          </a:bodyPr>
          <a:lstStyle/>
          <a:p>
            <a:pPr algn="ctr"/>
            <a:r>
              <a:rPr lang="en-US" sz="4400" b="1" dirty="0">
                <a:solidFill>
                  <a:schemeClr val="tx1"/>
                </a:solidFill>
              </a:rPr>
              <a:t>Passing Percentage Trend 2021-2024</a:t>
            </a:r>
          </a:p>
        </p:txBody>
      </p:sp>
      <p:graphicFrame>
        <p:nvGraphicFramePr>
          <p:cNvPr id="5" name="Chart 4">
            <a:extLst>
              <a:ext uri="{FF2B5EF4-FFF2-40B4-BE49-F238E27FC236}">
                <a16:creationId xmlns:a16="http://schemas.microsoft.com/office/drawing/2014/main" id="{169F40E5-C703-379F-70CF-8D178CF5C621}"/>
              </a:ext>
            </a:extLst>
          </p:cNvPr>
          <p:cNvGraphicFramePr>
            <a:graphicFrameLocks/>
          </p:cNvGraphicFramePr>
          <p:nvPr>
            <p:extLst>
              <p:ext uri="{D42A27DB-BD31-4B8C-83A1-F6EECF244321}">
                <p14:modId xmlns:p14="http://schemas.microsoft.com/office/powerpoint/2010/main" val="1241236858"/>
              </p:ext>
            </p:extLst>
          </p:nvPr>
        </p:nvGraphicFramePr>
        <p:xfrm>
          <a:off x="1533406" y="824653"/>
          <a:ext cx="8942461" cy="285749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7EC549B0-25A4-7248-46EC-94206DD21D93}"/>
              </a:ext>
            </a:extLst>
          </p:cNvPr>
          <p:cNvGraphicFramePr>
            <a:graphicFrameLocks/>
          </p:cNvGraphicFramePr>
          <p:nvPr>
            <p:extLst>
              <p:ext uri="{D42A27DB-BD31-4B8C-83A1-F6EECF244321}">
                <p14:modId xmlns:p14="http://schemas.microsoft.com/office/powerpoint/2010/main" val="87078078"/>
              </p:ext>
            </p:extLst>
          </p:nvPr>
        </p:nvGraphicFramePr>
        <p:xfrm>
          <a:off x="1533406" y="3883172"/>
          <a:ext cx="8869000" cy="28574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38489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2A7DC-F90D-40D2-A1B5-3320C69F4879}"/>
              </a:ext>
            </a:extLst>
          </p:cNvPr>
          <p:cNvSpPr>
            <a:spLocks noGrp="1"/>
          </p:cNvSpPr>
          <p:nvPr>
            <p:ph type="ctrTitle"/>
          </p:nvPr>
        </p:nvSpPr>
        <p:spPr>
          <a:xfrm>
            <a:off x="643478" y="-181187"/>
            <a:ext cx="10722322" cy="1005840"/>
          </a:xfrm>
        </p:spPr>
        <p:txBody>
          <a:bodyPr vert="horz" lIns="91440" tIns="45720" rIns="91440" bIns="45720" rtlCol="0" anchor="b">
            <a:noAutofit/>
          </a:bodyPr>
          <a:lstStyle/>
          <a:p>
            <a:pPr algn="ctr"/>
            <a:r>
              <a:rPr lang="en-US" sz="4400" b="1" dirty="0">
                <a:solidFill>
                  <a:schemeClr val="tx1"/>
                </a:solidFill>
              </a:rPr>
              <a:t>Passing Percentage Trend 2021-2024</a:t>
            </a:r>
          </a:p>
        </p:txBody>
      </p:sp>
      <p:graphicFrame>
        <p:nvGraphicFramePr>
          <p:cNvPr id="3" name="Chart 2">
            <a:extLst>
              <a:ext uri="{FF2B5EF4-FFF2-40B4-BE49-F238E27FC236}">
                <a16:creationId xmlns:a16="http://schemas.microsoft.com/office/drawing/2014/main" id="{863394A6-4525-E463-947E-168CB43E2BFB}"/>
              </a:ext>
            </a:extLst>
          </p:cNvPr>
          <p:cNvGraphicFramePr>
            <a:graphicFrameLocks/>
          </p:cNvGraphicFramePr>
          <p:nvPr>
            <p:extLst>
              <p:ext uri="{D42A27DB-BD31-4B8C-83A1-F6EECF244321}">
                <p14:modId xmlns:p14="http://schemas.microsoft.com/office/powerpoint/2010/main" val="3201080071"/>
              </p:ext>
            </p:extLst>
          </p:nvPr>
        </p:nvGraphicFramePr>
        <p:xfrm>
          <a:off x="1624769" y="824653"/>
          <a:ext cx="8942461" cy="285749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a:extLst>
              <a:ext uri="{FF2B5EF4-FFF2-40B4-BE49-F238E27FC236}">
                <a16:creationId xmlns:a16="http://schemas.microsoft.com/office/drawing/2014/main" id="{8F140660-6388-3395-111F-6A01F30C1E47}"/>
              </a:ext>
            </a:extLst>
          </p:cNvPr>
          <p:cNvGraphicFramePr>
            <a:graphicFrameLocks/>
          </p:cNvGraphicFramePr>
          <p:nvPr>
            <p:extLst>
              <p:ext uri="{D42A27DB-BD31-4B8C-83A1-F6EECF244321}">
                <p14:modId xmlns:p14="http://schemas.microsoft.com/office/powerpoint/2010/main" val="3223667598"/>
              </p:ext>
            </p:extLst>
          </p:nvPr>
        </p:nvGraphicFramePr>
        <p:xfrm>
          <a:off x="1624768" y="3796453"/>
          <a:ext cx="8942461" cy="285749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55176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2A7DC-F90D-40D2-A1B5-3320C69F4879}"/>
              </a:ext>
            </a:extLst>
          </p:cNvPr>
          <p:cNvSpPr>
            <a:spLocks noGrp="1"/>
          </p:cNvSpPr>
          <p:nvPr>
            <p:ph type="ctrTitle"/>
          </p:nvPr>
        </p:nvSpPr>
        <p:spPr>
          <a:xfrm>
            <a:off x="643478" y="-181187"/>
            <a:ext cx="10722322" cy="1005840"/>
          </a:xfrm>
        </p:spPr>
        <p:txBody>
          <a:bodyPr vert="horz" lIns="91440" tIns="45720" rIns="91440" bIns="45720" rtlCol="0" anchor="b">
            <a:noAutofit/>
          </a:bodyPr>
          <a:lstStyle/>
          <a:p>
            <a:pPr algn="ctr"/>
            <a:r>
              <a:rPr lang="en-US" sz="4400" b="1" dirty="0">
                <a:solidFill>
                  <a:schemeClr val="tx1"/>
                </a:solidFill>
              </a:rPr>
              <a:t>Passing Percentage Trend 2021-2024</a:t>
            </a:r>
          </a:p>
        </p:txBody>
      </p:sp>
      <p:graphicFrame>
        <p:nvGraphicFramePr>
          <p:cNvPr id="3" name="Chart 2">
            <a:extLst>
              <a:ext uri="{FF2B5EF4-FFF2-40B4-BE49-F238E27FC236}">
                <a16:creationId xmlns:a16="http://schemas.microsoft.com/office/drawing/2014/main" id="{AB086E44-E818-43EA-E60C-0EC5BB8E9C77}"/>
              </a:ext>
            </a:extLst>
          </p:cNvPr>
          <p:cNvGraphicFramePr>
            <a:graphicFrameLocks/>
          </p:cNvGraphicFramePr>
          <p:nvPr>
            <p:extLst>
              <p:ext uri="{D42A27DB-BD31-4B8C-83A1-F6EECF244321}">
                <p14:modId xmlns:p14="http://schemas.microsoft.com/office/powerpoint/2010/main" val="104916046"/>
              </p:ext>
            </p:extLst>
          </p:nvPr>
        </p:nvGraphicFramePr>
        <p:xfrm>
          <a:off x="1624767" y="824653"/>
          <a:ext cx="8942461" cy="28670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E38977EA-851B-C041-F344-CBB11760B2A2}"/>
              </a:ext>
            </a:extLst>
          </p:cNvPr>
          <p:cNvGraphicFramePr>
            <a:graphicFrameLocks/>
          </p:cNvGraphicFramePr>
          <p:nvPr>
            <p:extLst>
              <p:ext uri="{D42A27DB-BD31-4B8C-83A1-F6EECF244321}">
                <p14:modId xmlns:p14="http://schemas.microsoft.com/office/powerpoint/2010/main" val="1598452227"/>
              </p:ext>
            </p:extLst>
          </p:nvPr>
        </p:nvGraphicFramePr>
        <p:xfrm>
          <a:off x="1624767" y="3826934"/>
          <a:ext cx="8942461" cy="284798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67853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D2CEFDE-6325-434A-B1ED-30168DA8D906}"/>
              </a:ext>
            </a:extLst>
          </p:cNvPr>
          <p:cNvSpPr>
            <a:spLocks noGrp="1"/>
          </p:cNvSpPr>
          <p:nvPr>
            <p:ph type="subTitle" idx="1"/>
          </p:nvPr>
        </p:nvSpPr>
        <p:spPr>
          <a:xfrm>
            <a:off x="1549432" y="562775"/>
            <a:ext cx="8915399" cy="1379823"/>
          </a:xfrm>
        </p:spPr>
        <p:txBody>
          <a:bodyPr>
            <a:noAutofit/>
          </a:bodyPr>
          <a:lstStyle/>
          <a:p>
            <a:r>
              <a:rPr lang="en-US" sz="3200" b="1" dirty="0"/>
              <a:t>NDEP Bureau of Safe Drinking Water</a:t>
            </a:r>
          </a:p>
          <a:p>
            <a:r>
              <a:rPr lang="en-US" sz="3200" b="1" dirty="0"/>
              <a:t>        Operator Certification Program</a:t>
            </a:r>
          </a:p>
        </p:txBody>
      </p:sp>
      <p:pic>
        <p:nvPicPr>
          <p:cNvPr id="5" name="Picture 4">
            <a:extLst>
              <a:ext uri="{FF2B5EF4-FFF2-40B4-BE49-F238E27FC236}">
                <a16:creationId xmlns:a16="http://schemas.microsoft.com/office/drawing/2014/main" id="{FC1F3A3F-F94D-4715-B7DE-CA0125FD1D5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pic>
        <p:nvPicPr>
          <p:cNvPr id="6" name="Picture 5" descr="dcnr-vert.png">
            <a:extLst>
              <a:ext uri="{FF2B5EF4-FFF2-40B4-BE49-F238E27FC236}">
                <a16:creationId xmlns:a16="http://schemas.microsoft.com/office/drawing/2014/main" id="{124F1FA4-A5DB-4C0D-99D1-B6FB95928BDC}"/>
              </a:ext>
            </a:extLst>
          </p:cNvPr>
          <p:cNvPicPr>
            <a:picLocks noChangeAspect="1"/>
          </p:cNvPicPr>
          <p:nvPr/>
        </p:nvPicPr>
        <p:blipFill>
          <a:blip r:embed="rId3" cstate="print"/>
          <a:stretch>
            <a:fillRect/>
          </a:stretch>
        </p:blipFill>
        <p:spPr>
          <a:xfrm>
            <a:off x="238084" y="122942"/>
            <a:ext cx="948253" cy="948253"/>
          </a:xfrm>
          <a:prstGeom prst="rect">
            <a:avLst/>
          </a:prstGeom>
          <a:effectLst/>
        </p:spPr>
      </p:pic>
      <p:sp>
        <p:nvSpPr>
          <p:cNvPr id="8" name="TextBox 6">
            <a:extLst>
              <a:ext uri="{FF2B5EF4-FFF2-40B4-BE49-F238E27FC236}">
                <a16:creationId xmlns:a16="http://schemas.microsoft.com/office/drawing/2014/main" id="{6BC75A91-10EC-4B16-8260-59A6000E6C49}"/>
              </a:ext>
            </a:extLst>
          </p:cNvPr>
          <p:cNvSpPr txBox="1">
            <a:spLocks noChangeArrowheads="1"/>
          </p:cNvSpPr>
          <p:nvPr/>
        </p:nvSpPr>
        <p:spPr bwMode="auto">
          <a:xfrm>
            <a:off x="3196359" y="2657560"/>
            <a:ext cx="7129077" cy="2339102"/>
          </a:xfrm>
          <a:prstGeom prst="rect">
            <a:avLst/>
          </a:prstGeom>
          <a:noFill/>
          <a:ln w="9525">
            <a:noFill/>
            <a:miter lim="800000"/>
            <a:headEnd/>
            <a:tailEnd/>
          </a:ln>
        </p:spPr>
        <p:txBody>
          <a:bodyPr wrap="square">
            <a:spAutoFit/>
          </a:bodyPr>
          <a:lstStyle/>
          <a:p>
            <a:pPr marR="228600" lvl="0" fontAlgn="auto">
              <a:lnSpc>
                <a:spcPct val="150000"/>
              </a:lnSpc>
              <a:spcBef>
                <a:spcPts val="600"/>
              </a:spcBef>
              <a:spcAft>
                <a:spcPts val="600"/>
              </a:spcAft>
            </a:pPr>
            <a:r>
              <a:rPr lang="en-US" sz="2200" b="1" dirty="0">
                <a:solidFill>
                  <a:srgbClr val="00589A"/>
                </a:solidFill>
                <a:latin typeface="Calibri" panose="020F0502020204030204" pitchFamily="34" charset="0"/>
                <a:cs typeface="Times New Roman" panose="02020603050405020304" pitchFamily="18" charset="0"/>
              </a:rPr>
              <a:t>Bureau Chief                                  </a:t>
            </a:r>
            <a:r>
              <a:rPr lang="en-US" sz="2200" b="1" dirty="0">
                <a:solidFill>
                  <a:srgbClr val="002B4C"/>
                </a:solidFill>
                <a:latin typeface="Calibri" panose="020F0502020204030204" pitchFamily="34" charset="0"/>
                <a:ea typeface="Calibri" panose="020F0502020204030204" pitchFamily="34" charset="0"/>
                <a:cs typeface="Times New Roman" panose="02020603050405020304" pitchFamily="18" charset="0"/>
              </a:rPr>
              <a:t>Andrea Seifert, P.E.</a:t>
            </a:r>
          </a:p>
          <a:p>
            <a:pPr marR="228600" lvl="0" fontAlgn="auto">
              <a:spcBef>
                <a:spcPts val="600"/>
              </a:spcBef>
              <a:spcAft>
                <a:spcPts val="600"/>
              </a:spcAft>
            </a:pPr>
            <a:r>
              <a:rPr lang="en-US" sz="2200" b="1" dirty="0">
                <a:solidFill>
                  <a:srgbClr val="00589A"/>
                </a:solidFill>
                <a:latin typeface="Calibri" panose="020F0502020204030204" pitchFamily="34" charset="0"/>
                <a:ea typeface="Calibri" panose="020F0502020204030204" pitchFamily="34" charset="0"/>
                <a:cs typeface="Times New Roman" panose="02020603050405020304" pitchFamily="18" charset="0"/>
              </a:rPr>
              <a:t>Data </a:t>
            </a:r>
            <a:r>
              <a:rPr lang="en-US" sz="2200" b="1" dirty="0" err="1">
                <a:solidFill>
                  <a:srgbClr val="00589A"/>
                </a:solidFill>
                <a:latin typeface="Calibri" panose="020F0502020204030204" pitchFamily="34" charset="0"/>
                <a:ea typeface="Calibri" panose="020F0502020204030204" pitchFamily="34" charset="0"/>
                <a:cs typeface="Times New Roman" panose="02020603050405020304" pitchFamily="18" charset="0"/>
              </a:rPr>
              <a:t>Mngmnt</a:t>
            </a:r>
            <a:r>
              <a:rPr lang="en-US" sz="2200" b="1" dirty="0">
                <a:solidFill>
                  <a:srgbClr val="00589A"/>
                </a:solidFill>
                <a:latin typeface="Calibri" panose="020F0502020204030204" pitchFamily="34" charset="0"/>
                <a:ea typeface="Calibri" panose="020F0502020204030204" pitchFamily="34" charset="0"/>
                <a:cs typeface="Times New Roman" panose="02020603050405020304" pitchFamily="18" charset="0"/>
              </a:rPr>
              <a:t> / </a:t>
            </a:r>
            <a:r>
              <a:rPr lang="en-US" sz="2200" b="1" dirty="0" err="1">
                <a:solidFill>
                  <a:srgbClr val="00589A"/>
                </a:solidFill>
                <a:latin typeface="Calibri" panose="020F0502020204030204" pitchFamily="34" charset="0"/>
                <a:ea typeface="Calibri" panose="020F0502020204030204" pitchFamily="34" charset="0"/>
                <a:cs typeface="Times New Roman" panose="02020603050405020304" pitchFamily="18" charset="0"/>
              </a:rPr>
              <a:t>OpCert</a:t>
            </a:r>
            <a:r>
              <a:rPr lang="en-US" sz="2200" b="1" dirty="0">
                <a:solidFill>
                  <a:srgbClr val="00589A"/>
                </a:solidFill>
                <a:latin typeface="Calibri" panose="020F0502020204030204" pitchFamily="34" charset="0"/>
                <a:ea typeface="Calibri" panose="020F0502020204030204" pitchFamily="34" charset="0"/>
                <a:cs typeface="Times New Roman" panose="02020603050405020304" pitchFamily="18" charset="0"/>
              </a:rPr>
              <a:t> Supervisor             </a:t>
            </a:r>
            <a:r>
              <a:rPr lang="en-US" sz="2200" b="1" dirty="0">
                <a:latin typeface="Calibri" panose="020F0502020204030204" pitchFamily="34" charset="0"/>
                <a:ea typeface="Calibri" panose="020F0502020204030204" pitchFamily="34" charset="0"/>
                <a:cs typeface="Times New Roman" panose="02020603050405020304" pitchFamily="18" charset="0"/>
              </a:rPr>
              <a:t>Linh Kieu</a:t>
            </a:r>
          </a:p>
          <a:p>
            <a:pPr marR="228600" lvl="0" fontAlgn="auto">
              <a:spcBef>
                <a:spcPts val="600"/>
              </a:spcBef>
              <a:spcAft>
                <a:spcPts val="600"/>
              </a:spcAft>
            </a:pPr>
            <a:r>
              <a:rPr lang="en-US" sz="2200" b="1" dirty="0">
                <a:solidFill>
                  <a:srgbClr val="00589A"/>
                </a:solidFill>
                <a:latin typeface="Calibri" panose="020F0502020204030204" pitchFamily="34" charset="0"/>
                <a:ea typeface="Calibri" panose="020F0502020204030204" pitchFamily="34" charset="0"/>
                <a:cs typeface="Times New Roman" panose="02020603050405020304" pitchFamily="18" charset="0"/>
              </a:rPr>
              <a:t>Program Manager                                          </a:t>
            </a:r>
            <a:r>
              <a:rPr lang="en-US" sz="2200" b="1" dirty="0">
                <a:latin typeface="Calibri" panose="020F0502020204030204" pitchFamily="34" charset="0"/>
                <a:ea typeface="Calibri" panose="020F0502020204030204" pitchFamily="34" charset="0"/>
                <a:cs typeface="Times New Roman" panose="02020603050405020304" pitchFamily="18" charset="0"/>
              </a:rPr>
              <a:t>Carlos Quiroz</a:t>
            </a:r>
          </a:p>
          <a:p>
            <a:pPr marR="228600" lvl="0" fontAlgn="auto">
              <a:spcBef>
                <a:spcPts val="600"/>
              </a:spcBef>
              <a:spcAft>
                <a:spcPts val="600"/>
              </a:spcAft>
            </a:pPr>
            <a:r>
              <a:rPr lang="en-US" sz="2200" b="1" dirty="0">
                <a:solidFill>
                  <a:srgbClr val="00589A"/>
                </a:solidFill>
                <a:latin typeface="Calibri" panose="020F0502020204030204" pitchFamily="34" charset="0"/>
                <a:ea typeface="Calibri" panose="020F0502020204030204" pitchFamily="34" charset="0"/>
                <a:cs typeface="Times New Roman" panose="02020603050405020304" pitchFamily="18" charset="0"/>
              </a:rPr>
              <a:t>Administrative Specialist                  </a:t>
            </a:r>
            <a:r>
              <a:rPr lang="en-US" sz="2200" b="1" dirty="0">
                <a:latin typeface="Calibri" panose="020F0502020204030204" pitchFamily="34" charset="0"/>
                <a:ea typeface="Calibri" panose="020F0502020204030204" pitchFamily="34" charset="0"/>
                <a:cs typeface="Times New Roman" panose="02020603050405020304" pitchFamily="18" charset="0"/>
              </a:rPr>
              <a:t>Rachel Weingart</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R="228600" lvl="0" fontAlgn="auto">
              <a:spcBef>
                <a:spcPts val="0"/>
              </a:spcBef>
              <a:spcAft>
                <a:spcPts val="0"/>
              </a:spcAft>
            </a:pPr>
            <a:r>
              <a:rPr lang="en-US" sz="1200" dirty="0">
                <a:solidFill>
                  <a:srgbClr val="00589A"/>
                </a:solidFill>
                <a:latin typeface="Calibri" panose="020F0502020204030204" pitchFamily="34" charset="0"/>
                <a:ea typeface="Calibri" panose="020F0502020204030204" pitchFamily="34" charset="0"/>
                <a:cs typeface="Times New Roman" panose="02020603050405020304" pitchFamily="18" charset="0"/>
              </a:rPr>
              <a:t> </a:t>
            </a:r>
          </a:p>
        </p:txBody>
      </p:sp>
      <p:cxnSp>
        <p:nvCxnSpPr>
          <p:cNvPr id="10" name="Straight Connector 9">
            <a:extLst>
              <a:ext uri="{FF2B5EF4-FFF2-40B4-BE49-F238E27FC236}">
                <a16:creationId xmlns:a16="http://schemas.microsoft.com/office/drawing/2014/main" id="{FE96B9D9-F189-47AB-BF8C-9BA5C3A81EA4}"/>
              </a:ext>
            </a:extLst>
          </p:cNvPr>
          <p:cNvCxnSpPr/>
          <p:nvPr/>
        </p:nvCxnSpPr>
        <p:spPr>
          <a:xfrm>
            <a:off x="4857176" y="3073651"/>
            <a:ext cx="197250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5F86D7F-9FE3-40F0-9B96-DBF13956B12C}"/>
              </a:ext>
            </a:extLst>
          </p:cNvPr>
          <p:cNvCxnSpPr>
            <a:cxnSpLocks/>
          </p:cNvCxnSpPr>
          <p:nvPr/>
        </p:nvCxnSpPr>
        <p:spPr>
          <a:xfrm>
            <a:off x="5429013" y="4087483"/>
            <a:ext cx="256591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AAFC27A-45F3-4486-AA60-71C9C376865E}"/>
              </a:ext>
            </a:extLst>
          </p:cNvPr>
          <p:cNvCxnSpPr>
            <a:cxnSpLocks/>
          </p:cNvCxnSpPr>
          <p:nvPr/>
        </p:nvCxnSpPr>
        <p:spPr>
          <a:xfrm>
            <a:off x="7280740" y="3603680"/>
            <a:ext cx="71419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FB24B6C-1A73-4FDE-BF54-51D83874A3CD}"/>
              </a:ext>
            </a:extLst>
          </p:cNvPr>
          <p:cNvCxnSpPr>
            <a:cxnSpLocks/>
          </p:cNvCxnSpPr>
          <p:nvPr/>
        </p:nvCxnSpPr>
        <p:spPr>
          <a:xfrm>
            <a:off x="6177527" y="4589559"/>
            <a:ext cx="1040569"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3637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C22E0-A9C6-0613-BCDB-B369B71ECEA5}"/>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4F4C38C0-869D-F656-807A-BC8350A00B2F}"/>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438401" y="3660098"/>
            <a:ext cx="7040379" cy="2878816"/>
          </a:xfrm>
          <a:prstGeom prst="rect">
            <a:avLst/>
          </a:prstGeom>
        </p:spPr>
      </p:pic>
      <p:sp>
        <p:nvSpPr>
          <p:cNvPr id="5" name="Rectangle 4">
            <a:extLst>
              <a:ext uri="{FF2B5EF4-FFF2-40B4-BE49-F238E27FC236}">
                <a16:creationId xmlns:a16="http://schemas.microsoft.com/office/drawing/2014/main" id="{946C43DE-71B4-C401-6CF1-298B5893B833}"/>
              </a:ext>
            </a:extLst>
          </p:cNvPr>
          <p:cNvSpPr/>
          <p:nvPr/>
        </p:nvSpPr>
        <p:spPr>
          <a:xfrm>
            <a:off x="1524000" y="0"/>
            <a:ext cx="9144000" cy="1601152"/>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p>
        </p:txBody>
      </p:sp>
      <p:sp>
        <p:nvSpPr>
          <p:cNvPr id="3" name="Title 2">
            <a:extLst>
              <a:ext uri="{FF2B5EF4-FFF2-40B4-BE49-F238E27FC236}">
                <a16:creationId xmlns:a16="http://schemas.microsoft.com/office/drawing/2014/main" id="{8C433FBE-53C0-11F4-D5AD-6D39CB2EBD61}"/>
              </a:ext>
            </a:extLst>
          </p:cNvPr>
          <p:cNvSpPr>
            <a:spLocks noGrp="1"/>
          </p:cNvSpPr>
          <p:nvPr>
            <p:ph type="ctrTitle"/>
          </p:nvPr>
        </p:nvSpPr>
        <p:spPr>
          <a:xfrm>
            <a:off x="1752600" y="1676400"/>
            <a:ext cx="8915400" cy="5113872"/>
          </a:xfrm>
        </p:spPr>
        <p:txBody>
          <a:bodyPr anchor="t" anchorCtr="0">
            <a:normAutofit fontScale="90000"/>
          </a:bodyPr>
          <a:lstStyle/>
          <a:p>
            <a:pPr algn="l">
              <a:lnSpc>
                <a:spcPct val="150000"/>
              </a:lnSpc>
            </a:pPr>
            <a:r>
              <a:rPr lang="en-US" sz="2700" dirty="0"/>
              <a:t>1) Attend Meetings.</a:t>
            </a:r>
            <a:br>
              <a:rPr lang="en-US" sz="2700" dirty="0"/>
            </a:br>
            <a:r>
              <a:rPr lang="en-US" sz="2700" dirty="0"/>
              <a:t>2) Participate in Forum Discussions. </a:t>
            </a:r>
            <a:br>
              <a:rPr lang="en-US" sz="2700" dirty="0"/>
            </a:br>
            <a:r>
              <a:rPr lang="en-US" sz="2700" dirty="0"/>
              <a:t>3) Serve in any committees if needed.</a:t>
            </a:r>
            <a:br>
              <a:rPr lang="en-US" sz="2700" dirty="0"/>
            </a:br>
            <a:r>
              <a:rPr lang="en-US" sz="2700" dirty="0"/>
              <a:t>4) Act as a liaison between operators, training partners and regulators.</a:t>
            </a:r>
            <a:br>
              <a:rPr lang="en-US" sz="2700" dirty="0"/>
            </a:br>
            <a:r>
              <a:rPr lang="en-US" sz="2700" dirty="0"/>
              <a:t>5) Promote operator certification. </a:t>
            </a:r>
            <a:br>
              <a:rPr lang="en-US" sz="2000" dirty="0"/>
            </a:br>
            <a:br>
              <a:rPr lang="en-US" sz="2000" dirty="0"/>
            </a:br>
            <a:br>
              <a:rPr lang="en-US" sz="4800" dirty="0"/>
            </a:br>
            <a:br>
              <a:rPr lang="en-US" sz="4800" dirty="0"/>
            </a:br>
            <a:endParaRPr lang="en-US" sz="4800" dirty="0"/>
          </a:p>
        </p:txBody>
      </p:sp>
      <p:sp>
        <p:nvSpPr>
          <p:cNvPr id="2" name="Slide Number Placeholder 1">
            <a:extLst>
              <a:ext uri="{FF2B5EF4-FFF2-40B4-BE49-F238E27FC236}">
                <a16:creationId xmlns:a16="http://schemas.microsoft.com/office/drawing/2014/main" id="{7CFCC380-263D-6261-E45F-19E91B9969FE}"/>
              </a:ext>
            </a:extLst>
          </p:cNvPr>
          <p:cNvSpPr>
            <a:spLocks noGrp="1"/>
          </p:cNvSpPr>
          <p:nvPr>
            <p:ph type="sldNum" sz="quarter" idx="12"/>
          </p:nvPr>
        </p:nvSpPr>
        <p:spPr/>
        <p:txBody>
          <a:bodyPr/>
          <a:lstStyle/>
          <a:p>
            <a:pPr>
              <a:defRPr/>
            </a:pPr>
            <a:fld id="{932C1140-0409-4EB3-BB7D-DC6DFCB68053}" type="slidenum">
              <a:rPr lang="en-US" smtClean="0"/>
              <a:pPr>
                <a:defRPr/>
              </a:pPr>
              <a:t>9</a:t>
            </a:fld>
            <a:endParaRPr lang="en-US" dirty="0"/>
          </a:p>
        </p:txBody>
      </p:sp>
      <p:sp>
        <p:nvSpPr>
          <p:cNvPr id="4" name="TextBox 3">
            <a:extLst>
              <a:ext uri="{FF2B5EF4-FFF2-40B4-BE49-F238E27FC236}">
                <a16:creationId xmlns:a16="http://schemas.microsoft.com/office/drawing/2014/main" id="{B35BAFD5-EC13-D747-624D-FEB3FBF9123F}"/>
              </a:ext>
            </a:extLst>
          </p:cNvPr>
          <p:cNvSpPr txBox="1"/>
          <p:nvPr/>
        </p:nvSpPr>
        <p:spPr>
          <a:xfrm>
            <a:off x="2203010" y="457201"/>
            <a:ext cx="7696200" cy="584775"/>
          </a:xfrm>
          <a:prstGeom prst="rect">
            <a:avLst/>
          </a:prstGeom>
          <a:noFill/>
        </p:spPr>
        <p:txBody>
          <a:bodyPr wrap="square" rtlCol="0">
            <a:spAutoFit/>
          </a:bodyPr>
          <a:lstStyle/>
          <a:p>
            <a:pPr algn="ctr"/>
            <a:r>
              <a:rPr lang="en-US" sz="3200" b="1" dirty="0">
                <a:latin typeface="+mj-lt"/>
                <a:ea typeface="+mj-ea"/>
                <a:cs typeface="+mj-cs"/>
              </a:rPr>
              <a:t>Requirements for Forum Board Members  </a:t>
            </a:r>
          </a:p>
        </p:txBody>
      </p:sp>
    </p:spTree>
    <p:extLst>
      <p:ext uri="{BB962C8B-B14F-4D97-AF65-F5344CB8AC3E}">
        <p14:creationId xmlns:p14="http://schemas.microsoft.com/office/powerpoint/2010/main" val="3293945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693</TotalTime>
  <Words>799</Words>
  <Application>Microsoft Office PowerPoint</Application>
  <PresentationFormat>Widescreen</PresentationFormat>
  <Paragraphs>187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Calibri</vt:lpstr>
      <vt:lpstr>Office Theme</vt:lpstr>
      <vt:lpstr>Nevada Water Operator Exam Summaries  4th Quarter 2024</vt:lpstr>
      <vt:lpstr>2024 4th Quarter - Distribution</vt:lpstr>
      <vt:lpstr>2024 4th Quarter - Treatment</vt:lpstr>
      <vt:lpstr>Passing Percentage Trend 2021-2024</vt:lpstr>
      <vt:lpstr>Passing Percentage Trend 2021-2024</vt:lpstr>
      <vt:lpstr>Passing Percentage Trend 2021-2024</vt:lpstr>
      <vt:lpstr>Passing Percentage Trend 2021-2024</vt:lpstr>
      <vt:lpstr>PowerPoint Presentation</vt:lpstr>
      <vt:lpstr>1) Attend Meetings. 2) Participate in Forum Discussions.  3) Serve in any committees if needed. 4) Act as a liaison between operators, training partners and regulators. 5) Promote operator certification.     </vt:lpstr>
      <vt:lpstr>Official members will include: 1) A representative of the American Water Works Association.  2) A representative of the Nevada Rural Water Association.  3) A member of the general public.  4) Membership will also include at least four but not more than six additional system representatives from small, medium and large water and wastewater systems in both rural and urban areas of Nevada.      </vt:lpstr>
      <vt:lpstr>Additional considerations: 1) Each member shall be designated as representing a water system or a wastewater system, but may not represent both. In order to maintain a balance on the board with respect to water and wastewater representation, the board shall be composed of any combination of: 3 of 5; 4 of 7; 5 of 9.  2) With respect to system size representation, if there are nine (9) members of the board, at least two shall represent systems of each size category and if there are seven (7) or five (5) members of the board, systems of each size category shall be represented. The size of systems, based on the number of connections are: small (having &lt;500 connections), medium (&gt;500 but &lt;10,000) or large (&gt;10,000).      </vt:lpstr>
      <vt:lpstr>Voting of new members will be done in the next meeting: 1) Any particular rules? 2) Letter of interest needs to be submitted and reviewed before meeting. 3) Operator evaluated to meet requirements.  4) Secondary option? For operators interested but only meet a forum position already filled.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Carlos Quiroz-Aguilera</dc:creator>
  <cp:lastModifiedBy>Savannah Hash</cp:lastModifiedBy>
  <cp:revision>28</cp:revision>
  <dcterms:created xsi:type="dcterms:W3CDTF">2024-07-10T15:53:07Z</dcterms:created>
  <dcterms:modified xsi:type="dcterms:W3CDTF">2026-04-08T20:36:38Z</dcterms:modified>
</cp:coreProperties>
</file>