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73" r:id="rId3"/>
    <p:sldId id="274" r:id="rId4"/>
    <p:sldId id="264" r:id="rId5"/>
    <p:sldId id="275" r:id="rId6"/>
    <p:sldId id="276" r:id="rId7"/>
    <p:sldId id="277" r:id="rId8"/>
    <p:sldId id="278" r:id="rId9"/>
    <p:sldId id="546" r:id="rId10"/>
    <p:sldId id="541" r:id="rId11"/>
    <p:sldId id="54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Distribution Grade 1 Passing % Trend</a:t>
            </a:r>
          </a:p>
        </c:rich>
      </c:tx>
      <c:layout>
        <c:manualLayout>
          <c:xMode val="edge"/>
          <c:yMode val="edge"/>
          <c:x val="0.27709240219219294"/>
          <c:y val="3.64835240093894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7777777777777776E-2"/>
          <c:y val="0.19895851560221639"/>
          <c:w val="0.93888888888888888"/>
          <c:h val="0.68107247010790317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</a:ln>
              <a:effectLst/>
            </c:spPr>
            <c:trendlineType val="linear"/>
            <c:dispRSqr val="0"/>
            <c:dispEq val="0"/>
          </c:trendline>
          <c:trendline>
            <c:spPr>
              <a:ln w="19050" cap="rnd">
                <a:solidFill>
                  <a:schemeClr val="accent2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Graphs!$A$1:$N$1</c:f>
              <c:strCache>
                <c:ptCount val="14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  <c:pt idx="13">
                  <c:v>Q3-24</c:v>
                </c:pt>
              </c:strCache>
            </c:strRef>
          </c:cat>
          <c:val>
            <c:numRef>
              <c:f>Graphs!$A$2:$N$2</c:f>
              <c:numCache>
                <c:formatCode>General</c:formatCode>
                <c:ptCount val="14"/>
                <c:pt idx="0">
                  <c:v>52</c:v>
                </c:pt>
                <c:pt idx="1">
                  <c:v>60</c:v>
                </c:pt>
                <c:pt idx="2">
                  <c:v>73</c:v>
                </c:pt>
                <c:pt idx="3">
                  <c:v>46</c:v>
                </c:pt>
                <c:pt idx="4">
                  <c:v>45</c:v>
                </c:pt>
                <c:pt idx="5">
                  <c:v>63</c:v>
                </c:pt>
                <c:pt idx="6">
                  <c:v>60</c:v>
                </c:pt>
                <c:pt idx="7">
                  <c:v>63</c:v>
                </c:pt>
                <c:pt idx="8">
                  <c:v>65</c:v>
                </c:pt>
                <c:pt idx="9">
                  <c:v>68</c:v>
                </c:pt>
                <c:pt idx="10">
                  <c:v>70</c:v>
                </c:pt>
                <c:pt idx="11">
                  <c:v>62</c:v>
                </c:pt>
                <c:pt idx="12">
                  <c:v>79</c:v>
                </c:pt>
                <c:pt idx="13">
                  <c:v>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5C5-4932-B1BB-B134E4784D4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20786376"/>
        <c:axId val="520786048"/>
      </c:lineChart>
      <c:catAx>
        <c:axId val="520786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786048"/>
        <c:crosses val="autoZero"/>
        <c:auto val="1"/>
        <c:lblAlgn val="ctr"/>
        <c:lblOffset val="100"/>
        <c:noMultiLvlLbl val="0"/>
      </c:catAx>
      <c:valAx>
        <c:axId val="520786048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786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Distribution</a:t>
            </a:r>
            <a:r>
              <a:rPr lang="en-US" baseline="0"/>
              <a:t> Grade 2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Graphs!$A$3:$N$3</c:f>
              <c:strCache>
                <c:ptCount val="14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  <c:pt idx="13">
                  <c:v>Q3-24</c:v>
                </c:pt>
              </c:strCache>
            </c:strRef>
          </c:cat>
          <c:val>
            <c:numRef>
              <c:f>Graphs!$A$4:$N$4</c:f>
              <c:numCache>
                <c:formatCode>General</c:formatCode>
                <c:ptCount val="14"/>
                <c:pt idx="0">
                  <c:v>42</c:v>
                </c:pt>
                <c:pt idx="1">
                  <c:v>52</c:v>
                </c:pt>
                <c:pt idx="2">
                  <c:v>59</c:v>
                </c:pt>
                <c:pt idx="3">
                  <c:v>76</c:v>
                </c:pt>
                <c:pt idx="4">
                  <c:v>58</c:v>
                </c:pt>
                <c:pt idx="5">
                  <c:v>75</c:v>
                </c:pt>
                <c:pt idx="6">
                  <c:v>50</c:v>
                </c:pt>
                <c:pt idx="7">
                  <c:v>59</c:v>
                </c:pt>
                <c:pt idx="8">
                  <c:v>44</c:v>
                </c:pt>
                <c:pt idx="9">
                  <c:v>46</c:v>
                </c:pt>
                <c:pt idx="10">
                  <c:v>63</c:v>
                </c:pt>
                <c:pt idx="11">
                  <c:v>67</c:v>
                </c:pt>
                <c:pt idx="12">
                  <c:v>65</c:v>
                </c:pt>
                <c:pt idx="13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268-49D4-8BEB-8C598598D18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76931856"/>
        <c:axId val="576932840"/>
      </c:lineChart>
      <c:catAx>
        <c:axId val="57693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932840"/>
        <c:crosses val="autoZero"/>
        <c:auto val="1"/>
        <c:lblAlgn val="ctr"/>
        <c:lblOffset val="100"/>
        <c:noMultiLvlLbl val="0"/>
      </c:catAx>
      <c:valAx>
        <c:axId val="576932840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6931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Distribution</a:t>
            </a:r>
            <a:r>
              <a:rPr lang="en-US" baseline="0"/>
              <a:t> Grade 3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Graphs!$A$5:$N$5</c:f>
              <c:strCache>
                <c:ptCount val="14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  <c:pt idx="13">
                  <c:v>Q3-24</c:v>
                </c:pt>
              </c:strCache>
            </c:strRef>
          </c:cat>
          <c:val>
            <c:numRef>
              <c:f>Graphs!$A$6:$N$6</c:f>
              <c:numCache>
                <c:formatCode>General</c:formatCode>
                <c:ptCount val="14"/>
                <c:pt idx="0">
                  <c:v>50</c:v>
                </c:pt>
                <c:pt idx="1">
                  <c:v>45</c:v>
                </c:pt>
                <c:pt idx="2">
                  <c:v>75</c:v>
                </c:pt>
                <c:pt idx="3">
                  <c:v>60</c:v>
                </c:pt>
                <c:pt idx="4">
                  <c:v>66</c:v>
                </c:pt>
                <c:pt idx="5">
                  <c:v>33</c:v>
                </c:pt>
                <c:pt idx="6">
                  <c:v>47</c:v>
                </c:pt>
                <c:pt idx="7">
                  <c:v>69</c:v>
                </c:pt>
                <c:pt idx="8">
                  <c:v>15</c:v>
                </c:pt>
                <c:pt idx="9">
                  <c:v>42</c:v>
                </c:pt>
                <c:pt idx="10">
                  <c:v>25</c:v>
                </c:pt>
                <c:pt idx="11">
                  <c:v>60</c:v>
                </c:pt>
                <c:pt idx="12">
                  <c:v>64</c:v>
                </c:pt>
                <c:pt idx="13">
                  <c:v>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63A-4584-9E52-4FDC20F2630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98105896"/>
        <c:axId val="698108848"/>
      </c:lineChart>
      <c:catAx>
        <c:axId val="698105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08848"/>
        <c:crosses val="autoZero"/>
        <c:auto val="1"/>
        <c:lblAlgn val="ctr"/>
        <c:lblOffset val="100"/>
        <c:noMultiLvlLbl val="0"/>
      </c:catAx>
      <c:valAx>
        <c:axId val="69810884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8105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Distribution Grade 4 Passing % Trend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8247594050743659E-2"/>
          <c:y val="0.18211128608923888"/>
          <c:w val="0.90286351706036749"/>
          <c:h val="0.69382957130358702"/>
        </c:manualLayout>
      </c:layout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92D05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Graphs!$A$7:$N$7</c:f>
              <c:strCache>
                <c:ptCount val="14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  <c:pt idx="13">
                  <c:v>Q3-24</c:v>
                </c:pt>
              </c:strCache>
            </c:strRef>
          </c:cat>
          <c:val>
            <c:numRef>
              <c:f>Graphs!$A$8:$N$8</c:f>
              <c:numCache>
                <c:formatCode>General</c:formatCode>
                <c:ptCount val="14"/>
                <c:pt idx="0">
                  <c:v>60</c:v>
                </c:pt>
                <c:pt idx="2">
                  <c:v>40</c:v>
                </c:pt>
                <c:pt idx="3">
                  <c:v>33</c:v>
                </c:pt>
                <c:pt idx="4">
                  <c:v>40</c:v>
                </c:pt>
                <c:pt idx="5">
                  <c:v>33</c:v>
                </c:pt>
                <c:pt idx="6">
                  <c:v>42</c:v>
                </c:pt>
                <c:pt idx="7">
                  <c:v>80</c:v>
                </c:pt>
                <c:pt idx="8">
                  <c:v>30</c:v>
                </c:pt>
                <c:pt idx="9">
                  <c:v>25</c:v>
                </c:pt>
                <c:pt idx="10">
                  <c:v>45</c:v>
                </c:pt>
                <c:pt idx="11">
                  <c:v>29</c:v>
                </c:pt>
                <c:pt idx="13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F82-4822-B57E-818B3A9A2C8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88006224"/>
        <c:axId val="588006880"/>
      </c:lineChart>
      <c:catAx>
        <c:axId val="588006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006880"/>
        <c:crosses val="autoZero"/>
        <c:auto val="1"/>
        <c:lblAlgn val="ctr"/>
        <c:lblOffset val="100"/>
        <c:noMultiLvlLbl val="0"/>
      </c:catAx>
      <c:valAx>
        <c:axId val="588006880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006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Treatment Grade 1 Passing</a:t>
            </a:r>
            <a:r>
              <a:rPr lang="en-US" baseline="0"/>
              <a:t> % Trend 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C00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Graphs!$A$1:$N$1</c:f>
              <c:strCache>
                <c:ptCount val="14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  <c:pt idx="13">
                  <c:v>Q3-24</c:v>
                </c:pt>
              </c:strCache>
            </c:strRef>
          </c:cat>
          <c:val>
            <c:numRef>
              <c:f>Graphs!$A$2:$N$2</c:f>
              <c:numCache>
                <c:formatCode>General</c:formatCode>
                <c:ptCount val="14"/>
                <c:pt idx="0">
                  <c:v>40</c:v>
                </c:pt>
                <c:pt idx="1">
                  <c:v>55</c:v>
                </c:pt>
                <c:pt idx="2">
                  <c:v>88</c:v>
                </c:pt>
                <c:pt idx="3">
                  <c:v>75</c:v>
                </c:pt>
                <c:pt idx="4">
                  <c:v>68</c:v>
                </c:pt>
                <c:pt idx="5">
                  <c:v>100</c:v>
                </c:pt>
                <c:pt idx="6">
                  <c:v>88</c:v>
                </c:pt>
                <c:pt idx="7">
                  <c:v>86</c:v>
                </c:pt>
                <c:pt idx="8">
                  <c:v>66</c:v>
                </c:pt>
                <c:pt idx="9">
                  <c:v>72</c:v>
                </c:pt>
                <c:pt idx="10">
                  <c:v>83</c:v>
                </c:pt>
                <c:pt idx="11">
                  <c:v>73</c:v>
                </c:pt>
                <c:pt idx="12">
                  <c:v>65</c:v>
                </c:pt>
                <c:pt idx="13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37-4BAF-A317-CA360FE23DA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20842960"/>
        <c:axId val="520843288"/>
      </c:lineChart>
      <c:catAx>
        <c:axId val="520842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843288"/>
        <c:crosses val="autoZero"/>
        <c:auto val="1"/>
        <c:lblAlgn val="ctr"/>
        <c:lblOffset val="100"/>
        <c:noMultiLvlLbl val="0"/>
      </c:catAx>
      <c:valAx>
        <c:axId val="520843288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084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Treatment</a:t>
            </a:r>
            <a:r>
              <a:rPr lang="en-US" baseline="0"/>
              <a:t> Grade 2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Graphs!$A$3:$N$3</c:f>
              <c:strCache>
                <c:ptCount val="14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  <c:pt idx="13">
                  <c:v>Q3-24</c:v>
                </c:pt>
              </c:strCache>
            </c:strRef>
          </c:cat>
          <c:val>
            <c:numRef>
              <c:f>Graphs!$A$4:$N$4</c:f>
              <c:numCache>
                <c:formatCode>General</c:formatCode>
                <c:ptCount val="14"/>
                <c:pt idx="0">
                  <c:v>83</c:v>
                </c:pt>
                <c:pt idx="1">
                  <c:v>75</c:v>
                </c:pt>
                <c:pt idx="2">
                  <c:v>60</c:v>
                </c:pt>
                <c:pt idx="3">
                  <c:v>75</c:v>
                </c:pt>
                <c:pt idx="4">
                  <c:v>100</c:v>
                </c:pt>
                <c:pt idx="5">
                  <c:v>50</c:v>
                </c:pt>
                <c:pt idx="6">
                  <c:v>71</c:v>
                </c:pt>
                <c:pt idx="7">
                  <c:v>83</c:v>
                </c:pt>
                <c:pt idx="8">
                  <c:v>64</c:v>
                </c:pt>
                <c:pt idx="9">
                  <c:v>75</c:v>
                </c:pt>
                <c:pt idx="10">
                  <c:v>88</c:v>
                </c:pt>
                <c:pt idx="11">
                  <c:v>86</c:v>
                </c:pt>
                <c:pt idx="12">
                  <c:v>86</c:v>
                </c:pt>
                <c:pt idx="13">
                  <c:v>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7EA-4CAC-A54E-B8283F5E475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29207544"/>
        <c:axId val="529208856"/>
      </c:lineChart>
      <c:catAx>
        <c:axId val="529207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208856"/>
        <c:crosses val="autoZero"/>
        <c:auto val="1"/>
        <c:lblAlgn val="ctr"/>
        <c:lblOffset val="100"/>
        <c:noMultiLvlLbl val="0"/>
      </c:catAx>
      <c:valAx>
        <c:axId val="529208856"/>
        <c:scaling>
          <c:orientation val="minMax"/>
          <c:min val="3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9207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Treatment</a:t>
            </a:r>
            <a:r>
              <a:rPr lang="en-US" baseline="0"/>
              <a:t> Grade 3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FF000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Graphs!$A$5:$N$5</c:f>
              <c:strCache>
                <c:ptCount val="14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  <c:pt idx="13">
                  <c:v>Q3-24</c:v>
                </c:pt>
              </c:strCache>
            </c:strRef>
          </c:cat>
          <c:val>
            <c:numRef>
              <c:f>Graphs!$A$6:$N$6</c:f>
              <c:numCache>
                <c:formatCode>General</c:formatCode>
                <c:ptCount val="14"/>
                <c:pt idx="0">
                  <c:v>67</c:v>
                </c:pt>
                <c:pt idx="1">
                  <c:v>67</c:v>
                </c:pt>
                <c:pt idx="2">
                  <c:v>50</c:v>
                </c:pt>
                <c:pt idx="3">
                  <c:v>85</c:v>
                </c:pt>
                <c:pt idx="4">
                  <c:v>40</c:v>
                </c:pt>
                <c:pt idx="6">
                  <c:v>67</c:v>
                </c:pt>
                <c:pt idx="7">
                  <c:v>100</c:v>
                </c:pt>
                <c:pt idx="8">
                  <c:v>100</c:v>
                </c:pt>
                <c:pt idx="13">
                  <c:v>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EB8-49F7-89C3-1D5A36F598D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08290712"/>
        <c:axId val="608290384"/>
      </c:lineChart>
      <c:catAx>
        <c:axId val="608290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8290384"/>
        <c:crosses val="autoZero"/>
        <c:auto val="1"/>
        <c:lblAlgn val="ctr"/>
        <c:lblOffset val="100"/>
        <c:noMultiLvlLbl val="0"/>
      </c:catAx>
      <c:valAx>
        <c:axId val="608290384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8290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Treatment</a:t>
            </a:r>
            <a:r>
              <a:rPr lang="en-US" baseline="0"/>
              <a:t> Grade 4 Passing % Trend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tx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rgbClr val="92D050"/>
                </a:solidFill>
              </a:ln>
              <a:effectLst/>
            </c:spPr>
            <c:trendlineType val="linear"/>
            <c:dispRSqr val="0"/>
            <c:dispEq val="0"/>
          </c:trendline>
          <c:cat>
            <c:strRef>
              <c:f>Graphs!$A$7:$N$7</c:f>
              <c:strCache>
                <c:ptCount val="14"/>
                <c:pt idx="0">
                  <c:v>Q1-21</c:v>
                </c:pt>
                <c:pt idx="1">
                  <c:v>Q2-21</c:v>
                </c:pt>
                <c:pt idx="2">
                  <c:v>Q3-21</c:v>
                </c:pt>
                <c:pt idx="3">
                  <c:v>Q1-22</c:v>
                </c:pt>
                <c:pt idx="4">
                  <c:v>Q2-22</c:v>
                </c:pt>
                <c:pt idx="5">
                  <c:v>Q3-22</c:v>
                </c:pt>
                <c:pt idx="6">
                  <c:v>Q4-22</c:v>
                </c:pt>
                <c:pt idx="7">
                  <c:v>Q1-23</c:v>
                </c:pt>
                <c:pt idx="8">
                  <c:v>Q2-23</c:v>
                </c:pt>
                <c:pt idx="9">
                  <c:v>Q3-23</c:v>
                </c:pt>
                <c:pt idx="10">
                  <c:v>Q4-23</c:v>
                </c:pt>
                <c:pt idx="11">
                  <c:v>Q1-24</c:v>
                </c:pt>
                <c:pt idx="12">
                  <c:v>Q2-24</c:v>
                </c:pt>
                <c:pt idx="13">
                  <c:v>Q3-24</c:v>
                </c:pt>
              </c:strCache>
            </c:strRef>
          </c:cat>
          <c:val>
            <c:numRef>
              <c:f>Graphs!$A$8:$N$8</c:f>
              <c:numCache>
                <c:formatCode>General</c:formatCode>
                <c:ptCount val="14"/>
                <c:pt idx="0">
                  <c:v>80</c:v>
                </c:pt>
                <c:pt idx="1">
                  <c:v>33</c:v>
                </c:pt>
                <c:pt idx="2">
                  <c:v>33</c:v>
                </c:pt>
                <c:pt idx="3">
                  <c:v>0</c:v>
                </c:pt>
                <c:pt idx="4">
                  <c:v>33</c:v>
                </c:pt>
                <c:pt idx="6">
                  <c:v>83</c:v>
                </c:pt>
                <c:pt idx="7">
                  <c:v>0</c:v>
                </c:pt>
                <c:pt idx="8">
                  <c:v>0</c:v>
                </c:pt>
                <c:pt idx="9">
                  <c:v>50</c:v>
                </c:pt>
                <c:pt idx="10">
                  <c:v>33</c:v>
                </c:pt>
                <c:pt idx="13">
                  <c:v>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1C-461C-A37A-F306DDA5BC1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1492768"/>
        <c:axId val="531491128"/>
      </c:lineChart>
      <c:catAx>
        <c:axId val="531492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491128"/>
        <c:crosses val="autoZero"/>
        <c:auto val="1"/>
        <c:lblAlgn val="ctr"/>
        <c:lblOffset val="100"/>
        <c:noMultiLvlLbl val="0"/>
      </c:catAx>
      <c:valAx>
        <c:axId val="53149112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492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D2911-F71C-4941-B554-8F9695F7E42C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C984CA-424A-4D74-AA34-627133AD8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31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A0EF6-ED54-07EC-7349-2B938BF35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57D761-B34B-379F-8E47-4292976D45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6D87E-0141-760C-B47C-ABEB95CB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5E1D5-672E-C35E-AAAF-790C923D9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31A05-7DF5-6898-300C-5F65D3963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7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BEC2E-44F1-7E1B-0DEE-5067C0E6A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B7CF00-FFA9-E330-BC3E-1D7DD14562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59AEB-A45B-1E5A-27F1-E75EC852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105F9-8C1B-91DB-272E-6BA61131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F8C72-53C1-E36D-B257-21A965330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9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9673EA-7F76-311F-5E59-2D8293C18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7483B4-CA79-EF74-F68A-D90B56B9D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0A420-7247-31CC-7345-E5C40069A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341D4-8CC8-8920-37B3-6EC1B92E9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79149-4E02-692A-C512-884D77BF4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8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D0912-24F3-DCA9-181E-DE1333813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6A455-541A-D471-1907-4837E2482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D3AC4-2FCE-EBBF-2D45-718D4403C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53ED7-3A07-68FA-7603-4BE9B0ACA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92C8C-F42F-9A43-5732-BFFBD2902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1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84AF-E9F2-539E-5623-3E9BAFC99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5A3B11-5432-94DD-3EE0-3BF81D65D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32443-0932-B78E-87D4-0E2D403E2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2E3F6-ECB0-2B77-6DB0-7BEE52E98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9B312-1127-7408-6CE4-B69318E6F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60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B13D5-CB43-738B-8ED7-76EE41B47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CC734-2778-50CD-4EA1-79E0C6730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6A4AB0-DEEB-8D96-3A49-8C96C9FF8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A672AA-F78C-973B-16A4-AD183089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62E79-01BF-1C3F-06A2-7F253BA3D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AFFF5-E6CD-71EE-E8E7-AF3F4032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70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0B7BB-6226-8EDD-A709-0907EC1A7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C20726-A2DE-2D6F-6EAD-4899746E3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DE1602-05CD-F3B6-9D8A-4B7BB54A5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E11A03-61F0-1181-CF4E-87ADF44ADB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F20FE7-9126-29B4-EE73-9E9C7CC373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900CD8-8EA9-4AD2-34B8-C269BF9BC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FA2A5B-60A4-2F26-0383-801CDACCD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73CF53-E6BB-64F3-2475-1AB0634A0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8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159E-0770-6A33-588B-3E8BBFC66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7BF628-537C-97A6-4236-4C0AF8E72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1A9C3B-FFCA-BC95-CE0A-84633EC3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725892-F190-A353-3007-7B4EA3422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4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2B2A44-0762-8926-CDE7-9F1EB8CB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75997F-32C8-6068-3E3B-1EDB6A911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5BCC50-4424-3180-7E8C-F84C8A00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3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1F218-17D8-A81A-0107-735887307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708F9-217C-3BDE-4849-46AC58BE2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81317-60B4-C7FF-BD58-0B378440C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958BD6-C6A9-1954-502F-A2DFEDFD2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A4050-5EAA-277F-E067-2F87ECF53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167D4-1C9A-BF34-1F44-00CD00E3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38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19218-B952-AA28-C986-9DA7EADDF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B33DF7-8FFF-0B5B-CFB4-EAC66442D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A6B2D-526C-5BF4-6278-095D30BD3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B1712-366B-EEA4-1BA3-813A85197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28BCE5-AC77-0A28-1570-D164AE3EF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A9B236-B70D-6895-196E-E7235D1AC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10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A28075-1AC1-4E2F-0676-07F0B696F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49CAB-E450-2A75-2F80-5DCFC7181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A5B3F-531F-BA4C-E842-FCABC312E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4AC149-A3EA-40E3-AFD7-255FEC69AC6F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56BC8-F5E5-ACC5-FD4D-1D2E40F37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67F6A-925C-9009-7D6C-24B3430055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6E7EA4-CE2D-474C-A0C7-BC075B1FAA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dep.nv.gov/water/operator-certification/drinking-water/continuing-education-contact-hour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vents.rcac.org/rcac/Nevada.asp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54ABD-663F-4AF4-91E8-C14323971F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071195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B4359"/>
                </a:solidFill>
              </a:rPr>
              <a:t>Nevada Water Operator</a:t>
            </a:r>
            <a:br>
              <a:rPr lang="en-US" b="1" dirty="0">
                <a:solidFill>
                  <a:srgbClr val="0B4359"/>
                </a:solidFill>
              </a:rPr>
            </a:br>
            <a:r>
              <a:rPr lang="en-US" b="1" dirty="0">
                <a:solidFill>
                  <a:srgbClr val="0B4359"/>
                </a:solidFill>
              </a:rPr>
              <a:t>Exam Summaries </a:t>
            </a:r>
            <a:br>
              <a:rPr lang="en-US" b="1" dirty="0">
                <a:solidFill>
                  <a:srgbClr val="0B4359"/>
                </a:solidFill>
              </a:rPr>
            </a:br>
            <a:r>
              <a:rPr lang="en-US" b="1" dirty="0">
                <a:solidFill>
                  <a:srgbClr val="0B4359"/>
                </a:solidFill>
              </a:rPr>
              <a:t>3</a:t>
            </a:r>
            <a:r>
              <a:rPr lang="en-US" b="1" baseline="30000" dirty="0">
                <a:solidFill>
                  <a:srgbClr val="0B4359"/>
                </a:solidFill>
              </a:rPr>
              <a:t>rd</a:t>
            </a:r>
            <a:r>
              <a:rPr lang="en-US" b="1" dirty="0">
                <a:solidFill>
                  <a:srgbClr val="0B4359"/>
                </a:solidFill>
              </a:rPr>
              <a:t> Quarter 2024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CEFDE-6325-434A-B1ED-30168DA8D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7042" y="4065991"/>
            <a:ext cx="8915399" cy="1126283"/>
          </a:xfrm>
        </p:spPr>
        <p:txBody>
          <a:bodyPr>
            <a:normAutofit/>
          </a:bodyPr>
          <a:lstStyle/>
          <a:p>
            <a:r>
              <a:rPr lang="en-US" sz="2200" dirty="0"/>
              <a:t>NDEP Bureau of Safe Drinking Water</a:t>
            </a:r>
          </a:p>
          <a:p>
            <a:r>
              <a:rPr lang="en-US" sz="2200" dirty="0"/>
              <a:t>Operator Certification Program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1F3A3F-F94D-4715-B7DE-CA0125FD1D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359" y="5822827"/>
            <a:ext cx="1660817" cy="1283359"/>
          </a:xfrm>
          <a:prstGeom prst="rect">
            <a:avLst/>
          </a:prstGeom>
        </p:spPr>
      </p:pic>
      <p:pic>
        <p:nvPicPr>
          <p:cNvPr id="6" name="Picture 5" descr="dcnr-vert.png">
            <a:extLst>
              <a:ext uri="{FF2B5EF4-FFF2-40B4-BE49-F238E27FC236}">
                <a16:creationId xmlns:a16="http://schemas.microsoft.com/office/drawing/2014/main" id="{124F1FA4-A5DB-4C0D-99D1-B6FB95928BD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8084" y="122942"/>
            <a:ext cx="948253" cy="9482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9992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F3FCF-8A81-5CC8-4A2B-006CCBA129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9142895-FF3E-F871-ADC6-1C1216D7C8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21" t="24409" r="23023" b="44501"/>
          <a:stretch/>
        </p:blipFill>
        <p:spPr>
          <a:xfrm>
            <a:off x="2438401" y="3660098"/>
            <a:ext cx="7040379" cy="28788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2C2CF3D-A00F-EE75-AD48-FB7447ED07DD}"/>
              </a:ext>
            </a:extLst>
          </p:cNvPr>
          <p:cNvSpPr/>
          <p:nvPr/>
        </p:nvSpPr>
        <p:spPr>
          <a:xfrm>
            <a:off x="1524000" y="0"/>
            <a:ext cx="9144000" cy="1601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1E8F1D-E8E0-7119-CD65-86767D0F18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2062368"/>
            <a:ext cx="7772400" cy="3627985"/>
          </a:xfrm>
        </p:spPr>
        <p:txBody>
          <a:bodyPr anchor="t" anchorCtr="0"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sz="2400" dirty="0"/>
              <a:t>1) Visit NDEP Operator Certification Website at: </a:t>
            </a:r>
            <a:r>
              <a:rPr lang="en-US" sz="1600" b="1" dirty="0">
                <a:latin typeface="Calibri"/>
                <a:cs typeface="+mn-cs"/>
                <a:hlinkClick r:id="rId3"/>
              </a:rPr>
              <a:t>https://ndep.nv.gov/water/operator-certification/drinking-water/continuing-education-contact-hours</a:t>
            </a:r>
            <a:br>
              <a:rPr lang="en-US" sz="1400" b="1" dirty="0">
                <a:latin typeface="Calibri"/>
                <a:cs typeface="+mn-cs"/>
              </a:rPr>
            </a:br>
            <a:r>
              <a:rPr lang="en-US" sz="2400" dirty="0">
                <a:solidFill>
                  <a:prstClr val="black"/>
                </a:solidFill>
                <a:latin typeface="Calibri"/>
              </a:rPr>
              <a:t>2) Visit Supporting Organizations Website:</a:t>
            </a:r>
            <a:br>
              <a:rPr lang="en-US" sz="1400" b="1" dirty="0">
                <a:latin typeface="Calibri"/>
                <a:cs typeface="+mn-cs"/>
              </a:rPr>
            </a:br>
            <a:r>
              <a:rPr lang="en-US" sz="2000" b="1" dirty="0">
                <a:latin typeface="Calibri"/>
                <a:cs typeface="+mn-cs"/>
              </a:rPr>
              <a:t>RCAC: </a:t>
            </a:r>
            <a:r>
              <a:rPr lang="en-US" sz="1400" b="1" dirty="0">
                <a:latin typeface="Calibri"/>
                <a:cs typeface="+mn-cs"/>
              </a:rPr>
              <a:t> </a:t>
            </a:r>
            <a:r>
              <a:rPr lang="en-US" sz="1600" b="1" dirty="0">
                <a:latin typeface="Calibri"/>
                <a:cs typeface="+mn-cs"/>
                <a:hlinkClick r:id="rId4"/>
              </a:rPr>
              <a:t>https://www.events.rcac.org/rcac/Nevada.asp</a:t>
            </a:r>
            <a:r>
              <a:rPr lang="en-US" sz="1600" b="1" dirty="0">
                <a:latin typeface="Calibri"/>
                <a:cs typeface="+mn-cs"/>
              </a:rPr>
              <a:t> </a:t>
            </a:r>
            <a:br>
              <a:rPr lang="en-US" sz="1400" b="1" dirty="0">
                <a:latin typeface="Calibri"/>
                <a:cs typeface="+mn-cs"/>
              </a:rPr>
            </a:br>
            <a:r>
              <a:rPr lang="en-US" sz="2400" dirty="0">
                <a:solidFill>
                  <a:prstClr val="black"/>
                </a:solidFill>
                <a:latin typeface="Calibri"/>
              </a:rPr>
              <a:t>3)  Do a Course Approval for Training:</a:t>
            </a:r>
            <a:br>
              <a:rPr lang="en-US" sz="2000" dirty="0">
                <a:solidFill>
                  <a:prstClr val="black"/>
                </a:solidFill>
                <a:latin typeface="Calibri"/>
              </a:rPr>
            </a:br>
            <a:r>
              <a:rPr lang="en-US" sz="1400" b="1" dirty="0">
                <a:hlinkClick r:id="rId3"/>
              </a:rPr>
              <a:t>Continuing Education (Contact Hours) | NDEP (nv.gov)</a:t>
            </a:r>
            <a:br>
              <a:rPr lang="en-US" sz="1400" b="1" dirty="0">
                <a:latin typeface="Calibri"/>
                <a:cs typeface="+mn-cs"/>
              </a:rPr>
            </a:br>
            <a:br>
              <a:rPr lang="en-US" sz="1400" b="1" dirty="0">
                <a:latin typeface="Calibri"/>
                <a:cs typeface="+mn-cs"/>
              </a:rPr>
            </a:br>
            <a:br>
              <a:rPr lang="en-US" sz="2000" b="1" dirty="0">
                <a:latin typeface="Calibri"/>
                <a:cs typeface="+mn-cs"/>
              </a:rPr>
            </a:br>
            <a:br>
              <a:rPr lang="en-US" sz="2000" dirty="0"/>
            </a:br>
            <a:br>
              <a:rPr lang="en-US" sz="2000" dirty="0"/>
            </a:br>
            <a:br>
              <a:rPr lang="en-US" sz="4800" dirty="0"/>
            </a:br>
            <a:br>
              <a:rPr lang="en-US" sz="4800" dirty="0"/>
            </a:br>
            <a:endParaRPr lang="en-US" sz="4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CA77F66-9A6E-D7DB-0DAE-D1590D508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C1140-0409-4EB3-BB7D-DC6DFCB6805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322C68-112D-95C5-DEDB-AB31230A215B}"/>
              </a:ext>
            </a:extLst>
          </p:cNvPr>
          <p:cNvSpPr txBox="1"/>
          <p:nvPr/>
        </p:nvSpPr>
        <p:spPr>
          <a:xfrm>
            <a:off x="2209800" y="461216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+mj-lt"/>
                <a:ea typeface="+mj-ea"/>
                <a:cs typeface="+mj-cs"/>
              </a:rPr>
              <a:t>Course Approvals </a:t>
            </a:r>
          </a:p>
        </p:txBody>
      </p:sp>
    </p:spTree>
    <p:extLst>
      <p:ext uri="{BB962C8B-B14F-4D97-AF65-F5344CB8AC3E}">
        <p14:creationId xmlns:p14="http://schemas.microsoft.com/office/powerpoint/2010/main" val="248217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7E6800-6D90-1613-15FB-4E68AA4B5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9120090-23BD-F493-3F45-FF4D3771860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21" t="24409" r="23023" b="44501"/>
          <a:stretch/>
        </p:blipFill>
        <p:spPr>
          <a:xfrm>
            <a:off x="2438401" y="3660098"/>
            <a:ext cx="7040379" cy="28788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33E2EC9-2B5B-161C-9744-51864D5562AE}"/>
              </a:ext>
            </a:extLst>
          </p:cNvPr>
          <p:cNvSpPr/>
          <p:nvPr/>
        </p:nvSpPr>
        <p:spPr>
          <a:xfrm>
            <a:off x="1524000" y="0"/>
            <a:ext cx="9144000" cy="1601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96A96D-68C0-195E-3ACF-44CD25187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C1140-0409-4EB3-BB7D-DC6DFCB6805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7C883D-888E-79C0-4D42-0B8A710E7835}"/>
              </a:ext>
            </a:extLst>
          </p:cNvPr>
          <p:cNvSpPr txBox="1"/>
          <p:nvPr/>
        </p:nvSpPr>
        <p:spPr>
          <a:xfrm>
            <a:off x="2209800" y="461216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+mj-lt"/>
                <a:ea typeface="+mj-ea"/>
                <a:cs typeface="+mj-cs"/>
              </a:rPr>
              <a:t>Renewal Season Updates 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1EBDE7D8-5046-7ECB-6467-F8D4EC39A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2900"/>
            <a:ext cx="9144000" cy="3425444"/>
          </a:xfrm>
        </p:spPr>
        <p:txBody>
          <a:bodyPr anchor="t" anchorCtr="0"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sz="2700" dirty="0"/>
              <a:t>1) 611 Renewals completed so far.</a:t>
            </a:r>
            <a:br>
              <a:rPr lang="en-US" sz="2700" dirty="0"/>
            </a:br>
            <a:r>
              <a:rPr lang="en-US" sz="2700" dirty="0"/>
              <a:t>2) Roughly 400 more renewals to complete by 12/31. </a:t>
            </a:r>
            <a:br>
              <a:rPr lang="en-US" sz="2700" dirty="0"/>
            </a:br>
            <a:r>
              <a:rPr lang="en-US" sz="2700" dirty="0"/>
              <a:t>3) Most delays are due to: NAC question, submitting previously used contact hours, certificate issues (unreadable copies, unknown trainings, ineligible trainings).</a:t>
            </a:r>
            <a:br>
              <a:rPr lang="en-US" sz="2700" dirty="0"/>
            </a:br>
            <a:r>
              <a:rPr lang="en-US" sz="2700" dirty="0"/>
              <a:t>4) A lot of tests being submitted. </a:t>
            </a:r>
            <a:br>
              <a:rPr lang="en-US" sz="2700" dirty="0"/>
            </a:br>
            <a:br>
              <a:rPr lang="en-US" sz="2000" dirty="0"/>
            </a:br>
            <a:br>
              <a:rPr lang="en-US" sz="2000" dirty="0"/>
            </a:br>
            <a:br>
              <a:rPr lang="en-US" sz="4800" dirty="0"/>
            </a:br>
            <a:br>
              <a:rPr lang="en-US" sz="4800" dirty="0"/>
            </a:b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63552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977" y="309425"/>
            <a:ext cx="11434046" cy="985821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2024 3</a:t>
            </a:r>
            <a:r>
              <a:rPr lang="en-US" baseline="30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rd</a:t>
            </a:r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Quarter - Distribution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F3C05E7-BCF4-459B-904E-E78718360D19}"/>
              </a:ext>
            </a:extLst>
          </p:cNvPr>
          <p:cNvSpPr txBox="1">
            <a:spLocks/>
          </p:cNvSpPr>
          <p:nvPr/>
        </p:nvSpPr>
        <p:spPr>
          <a:xfrm>
            <a:off x="2268148" y="4345201"/>
            <a:ext cx="8950126" cy="2126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</a:pPr>
            <a:r>
              <a:rPr lang="en-US" sz="22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DISTRIBUTION CATEGORIES: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</a:rPr>
              <a:t>System Information &amp; Components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</a:rPr>
              <a:t>Equipment; Install, Operate and Maintain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</a:rPr>
              <a:t>Monitor, Evaluate &amp; Adjust Disinfection &amp; Lab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0000"/>
                </a:solidFill>
                <a:latin typeface="Calibri" panose="020F0502020204030204" pitchFamily="34" charset="0"/>
              </a:rPr>
              <a:t>Security, Safety, Public Interaction &amp; Administrative Procedures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F67689B-9193-395A-96F2-77489DB99C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962827"/>
              </p:ext>
            </p:extLst>
          </p:nvPr>
        </p:nvGraphicFramePr>
        <p:xfrm>
          <a:off x="286872" y="1295246"/>
          <a:ext cx="11758843" cy="2982842"/>
        </p:xfrm>
        <a:graphic>
          <a:graphicData uri="http://schemas.openxmlformats.org/drawingml/2006/table">
            <a:tbl>
              <a:tblPr/>
              <a:tblGrid>
                <a:gridCol w="865533">
                  <a:extLst>
                    <a:ext uri="{9D8B030D-6E8A-4147-A177-3AD203B41FA5}">
                      <a16:colId xmlns:a16="http://schemas.microsoft.com/office/drawing/2014/main" val="467552214"/>
                    </a:ext>
                  </a:extLst>
                </a:gridCol>
                <a:gridCol w="693328">
                  <a:extLst>
                    <a:ext uri="{9D8B030D-6E8A-4147-A177-3AD203B41FA5}">
                      <a16:colId xmlns:a16="http://schemas.microsoft.com/office/drawing/2014/main" val="3890026893"/>
                    </a:ext>
                  </a:extLst>
                </a:gridCol>
                <a:gridCol w="795867">
                  <a:extLst>
                    <a:ext uri="{9D8B030D-6E8A-4147-A177-3AD203B41FA5}">
                      <a16:colId xmlns:a16="http://schemas.microsoft.com/office/drawing/2014/main" val="3708546357"/>
                    </a:ext>
                  </a:extLst>
                </a:gridCol>
                <a:gridCol w="770467">
                  <a:extLst>
                    <a:ext uri="{9D8B030D-6E8A-4147-A177-3AD203B41FA5}">
                      <a16:colId xmlns:a16="http://schemas.microsoft.com/office/drawing/2014/main" val="2509120202"/>
                    </a:ext>
                  </a:extLst>
                </a:gridCol>
                <a:gridCol w="770466">
                  <a:extLst>
                    <a:ext uri="{9D8B030D-6E8A-4147-A177-3AD203B41FA5}">
                      <a16:colId xmlns:a16="http://schemas.microsoft.com/office/drawing/2014/main" val="1571638588"/>
                    </a:ext>
                  </a:extLst>
                </a:gridCol>
                <a:gridCol w="728134">
                  <a:extLst>
                    <a:ext uri="{9D8B030D-6E8A-4147-A177-3AD203B41FA5}">
                      <a16:colId xmlns:a16="http://schemas.microsoft.com/office/drawing/2014/main" val="3091357227"/>
                    </a:ext>
                  </a:extLst>
                </a:gridCol>
                <a:gridCol w="973666">
                  <a:extLst>
                    <a:ext uri="{9D8B030D-6E8A-4147-A177-3AD203B41FA5}">
                      <a16:colId xmlns:a16="http://schemas.microsoft.com/office/drawing/2014/main" val="3895003685"/>
                    </a:ext>
                  </a:extLst>
                </a:gridCol>
                <a:gridCol w="835038">
                  <a:extLst>
                    <a:ext uri="{9D8B030D-6E8A-4147-A177-3AD203B41FA5}">
                      <a16:colId xmlns:a16="http://schemas.microsoft.com/office/drawing/2014/main" val="3867341619"/>
                    </a:ext>
                  </a:extLst>
                </a:gridCol>
                <a:gridCol w="850736">
                  <a:extLst>
                    <a:ext uri="{9D8B030D-6E8A-4147-A177-3AD203B41FA5}">
                      <a16:colId xmlns:a16="http://schemas.microsoft.com/office/drawing/2014/main" val="760064000"/>
                    </a:ext>
                  </a:extLst>
                </a:gridCol>
                <a:gridCol w="761964">
                  <a:extLst>
                    <a:ext uri="{9D8B030D-6E8A-4147-A177-3AD203B41FA5}">
                      <a16:colId xmlns:a16="http://schemas.microsoft.com/office/drawing/2014/main" val="530578327"/>
                    </a:ext>
                  </a:extLst>
                </a:gridCol>
                <a:gridCol w="3713644">
                  <a:extLst>
                    <a:ext uri="{9D8B030D-6E8A-4147-A177-3AD203B41FA5}">
                      <a16:colId xmlns:a16="http://schemas.microsoft.com/office/drawing/2014/main" val="3210908157"/>
                    </a:ext>
                  </a:extLst>
                </a:gridCol>
              </a:tblGrid>
              <a:tr h="444518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Third Quarter 2024 Summary of Distribution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OpCert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Exams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955295"/>
                  </a:ext>
                </a:extLst>
              </a:tr>
              <a:tr h="4661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Distribution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Fail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Pass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Grade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Grade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Most Missed 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419767"/>
                  </a:ext>
                </a:extLst>
              </a:tr>
              <a:tr h="4014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73% - (6%)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Components, SSA &amp; Public Interactions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788669"/>
                  </a:ext>
                </a:extLst>
              </a:tr>
              <a:tr h="4661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 - (5%)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Components &amp; Equipment IOM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587711"/>
                  </a:ext>
                </a:extLst>
              </a:tr>
              <a:tr h="4014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 - (7%)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Equipment IOM &amp; Disinfection MEA &amp; Lab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344331"/>
                  </a:ext>
                </a:extLst>
              </a:tr>
              <a:tr h="4014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Components, Equipment IOM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944500"/>
                  </a:ext>
                </a:extLst>
              </a:tr>
              <a:tr h="4014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62% - (8%)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2793" marR="2793" marT="279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213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44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5798" y="446088"/>
            <a:ext cx="10722322" cy="10058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>
                <a:solidFill>
                  <a:srgbClr val="336600"/>
                </a:solidFill>
              </a:rPr>
              <a:t>2024 3</a:t>
            </a:r>
            <a:r>
              <a:rPr lang="en-US" baseline="30000" dirty="0">
                <a:solidFill>
                  <a:srgbClr val="336600"/>
                </a:solidFill>
              </a:rPr>
              <a:t>rd</a:t>
            </a:r>
            <a:r>
              <a:rPr lang="en-US" dirty="0">
                <a:solidFill>
                  <a:srgbClr val="336600"/>
                </a:solidFill>
              </a:rPr>
              <a:t> Quarter - Treatment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2F3C05E7-BCF4-459B-904E-E78718360D19}"/>
              </a:ext>
            </a:extLst>
          </p:cNvPr>
          <p:cNvSpPr txBox="1">
            <a:spLocks/>
          </p:cNvSpPr>
          <p:nvPr/>
        </p:nvSpPr>
        <p:spPr>
          <a:xfrm>
            <a:off x="2809494" y="4364583"/>
            <a:ext cx="7208446" cy="25146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indent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200" b="1" u="sng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defRPr>
            </a:lvl1pPr>
            <a:lvl2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>
                <a:solidFill>
                  <a:srgbClr val="336600"/>
                </a:solidFill>
              </a:rPr>
              <a:t>TREATMENT CATEGORIES</a:t>
            </a:r>
            <a:r>
              <a:rPr lang="en-US" dirty="0"/>
              <a:t>:</a:t>
            </a:r>
          </a:p>
          <a:p>
            <a:pPr marL="574675" indent="-2921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Treatment: Monitor, Evaluate and Adjust</a:t>
            </a:r>
          </a:p>
          <a:p>
            <a:pPr marL="574675" indent="-2921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Laboratory Analysis</a:t>
            </a:r>
          </a:p>
          <a:p>
            <a:pPr marL="574675" indent="-2921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Operate and Maintain Equipment</a:t>
            </a:r>
          </a:p>
          <a:p>
            <a:pPr marL="574675" indent="-2921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Evaluate Characteristics of Source Water</a:t>
            </a:r>
          </a:p>
          <a:p>
            <a:pPr marL="574675" indent="-2921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b="0" u="none" dirty="0">
                <a:solidFill>
                  <a:srgbClr val="000000"/>
                </a:solidFill>
              </a:rPr>
              <a:t>Perform Security, Safety &amp; Administrative Procedures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9674C9-47AA-B4AD-07A9-C98D7C697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592685"/>
              </p:ext>
            </p:extLst>
          </p:nvPr>
        </p:nvGraphicFramePr>
        <p:xfrm>
          <a:off x="302255" y="1480316"/>
          <a:ext cx="11829875" cy="2941872"/>
        </p:xfrm>
        <a:graphic>
          <a:graphicData uri="http://schemas.openxmlformats.org/drawingml/2006/table">
            <a:tbl>
              <a:tblPr/>
              <a:tblGrid>
                <a:gridCol w="1018467">
                  <a:extLst>
                    <a:ext uri="{9D8B030D-6E8A-4147-A177-3AD203B41FA5}">
                      <a16:colId xmlns:a16="http://schemas.microsoft.com/office/drawing/2014/main" val="2754870537"/>
                    </a:ext>
                  </a:extLst>
                </a:gridCol>
                <a:gridCol w="838278">
                  <a:extLst>
                    <a:ext uri="{9D8B030D-6E8A-4147-A177-3AD203B41FA5}">
                      <a16:colId xmlns:a16="http://schemas.microsoft.com/office/drawing/2014/main" val="3457882174"/>
                    </a:ext>
                  </a:extLst>
                </a:gridCol>
                <a:gridCol w="1058333">
                  <a:extLst>
                    <a:ext uri="{9D8B030D-6E8A-4147-A177-3AD203B41FA5}">
                      <a16:colId xmlns:a16="http://schemas.microsoft.com/office/drawing/2014/main" val="1783437298"/>
                    </a:ext>
                  </a:extLst>
                </a:gridCol>
                <a:gridCol w="922867">
                  <a:extLst>
                    <a:ext uri="{9D8B030D-6E8A-4147-A177-3AD203B41FA5}">
                      <a16:colId xmlns:a16="http://schemas.microsoft.com/office/drawing/2014/main" val="289039830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3577958776"/>
                    </a:ext>
                  </a:extLst>
                </a:gridCol>
                <a:gridCol w="897467">
                  <a:extLst>
                    <a:ext uri="{9D8B030D-6E8A-4147-A177-3AD203B41FA5}">
                      <a16:colId xmlns:a16="http://schemas.microsoft.com/office/drawing/2014/main" val="1129564391"/>
                    </a:ext>
                  </a:extLst>
                </a:gridCol>
                <a:gridCol w="1100666">
                  <a:extLst>
                    <a:ext uri="{9D8B030D-6E8A-4147-A177-3AD203B41FA5}">
                      <a16:colId xmlns:a16="http://schemas.microsoft.com/office/drawing/2014/main" val="187979677"/>
                    </a:ext>
                  </a:extLst>
                </a:gridCol>
                <a:gridCol w="926476">
                  <a:extLst>
                    <a:ext uri="{9D8B030D-6E8A-4147-A177-3AD203B41FA5}">
                      <a16:colId xmlns:a16="http://schemas.microsoft.com/office/drawing/2014/main" val="2800497842"/>
                    </a:ext>
                  </a:extLst>
                </a:gridCol>
                <a:gridCol w="1001057">
                  <a:extLst>
                    <a:ext uri="{9D8B030D-6E8A-4147-A177-3AD203B41FA5}">
                      <a16:colId xmlns:a16="http://schemas.microsoft.com/office/drawing/2014/main" val="3395596788"/>
                    </a:ext>
                  </a:extLst>
                </a:gridCol>
                <a:gridCol w="896598">
                  <a:extLst>
                    <a:ext uri="{9D8B030D-6E8A-4147-A177-3AD203B41FA5}">
                      <a16:colId xmlns:a16="http://schemas.microsoft.com/office/drawing/2014/main" val="2509466743"/>
                    </a:ext>
                  </a:extLst>
                </a:gridCol>
                <a:gridCol w="2280666">
                  <a:extLst>
                    <a:ext uri="{9D8B030D-6E8A-4147-A177-3AD203B41FA5}">
                      <a16:colId xmlns:a16="http://schemas.microsoft.com/office/drawing/2014/main" val="2245986324"/>
                    </a:ext>
                  </a:extLst>
                </a:gridCol>
              </a:tblGrid>
              <a:tr h="424686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Third Quarter 2024 Summary of Treatment </a:t>
                      </a:r>
                      <a:r>
                        <a:rPr lang="en-US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OpCert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Exams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454923"/>
                  </a:ext>
                </a:extLst>
              </a:tr>
              <a:tr h="4887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Fail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Pass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Low Grade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Grade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Most Missed 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39382"/>
                  </a:ext>
                </a:extLst>
              </a:tr>
              <a:tr h="48876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 - (10%)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887118"/>
                  </a:ext>
                </a:extLst>
              </a:tr>
              <a:tr h="383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 - (16%)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005756"/>
                  </a:ext>
                </a:extLst>
              </a:tr>
              <a:tr h="383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910741"/>
                  </a:ext>
                </a:extLst>
              </a:tr>
              <a:tr h="38889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Agg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58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Treatment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255034"/>
                  </a:ext>
                </a:extLst>
              </a:tr>
              <a:tr h="383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 - (3%)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288" marR="3288" marT="32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5521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319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7" y="-286400"/>
            <a:ext cx="10722322" cy="10058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Passing Percentage Trend 2021-2024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CEE6C18-2CC5-5972-3342-0EAF78F032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2263562"/>
              </p:ext>
            </p:extLst>
          </p:nvPr>
        </p:nvGraphicFramePr>
        <p:xfrm>
          <a:off x="1533408" y="719440"/>
          <a:ext cx="8942461" cy="2861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9117084-41E5-8A51-41C1-B58AC3899D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4758489"/>
              </p:ext>
            </p:extLst>
          </p:nvPr>
        </p:nvGraphicFramePr>
        <p:xfrm>
          <a:off x="1533407" y="3720502"/>
          <a:ext cx="8942461" cy="2869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877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8" y="-181187"/>
            <a:ext cx="10722322" cy="10058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Passing Percentage Trend 2021-2024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A86B51B8-EE62-1226-0AE4-47C8747036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2853902"/>
              </p:ext>
            </p:extLst>
          </p:nvPr>
        </p:nvGraphicFramePr>
        <p:xfrm>
          <a:off x="1533408" y="824653"/>
          <a:ext cx="8942461" cy="2861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EC549B0-25A4-7248-46EC-94206DD21D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7924763"/>
              </p:ext>
            </p:extLst>
          </p:nvPr>
        </p:nvGraphicFramePr>
        <p:xfrm>
          <a:off x="1533407" y="3883172"/>
          <a:ext cx="8942461" cy="2857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8489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8" y="-181187"/>
            <a:ext cx="10722322" cy="10058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Passing Percentage Trend 2021-2024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A5C0A69-2673-7A8B-1241-9F5AE46869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766146"/>
              </p:ext>
            </p:extLst>
          </p:nvPr>
        </p:nvGraphicFramePr>
        <p:xfrm>
          <a:off x="1624769" y="824653"/>
          <a:ext cx="8942461" cy="2857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F140660-6388-3395-111F-6A01F30C1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277482"/>
              </p:ext>
            </p:extLst>
          </p:nvPr>
        </p:nvGraphicFramePr>
        <p:xfrm>
          <a:off x="1624769" y="3823884"/>
          <a:ext cx="8942461" cy="2857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5176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2A7DC-F90D-40D2-A1B5-3320C69F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78" y="-181187"/>
            <a:ext cx="10722322" cy="1005840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Passing Percentage Trend 2021-2024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B086E44-E818-43EA-E60C-0EC5BB8E9C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5773898"/>
              </p:ext>
            </p:extLst>
          </p:nvPr>
        </p:nvGraphicFramePr>
        <p:xfrm>
          <a:off x="1624769" y="771334"/>
          <a:ext cx="8942461" cy="2867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38977EA-851B-C041-F344-CBB11760B2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8247919"/>
              </p:ext>
            </p:extLst>
          </p:nvPr>
        </p:nvGraphicFramePr>
        <p:xfrm>
          <a:off x="1624768" y="3798750"/>
          <a:ext cx="8942461" cy="2847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7853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D2CEFDE-6325-434A-B1ED-30168DA8D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9432" y="562775"/>
            <a:ext cx="8915399" cy="1379823"/>
          </a:xfrm>
        </p:spPr>
        <p:txBody>
          <a:bodyPr>
            <a:noAutofit/>
          </a:bodyPr>
          <a:lstStyle/>
          <a:p>
            <a:r>
              <a:rPr lang="en-US" sz="3200" b="1" dirty="0"/>
              <a:t>NDEP Bureau of Safe Drinking Water</a:t>
            </a:r>
          </a:p>
          <a:p>
            <a:r>
              <a:rPr lang="en-US" sz="3200" b="1" dirty="0"/>
              <a:t>        Operator Certification Program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1F3A3F-F94D-4715-B7DE-CA0125FD1D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35" y="5739157"/>
            <a:ext cx="1660817" cy="1283359"/>
          </a:xfrm>
          <a:prstGeom prst="rect">
            <a:avLst/>
          </a:prstGeom>
        </p:spPr>
      </p:pic>
      <p:pic>
        <p:nvPicPr>
          <p:cNvPr id="6" name="Picture 5" descr="dcnr-vert.png">
            <a:extLst>
              <a:ext uri="{FF2B5EF4-FFF2-40B4-BE49-F238E27FC236}">
                <a16:creationId xmlns:a16="http://schemas.microsoft.com/office/drawing/2014/main" id="{124F1FA4-A5DB-4C0D-99D1-B6FB95928BD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8084" y="122942"/>
            <a:ext cx="948253" cy="948253"/>
          </a:xfrm>
          <a:prstGeom prst="rect">
            <a:avLst/>
          </a:prstGeom>
          <a:effectLst/>
        </p:spPr>
      </p:pic>
      <p:sp>
        <p:nvSpPr>
          <p:cNvPr id="8" name="TextBox 6">
            <a:extLst>
              <a:ext uri="{FF2B5EF4-FFF2-40B4-BE49-F238E27FC236}">
                <a16:creationId xmlns:a16="http://schemas.microsoft.com/office/drawing/2014/main" id="{6BC75A91-10EC-4B16-8260-59A6000E6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359" y="2657560"/>
            <a:ext cx="7129077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R="228600" lvl="0" fontAlgn="auto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Bureau Chief                                  </a:t>
            </a:r>
            <a:r>
              <a:rPr lang="en-US" sz="2200" b="1" dirty="0">
                <a:solidFill>
                  <a:srgbClr val="002B4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Andrea Seifert, P.E.</a:t>
            </a:r>
          </a:p>
          <a:p>
            <a:pPr marR="228600" lvl="0" fontAlgn="auto"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</a:t>
            </a:r>
            <a:r>
              <a:rPr lang="en-US" sz="2200" b="1" dirty="0" err="1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Mngmnt</a:t>
            </a: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sz="2200" b="1" dirty="0" err="1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OpCert</a:t>
            </a: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Supervisor             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Linh Kieu</a:t>
            </a:r>
          </a:p>
          <a:p>
            <a:pPr marR="228600" lvl="0" fontAlgn="auto"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 Manager                                          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Carlos Quiroz</a:t>
            </a:r>
          </a:p>
          <a:p>
            <a:pPr marR="228600" lvl="0" fontAlgn="auto">
              <a:spcBef>
                <a:spcPts val="600"/>
              </a:spcBef>
              <a:spcAft>
                <a:spcPts val="600"/>
              </a:spcAft>
            </a:pPr>
            <a:r>
              <a:rPr lang="en-US" sz="2200" b="1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Administrative Specialist                  </a:t>
            </a:r>
            <a:r>
              <a:rPr lang="en-US" sz="2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Rachel Weingart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28600" lvl="0" fontAlgn="auto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00589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E96B9D9-F189-47AB-BF8C-9BA5C3A81EA4}"/>
              </a:ext>
            </a:extLst>
          </p:cNvPr>
          <p:cNvCxnSpPr/>
          <p:nvPr/>
        </p:nvCxnSpPr>
        <p:spPr>
          <a:xfrm>
            <a:off x="4857176" y="3073651"/>
            <a:ext cx="19725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5F86D7F-9FE3-40F0-9B96-DBF13956B12C}"/>
              </a:ext>
            </a:extLst>
          </p:cNvPr>
          <p:cNvCxnSpPr>
            <a:cxnSpLocks/>
          </p:cNvCxnSpPr>
          <p:nvPr/>
        </p:nvCxnSpPr>
        <p:spPr>
          <a:xfrm>
            <a:off x="5429013" y="4087483"/>
            <a:ext cx="25659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AFC27A-45F3-4486-AA60-71C9C376865E}"/>
              </a:ext>
            </a:extLst>
          </p:cNvPr>
          <p:cNvCxnSpPr>
            <a:cxnSpLocks/>
          </p:cNvCxnSpPr>
          <p:nvPr/>
        </p:nvCxnSpPr>
        <p:spPr>
          <a:xfrm>
            <a:off x="7280740" y="3603680"/>
            <a:ext cx="7141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FB24B6C-1A73-4FDE-BF54-51D83874A3CD}"/>
              </a:ext>
            </a:extLst>
          </p:cNvPr>
          <p:cNvCxnSpPr>
            <a:cxnSpLocks/>
          </p:cNvCxnSpPr>
          <p:nvPr/>
        </p:nvCxnSpPr>
        <p:spPr>
          <a:xfrm>
            <a:off x="6177527" y="4589559"/>
            <a:ext cx="1040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637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C22E0-A9C6-0613-BCDB-B369B71EC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F4C38C0-869D-F656-807A-BC8350A00B2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21" t="24409" r="23023" b="44501"/>
          <a:stretch/>
        </p:blipFill>
        <p:spPr>
          <a:xfrm>
            <a:off x="2438401" y="3660098"/>
            <a:ext cx="7040379" cy="287881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46C43DE-71B4-C401-6CF1-298B5893B833}"/>
              </a:ext>
            </a:extLst>
          </p:cNvPr>
          <p:cNvSpPr/>
          <p:nvPr/>
        </p:nvSpPr>
        <p:spPr>
          <a:xfrm>
            <a:off x="1524000" y="0"/>
            <a:ext cx="9144000" cy="1601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white"/>
                </a:solidFill>
                <a:latin typeface="Calibri"/>
              </a:rPr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433FBE-53C0-11F4-D5AD-6D39CB2EB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2600" y="1676400"/>
            <a:ext cx="8915400" cy="5113872"/>
          </a:xfrm>
        </p:spPr>
        <p:txBody>
          <a:bodyPr anchor="t" anchorCtr="0"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sz="2700" dirty="0"/>
              <a:t>1) Website Tools: Applications, Approved Contact Hours, Course Approval Applications. </a:t>
            </a:r>
            <a:br>
              <a:rPr lang="en-US" sz="2700" dirty="0"/>
            </a:br>
            <a:r>
              <a:rPr lang="en-US" sz="2700" dirty="0"/>
              <a:t>2) Renewal Season Begins on Septembers 1</a:t>
            </a:r>
            <a:r>
              <a:rPr lang="en-US" sz="2700" baseline="30000" dirty="0"/>
              <a:t>st</a:t>
            </a:r>
            <a:r>
              <a:rPr lang="en-US" sz="2700" dirty="0"/>
              <a:t>.  </a:t>
            </a:r>
            <a:br>
              <a:rPr lang="en-US" sz="2700" dirty="0"/>
            </a:br>
            <a:r>
              <a:rPr lang="en-US" sz="2700" dirty="0"/>
              <a:t>3) Submit application before 12/31/24.</a:t>
            </a:r>
            <a:br>
              <a:rPr lang="en-US" sz="2700" dirty="0"/>
            </a:br>
            <a:r>
              <a:rPr lang="en-US" sz="2700" dirty="0"/>
              <a:t>4) Operator In Training Certifications cannot be reinstated if they expire. </a:t>
            </a:r>
            <a:br>
              <a:rPr lang="en-US" sz="2700" dirty="0"/>
            </a:br>
            <a:r>
              <a:rPr lang="en-US" sz="2700" dirty="0"/>
              <a:t>5) Reinstatement period: 1/1/25 to 6/30/25. </a:t>
            </a:r>
            <a:br>
              <a:rPr lang="en-US" sz="2000" dirty="0"/>
            </a:br>
            <a:br>
              <a:rPr lang="en-US" sz="2000" dirty="0"/>
            </a:br>
            <a:br>
              <a:rPr lang="en-US" sz="4800" dirty="0"/>
            </a:br>
            <a:br>
              <a:rPr lang="en-US" sz="4800" dirty="0"/>
            </a:br>
            <a:endParaRPr lang="en-US" sz="4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FCC380-263D-6261-E45F-19E91B996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C1140-0409-4EB3-BB7D-DC6DFCB6805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5BAFD5-EC13-D747-624D-FEB3FBF9123F}"/>
              </a:ext>
            </a:extLst>
          </p:cNvPr>
          <p:cNvSpPr txBox="1"/>
          <p:nvPr/>
        </p:nvSpPr>
        <p:spPr>
          <a:xfrm>
            <a:off x="2203010" y="457201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+mj-lt"/>
                <a:ea typeface="+mj-ea"/>
                <a:cs typeface="+mj-cs"/>
              </a:rPr>
              <a:t>Renewal Season Reminders  </a:t>
            </a:r>
          </a:p>
        </p:txBody>
      </p:sp>
    </p:spTree>
    <p:extLst>
      <p:ext uri="{BB962C8B-B14F-4D97-AF65-F5344CB8AC3E}">
        <p14:creationId xmlns:p14="http://schemas.microsoft.com/office/powerpoint/2010/main" val="329394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622</Words>
  <Application>Microsoft Office PowerPoint</Application>
  <PresentationFormat>Widescreen</PresentationFormat>
  <Paragraphs>181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Nevada Water Operator Exam Summaries  3rd Quarter 2024</vt:lpstr>
      <vt:lpstr>2024 3rd Quarter - Distribution</vt:lpstr>
      <vt:lpstr>2024 3rd Quarter - Treatment</vt:lpstr>
      <vt:lpstr>Passing Percentage Trend 2021-2024</vt:lpstr>
      <vt:lpstr>Passing Percentage Trend 2021-2024</vt:lpstr>
      <vt:lpstr>Passing Percentage Trend 2021-2024</vt:lpstr>
      <vt:lpstr>Passing Percentage Trend 2021-2024</vt:lpstr>
      <vt:lpstr>PowerPoint Presentation</vt:lpstr>
      <vt:lpstr>1) Website Tools: Applications, Approved Contact Hours, Course Approval Applications.  2) Renewal Season Begins on Septembers 1st.   3) Submit application before 12/31/24. 4) Operator In Training Certifications cannot be reinstated if they expire.  5) Reinstatement period: 1/1/25 to 6/30/25.     </vt:lpstr>
      <vt:lpstr>1) Visit NDEP Operator Certification Website at: https://ndep.nv.gov/water/operator-certification/drinking-water/continuing-education-contact-hours 2) Visit Supporting Organizations Website: RCAC:  https://www.events.rcac.org/rcac/Nevada.asp  3)  Do a Course Approval for Training: Continuing Education (Contact Hours) | NDEP (nv.gov)       </vt:lpstr>
      <vt:lpstr>1) 611 Renewals completed so far. 2) Roughly 400 more renewals to complete by 12/31.  3) Most delays are due to: NAC question, submitting previously used contact hours, certificate issues (unreadable copies, unknown trainings, ineligible trainings). 4) A lot of tests being submitted.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Carlos Quiroz-Aguilera</dc:creator>
  <cp:lastModifiedBy>Savannah Hash</cp:lastModifiedBy>
  <cp:revision>19</cp:revision>
  <dcterms:created xsi:type="dcterms:W3CDTF">2024-07-10T15:53:07Z</dcterms:created>
  <dcterms:modified xsi:type="dcterms:W3CDTF">2026-04-08T20:41:29Z</dcterms:modified>
</cp:coreProperties>
</file>