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3">
  <p:sldMasterIdLst>
    <p:sldMasterId id="2147483702" r:id="rId4"/>
  </p:sldMasterIdLst>
  <p:notesMasterIdLst>
    <p:notesMasterId r:id="rId21"/>
  </p:notesMasterIdLst>
  <p:sldIdLst>
    <p:sldId id="412" r:id="rId5"/>
    <p:sldId id="695" r:id="rId6"/>
    <p:sldId id="718" r:id="rId7"/>
    <p:sldId id="719" r:id="rId8"/>
    <p:sldId id="756" r:id="rId9"/>
    <p:sldId id="772" r:id="rId10"/>
    <p:sldId id="839" r:id="rId11"/>
    <p:sldId id="841" r:id="rId12"/>
    <p:sldId id="842" r:id="rId13"/>
    <p:sldId id="843" r:id="rId14"/>
    <p:sldId id="844" r:id="rId15"/>
    <p:sldId id="845" r:id="rId16"/>
    <p:sldId id="846" r:id="rId17"/>
    <p:sldId id="848" r:id="rId18"/>
    <p:sldId id="847" r:id="rId19"/>
    <p:sldId id="68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5B8341-8F65-9378-88C3-A39B88CDA6FE}" name="Kyle Casci" initials="" userId="S::kcasci@ndep.nv.gov::cbd61bcd-7fca-41f0-88d3-f7ab19d446a0" providerId="AD"/>
  <p188:author id="{317CBA54-4161-180F-5079-427AF1FA224C}" name="Benjamin D. Miller" initials="BDM" userId="S::b.miller@ndep.nv.gov::30d809f1-9894-4ee8-878c-60a3c2a79763" providerId="AD"/>
  <p188:author id="{75F267C3-07FC-9BCA-B0E6-8FB812AA24A7}" name="Jason Cooper" initials="JC" userId="S::j.cooper@ndep.nv.gov::31760032-347f-42a3-91db-ab0acb3c88d2" providerId="AD"/>
  <p188:author id="{55F79DD2-E9D0-7CB8-3FDC-80813CAF177A}" name="Jason Cooper" initials="JC" userId="S::J.COOPER@ndep.nv.gov::31760032-347f-42a3-91db-ab0acb3c88d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on Cooper" initials="JC" lastIdx="8" clrIdx="0">
    <p:extLst>
      <p:ext uri="{19B8F6BF-5375-455C-9EA6-DF929625EA0E}">
        <p15:presenceInfo xmlns:p15="http://schemas.microsoft.com/office/powerpoint/2012/main" userId="S::J.COOPER@ndep.nv.gov::31760032-347f-42a3-91db-ab0acb3c88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D9E1F2"/>
    <a:srgbClr val="B4C6E7"/>
    <a:srgbClr val="FFFFFF"/>
    <a:srgbClr val="0000FF"/>
    <a:srgbClr val="0000CC"/>
    <a:srgbClr val="898989"/>
    <a:srgbClr val="FF9900"/>
    <a:srgbClr val="FEF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4B487-F70A-4105-B4BF-957094C0F9A2}" v="51" dt="2024-06-24T22:01:51.449"/>
    <p1510:client id="{BC087F4E-D5BC-4F2C-931F-B53CE4156768}" v="204" dt="2024-06-24T22:21:27.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3124"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B5DDB0B3-87D5-4603-85B9-E7AC0CA6DFF7}" type="datetimeFigureOut">
              <a:rPr lang="en-US" smtClean="0"/>
              <a:t>06/25/24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B7D4DCD5-1194-44C1-B6B4-571B54EE46DE}" type="slidenum">
              <a:rPr lang="en-US" smtClean="0"/>
              <a:t>‹#›</a:t>
            </a:fld>
            <a:endParaRPr lang="en-US"/>
          </a:p>
        </p:txBody>
      </p:sp>
    </p:spTree>
    <p:extLst>
      <p:ext uri="{BB962C8B-B14F-4D97-AF65-F5344CB8AC3E}">
        <p14:creationId xmlns:p14="http://schemas.microsoft.com/office/powerpoint/2010/main" val="142119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Agenda Item #16</a:t>
            </a:r>
          </a:p>
        </p:txBody>
      </p:sp>
      <p:sp>
        <p:nvSpPr>
          <p:cNvPr id="4" name="Slide Number Placeholder 3"/>
          <p:cNvSpPr>
            <a:spLocks noGrp="1"/>
          </p:cNvSpPr>
          <p:nvPr>
            <p:ph type="sldNum" sz="quarter" idx="5"/>
          </p:nvPr>
        </p:nvSpPr>
        <p:spPr/>
        <p:txBody>
          <a:bodyPr/>
          <a:lstStyle/>
          <a:p>
            <a:fld id="{B7D4DCD5-1194-44C1-B6B4-571B54EE46DE}" type="slidenum">
              <a:rPr lang="en-US" smtClean="0"/>
              <a:t>6</a:t>
            </a:fld>
            <a:endParaRPr lang="en-US"/>
          </a:p>
        </p:txBody>
      </p:sp>
    </p:spTree>
    <p:extLst>
      <p:ext uri="{BB962C8B-B14F-4D97-AF65-F5344CB8AC3E}">
        <p14:creationId xmlns:p14="http://schemas.microsoft.com/office/powerpoint/2010/main" val="158137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Agenda Item #16</a:t>
            </a:r>
          </a:p>
        </p:txBody>
      </p:sp>
      <p:sp>
        <p:nvSpPr>
          <p:cNvPr id="4" name="Slide Number Placeholder 3"/>
          <p:cNvSpPr>
            <a:spLocks noGrp="1"/>
          </p:cNvSpPr>
          <p:nvPr>
            <p:ph type="sldNum" sz="quarter" idx="5"/>
          </p:nvPr>
        </p:nvSpPr>
        <p:spPr/>
        <p:txBody>
          <a:bodyPr/>
          <a:lstStyle/>
          <a:p>
            <a:fld id="{B7D4DCD5-1194-44C1-B6B4-571B54EE46DE}" type="slidenum">
              <a:rPr lang="en-US" smtClean="0"/>
              <a:t>7</a:t>
            </a:fld>
            <a:endParaRPr lang="en-US"/>
          </a:p>
        </p:txBody>
      </p:sp>
    </p:spTree>
    <p:extLst>
      <p:ext uri="{BB962C8B-B14F-4D97-AF65-F5344CB8AC3E}">
        <p14:creationId xmlns:p14="http://schemas.microsoft.com/office/powerpoint/2010/main" val="217189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RECAP - The existing Beatty Water System Rehab project has many aspects within it that require improvement ---- With the need to prioritize, initial work has focused on storage tank rehabilitation and the addition of a larger tank to reduce pressure fluctuations and provide a reserve for fire suppression.</a:t>
            </a:r>
          </a:p>
          <a:p>
            <a:endParaRPr lang="en-US"/>
          </a:p>
          <a:p>
            <a:r>
              <a:rPr lang="en-US"/>
              <a:t>The Water Sanitation District has committed to spend $537,000 by November of this year -----With matching, $354,000 will come from Capital Improvement Grant and $182,000 from the existing DWSRF contract. </a:t>
            </a:r>
          </a:p>
        </p:txBody>
      </p:sp>
      <p:sp>
        <p:nvSpPr>
          <p:cNvPr id="4" name="Slide Number Placeholder 3"/>
          <p:cNvSpPr>
            <a:spLocks noGrp="1"/>
          </p:cNvSpPr>
          <p:nvPr>
            <p:ph type="sldNum" sz="quarter" idx="5"/>
          </p:nvPr>
        </p:nvSpPr>
        <p:spPr/>
        <p:txBody>
          <a:bodyPr/>
          <a:lstStyle/>
          <a:p>
            <a:fld id="{B7D4DCD5-1194-44C1-B6B4-571B54EE46DE}" type="slidenum">
              <a:rPr lang="en-US" smtClean="0"/>
              <a:t>8</a:t>
            </a:fld>
            <a:endParaRPr lang="en-US"/>
          </a:p>
        </p:txBody>
      </p:sp>
    </p:spTree>
    <p:extLst>
      <p:ext uri="{BB962C8B-B14F-4D97-AF65-F5344CB8AC3E}">
        <p14:creationId xmlns:p14="http://schemas.microsoft.com/office/powerpoint/2010/main" val="106710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RECAP ------ Our existing Pershing County Imlay NV Project is increasing water storage from 1 to 2 tanks –---  this will satisfy required storage capacity and redundancy for the water system.  With the new storage tank in place, the existing tank can be emptied for inspection and rehabilitation.  Also, the primary and back-up well pumps and motors will be replaced as they have exceeded their useful life and are insufficient to meet demand.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Our resolution today is recommending an additional $200,000 to meet increased electrical costs that exceeded the original PER estimate.  So Overall Project Cost is bumped to $1,700,000 -----reimbursed $550,000 from the Capital Improvement Grant and $1,154,300 with DWSRF.</a:t>
            </a:r>
          </a:p>
          <a:p>
            <a:r>
              <a:rPr lang="en-US"/>
              <a:t>   </a:t>
            </a:r>
          </a:p>
          <a:p>
            <a:r>
              <a:rPr lang="en-US"/>
              <a:t>With this re-alignment the county has </a:t>
            </a:r>
            <a:r>
              <a:rPr lang="en-US" err="1"/>
              <a:t>commited</a:t>
            </a:r>
            <a:r>
              <a:rPr lang="en-US"/>
              <a:t> to spend roughly $821,000 by November of this year -------- reimbursed by $550,500 from Capital Improvement Grant along with system match of $271,000 from the Drinking Water SRF contract .  </a:t>
            </a:r>
          </a:p>
          <a:p>
            <a:endParaRPr lang="en-US"/>
          </a:p>
        </p:txBody>
      </p:sp>
      <p:sp>
        <p:nvSpPr>
          <p:cNvPr id="4" name="Slide Number Placeholder 3"/>
          <p:cNvSpPr>
            <a:spLocks noGrp="1"/>
          </p:cNvSpPr>
          <p:nvPr>
            <p:ph type="sldNum" sz="quarter" idx="5"/>
          </p:nvPr>
        </p:nvSpPr>
        <p:spPr/>
        <p:txBody>
          <a:bodyPr/>
          <a:lstStyle/>
          <a:p>
            <a:fld id="{B7D4DCD5-1194-44C1-B6B4-571B54EE46DE}" type="slidenum">
              <a:rPr lang="en-US" smtClean="0"/>
              <a:t>9</a:t>
            </a:fld>
            <a:endParaRPr lang="en-US"/>
          </a:p>
        </p:txBody>
      </p:sp>
    </p:spTree>
    <p:extLst>
      <p:ext uri="{BB962C8B-B14F-4D97-AF65-F5344CB8AC3E}">
        <p14:creationId xmlns:p14="http://schemas.microsoft.com/office/powerpoint/2010/main" val="176195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4DCD5-1194-44C1-B6B4-571B54EE46DE}" type="slidenum">
              <a:rPr lang="en-US" smtClean="0"/>
              <a:t>10</a:t>
            </a:fld>
            <a:endParaRPr lang="en-US"/>
          </a:p>
        </p:txBody>
      </p:sp>
    </p:spTree>
    <p:extLst>
      <p:ext uri="{BB962C8B-B14F-4D97-AF65-F5344CB8AC3E}">
        <p14:creationId xmlns:p14="http://schemas.microsoft.com/office/powerpoint/2010/main" val="2804663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City of Carlin has a tremendous amount of need on Clean Water and Drinking Water sides of the house. Aging and failing storage tank transmission mains were chosen to initiate what will be multiple phases of a more comprehensive improvements plan.</a:t>
            </a:r>
          </a:p>
          <a:p>
            <a:endParaRPr lang="en-US"/>
          </a:p>
          <a:p>
            <a:r>
              <a:rPr lang="en-US"/>
              <a:t>At #67 on the Drinking Water SRF Priority List the Capital Improvement Grant could not find a more deserving recipient. This will be a partner funding project with USDA Rural Development.</a:t>
            </a:r>
          </a:p>
          <a:p>
            <a:endParaRPr lang="en-US"/>
          </a:p>
          <a:p>
            <a:r>
              <a:rPr lang="en-US"/>
              <a:t>With this resolution, the City of Carlin has committed to spend $1,648,360 provided by the capital improvements grant program by November 1, 2024</a:t>
            </a:r>
          </a:p>
        </p:txBody>
      </p:sp>
      <p:sp>
        <p:nvSpPr>
          <p:cNvPr id="4" name="Slide Number Placeholder 3"/>
          <p:cNvSpPr>
            <a:spLocks noGrp="1"/>
          </p:cNvSpPr>
          <p:nvPr>
            <p:ph type="sldNum" sz="quarter" idx="5"/>
          </p:nvPr>
        </p:nvSpPr>
        <p:spPr/>
        <p:txBody>
          <a:bodyPr/>
          <a:lstStyle/>
          <a:p>
            <a:fld id="{B7D4DCD5-1194-44C1-B6B4-571B54EE46DE}" type="slidenum">
              <a:rPr lang="en-US" smtClean="0"/>
              <a:t>11</a:t>
            </a:fld>
            <a:endParaRPr lang="en-US"/>
          </a:p>
        </p:txBody>
      </p:sp>
    </p:spTree>
    <p:extLst>
      <p:ext uri="{BB962C8B-B14F-4D97-AF65-F5344CB8AC3E}">
        <p14:creationId xmlns:p14="http://schemas.microsoft.com/office/powerpoint/2010/main" val="400674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p>
        </p:txBody>
      </p:sp>
      <p:sp>
        <p:nvSpPr>
          <p:cNvPr id="4" name="Slide Number Placeholder 3"/>
          <p:cNvSpPr>
            <a:spLocks noGrp="1"/>
          </p:cNvSpPr>
          <p:nvPr>
            <p:ph type="sldNum" sz="quarter" idx="5"/>
          </p:nvPr>
        </p:nvSpPr>
        <p:spPr/>
        <p:txBody>
          <a:bodyPr/>
          <a:lstStyle/>
          <a:p>
            <a:fld id="{B7D4DCD5-1194-44C1-B6B4-571B54EE46DE}" type="slidenum">
              <a:rPr lang="en-US" smtClean="0"/>
              <a:t>12</a:t>
            </a:fld>
            <a:endParaRPr lang="en-US"/>
          </a:p>
        </p:txBody>
      </p:sp>
    </p:spTree>
    <p:extLst>
      <p:ext uri="{BB962C8B-B14F-4D97-AF65-F5344CB8AC3E}">
        <p14:creationId xmlns:p14="http://schemas.microsoft.com/office/powerpoint/2010/main" val="296026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Agenda Item #16</a:t>
            </a:r>
          </a:p>
        </p:txBody>
      </p:sp>
      <p:sp>
        <p:nvSpPr>
          <p:cNvPr id="4" name="Slide Number Placeholder 3"/>
          <p:cNvSpPr>
            <a:spLocks noGrp="1"/>
          </p:cNvSpPr>
          <p:nvPr>
            <p:ph type="sldNum" sz="quarter" idx="5"/>
          </p:nvPr>
        </p:nvSpPr>
        <p:spPr/>
        <p:txBody>
          <a:bodyPr/>
          <a:lstStyle/>
          <a:p>
            <a:fld id="{B7D4DCD5-1194-44C1-B6B4-571B54EE46DE}" type="slidenum">
              <a:rPr lang="en-US" smtClean="0"/>
              <a:t>16</a:t>
            </a:fld>
            <a:endParaRPr lang="en-US"/>
          </a:p>
        </p:txBody>
      </p:sp>
    </p:spTree>
    <p:extLst>
      <p:ext uri="{BB962C8B-B14F-4D97-AF65-F5344CB8AC3E}">
        <p14:creationId xmlns:p14="http://schemas.microsoft.com/office/powerpoint/2010/main" val="101566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06A4-A988-16EC-08D2-38E99C136F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CE440B5-B407-1557-0E37-D06A7DF237D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B81723-AAC1-A266-559D-10E6E6A18AEA}"/>
              </a:ext>
            </a:extLst>
          </p:cNvPr>
          <p:cNvSpPr>
            <a:spLocks noGrp="1"/>
          </p:cNvSpPr>
          <p:nvPr>
            <p:ph type="dt" sz="half" idx="10"/>
          </p:nvPr>
        </p:nvSpPr>
        <p:spPr/>
        <p:txBody>
          <a:bodyPr/>
          <a:lstStyle/>
          <a:p>
            <a:fld id="{C92863A1-AF55-4497-AD4D-17118FF5790C}" type="datetimeFigureOut">
              <a:rPr lang="en-US" smtClean="0"/>
              <a:t>06/25/24</a:t>
            </a:fld>
            <a:endParaRPr lang="en-US"/>
          </a:p>
        </p:txBody>
      </p:sp>
      <p:sp>
        <p:nvSpPr>
          <p:cNvPr id="5" name="Footer Placeholder 4">
            <a:extLst>
              <a:ext uri="{FF2B5EF4-FFF2-40B4-BE49-F238E27FC236}">
                <a16:creationId xmlns:a16="http://schemas.microsoft.com/office/drawing/2014/main" id="{0AD749CD-2028-0985-17FE-7CC605B42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CA5E3-EA8F-D7FD-8C17-319452CFC61E}"/>
              </a:ext>
            </a:extLst>
          </p:cNvPr>
          <p:cNvSpPr>
            <a:spLocks noGrp="1"/>
          </p:cNvSpPr>
          <p:nvPr>
            <p:ph type="sldNum" sz="quarter" idx="12"/>
          </p:nvPr>
        </p:nvSpPr>
        <p:spPr/>
        <p:txBody>
          <a:bodyPr/>
          <a:lstStyle/>
          <a:p>
            <a:fld id="{5FE8A0B0-2438-4023-BD4D-554971A0B93A}" type="slidenum">
              <a:rPr lang="en-US" smtClean="0"/>
              <a:t>‹#›</a:t>
            </a:fld>
            <a:endParaRPr lang="en-US"/>
          </a:p>
        </p:txBody>
      </p:sp>
    </p:spTree>
    <p:extLst>
      <p:ext uri="{BB962C8B-B14F-4D97-AF65-F5344CB8AC3E}">
        <p14:creationId xmlns:p14="http://schemas.microsoft.com/office/powerpoint/2010/main" val="384810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5BF9-8189-42ED-EDC6-39A07A1468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677922-BE3A-FC6D-3DF1-DFB267DDE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94481-FC36-A1CC-8E43-588992F697F7}"/>
              </a:ext>
            </a:extLst>
          </p:cNvPr>
          <p:cNvSpPr>
            <a:spLocks noGrp="1"/>
          </p:cNvSpPr>
          <p:nvPr>
            <p:ph type="dt" sz="half" idx="10"/>
          </p:nvPr>
        </p:nvSpPr>
        <p:spPr/>
        <p:txBody>
          <a:bodyPr/>
          <a:lstStyle/>
          <a:p>
            <a:fld id="{C92863A1-AF55-4497-AD4D-17118FF5790C}" type="datetimeFigureOut">
              <a:rPr lang="en-US" smtClean="0"/>
              <a:t>06/25/24</a:t>
            </a:fld>
            <a:endParaRPr lang="en-US"/>
          </a:p>
        </p:txBody>
      </p:sp>
      <p:sp>
        <p:nvSpPr>
          <p:cNvPr id="5" name="Footer Placeholder 4">
            <a:extLst>
              <a:ext uri="{FF2B5EF4-FFF2-40B4-BE49-F238E27FC236}">
                <a16:creationId xmlns:a16="http://schemas.microsoft.com/office/drawing/2014/main" id="{2BE95D76-3D34-F0B2-CE33-D16CF7A7A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C872B-29D2-6191-25BE-38FCF7399927}"/>
              </a:ext>
            </a:extLst>
          </p:cNvPr>
          <p:cNvSpPr>
            <a:spLocks noGrp="1"/>
          </p:cNvSpPr>
          <p:nvPr>
            <p:ph type="sldNum" sz="quarter" idx="12"/>
          </p:nvPr>
        </p:nvSpPr>
        <p:spPr/>
        <p:txBody>
          <a:bodyPr/>
          <a:lstStyle/>
          <a:p>
            <a:fld id="{5FE8A0B0-2438-4023-BD4D-554971A0B93A}" type="slidenum">
              <a:rPr lang="en-US" smtClean="0"/>
              <a:t>‹#›</a:t>
            </a:fld>
            <a:endParaRPr lang="en-US"/>
          </a:p>
        </p:txBody>
      </p:sp>
    </p:spTree>
    <p:extLst>
      <p:ext uri="{BB962C8B-B14F-4D97-AF65-F5344CB8AC3E}">
        <p14:creationId xmlns:p14="http://schemas.microsoft.com/office/powerpoint/2010/main" val="23543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123F9E-9EF4-3B1A-E88F-01F3A4D30D8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D17349-C572-A78E-163C-5042AAF3245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F5B5F-963E-8198-45F6-EB099528FDAE}"/>
              </a:ext>
            </a:extLst>
          </p:cNvPr>
          <p:cNvSpPr>
            <a:spLocks noGrp="1"/>
          </p:cNvSpPr>
          <p:nvPr>
            <p:ph type="dt" sz="half" idx="10"/>
          </p:nvPr>
        </p:nvSpPr>
        <p:spPr/>
        <p:txBody>
          <a:bodyPr/>
          <a:lstStyle/>
          <a:p>
            <a:fld id="{C92863A1-AF55-4497-AD4D-17118FF5790C}" type="datetimeFigureOut">
              <a:rPr lang="en-US" smtClean="0"/>
              <a:t>06/25/24</a:t>
            </a:fld>
            <a:endParaRPr lang="en-US"/>
          </a:p>
        </p:txBody>
      </p:sp>
      <p:sp>
        <p:nvSpPr>
          <p:cNvPr id="5" name="Footer Placeholder 4">
            <a:extLst>
              <a:ext uri="{FF2B5EF4-FFF2-40B4-BE49-F238E27FC236}">
                <a16:creationId xmlns:a16="http://schemas.microsoft.com/office/drawing/2014/main" id="{88F636AF-2F9E-2AF9-3E1C-8AF14A30D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5717D-A4F0-E03A-110A-4A86F4387572}"/>
              </a:ext>
            </a:extLst>
          </p:cNvPr>
          <p:cNvSpPr>
            <a:spLocks noGrp="1"/>
          </p:cNvSpPr>
          <p:nvPr>
            <p:ph type="sldNum" sz="quarter" idx="12"/>
          </p:nvPr>
        </p:nvSpPr>
        <p:spPr/>
        <p:txBody>
          <a:bodyPr/>
          <a:lstStyle/>
          <a:p>
            <a:fld id="{5FE8A0B0-2438-4023-BD4D-554971A0B93A}" type="slidenum">
              <a:rPr lang="en-US" smtClean="0"/>
              <a:t>‹#›</a:t>
            </a:fld>
            <a:endParaRPr lang="en-US"/>
          </a:p>
        </p:txBody>
      </p:sp>
    </p:spTree>
    <p:extLst>
      <p:ext uri="{BB962C8B-B14F-4D97-AF65-F5344CB8AC3E}">
        <p14:creationId xmlns:p14="http://schemas.microsoft.com/office/powerpoint/2010/main" val="178584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94AA-4B3F-FBCC-326F-484D2460F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4ABB6B-4537-1170-6226-EFF360D5B8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0B5C9-9481-DF69-DFD5-1008628F83CC}"/>
              </a:ext>
            </a:extLst>
          </p:cNvPr>
          <p:cNvSpPr>
            <a:spLocks noGrp="1"/>
          </p:cNvSpPr>
          <p:nvPr>
            <p:ph type="dt" sz="half" idx="10"/>
          </p:nvPr>
        </p:nvSpPr>
        <p:spPr/>
        <p:txBody>
          <a:bodyPr/>
          <a:lstStyle/>
          <a:p>
            <a:fld id="{C92863A1-AF55-4497-AD4D-17118FF5790C}" type="datetimeFigureOut">
              <a:rPr lang="en-US" smtClean="0"/>
              <a:t>06/25/24</a:t>
            </a:fld>
            <a:endParaRPr lang="en-US"/>
          </a:p>
        </p:txBody>
      </p:sp>
      <p:sp>
        <p:nvSpPr>
          <p:cNvPr id="5" name="Footer Placeholder 4">
            <a:extLst>
              <a:ext uri="{FF2B5EF4-FFF2-40B4-BE49-F238E27FC236}">
                <a16:creationId xmlns:a16="http://schemas.microsoft.com/office/drawing/2014/main" id="{DE796DEC-2636-6123-6376-0A2F340B6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585AD-0951-54A0-4293-7D0375A87DA8}"/>
              </a:ext>
            </a:extLst>
          </p:cNvPr>
          <p:cNvSpPr>
            <a:spLocks noGrp="1"/>
          </p:cNvSpPr>
          <p:nvPr>
            <p:ph type="sldNum" sz="quarter" idx="12"/>
          </p:nvPr>
        </p:nvSpPr>
        <p:spPr/>
        <p:txBody>
          <a:bodyPr/>
          <a:lstStyle/>
          <a:p>
            <a:fld id="{5FE8A0B0-2438-4023-BD4D-554971A0B93A}" type="slidenum">
              <a:rPr lang="en-US" smtClean="0"/>
              <a:t>‹#›</a:t>
            </a:fld>
            <a:endParaRPr lang="en-US"/>
          </a:p>
        </p:txBody>
      </p:sp>
    </p:spTree>
    <p:extLst>
      <p:ext uri="{BB962C8B-B14F-4D97-AF65-F5344CB8AC3E}">
        <p14:creationId xmlns:p14="http://schemas.microsoft.com/office/powerpoint/2010/main" val="186140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B7CB-7A32-C47B-114A-01C8333F43A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52CF04A-DF96-B5D3-6CBE-4BD7BA46EF0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747180-EEC8-ECE8-9C47-831B4D44CBE2}"/>
              </a:ext>
            </a:extLst>
          </p:cNvPr>
          <p:cNvSpPr>
            <a:spLocks noGrp="1"/>
          </p:cNvSpPr>
          <p:nvPr>
            <p:ph type="dt" sz="half" idx="10"/>
          </p:nvPr>
        </p:nvSpPr>
        <p:spPr/>
        <p:txBody>
          <a:bodyPr/>
          <a:lstStyle/>
          <a:p>
            <a:fld id="{C92863A1-AF55-4497-AD4D-17118FF5790C}" type="datetimeFigureOut">
              <a:rPr lang="en-US" smtClean="0"/>
              <a:t>06/25/24</a:t>
            </a:fld>
            <a:endParaRPr lang="en-US"/>
          </a:p>
        </p:txBody>
      </p:sp>
      <p:sp>
        <p:nvSpPr>
          <p:cNvPr id="5" name="Footer Placeholder 4">
            <a:extLst>
              <a:ext uri="{FF2B5EF4-FFF2-40B4-BE49-F238E27FC236}">
                <a16:creationId xmlns:a16="http://schemas.microsoft.com/office/drawing/2014/main" id="{36F77E07-7F82-D98C-6390-A9FD3B278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AD5CC-8642-4CD1-D22C-D95922011CFC}"/>
              </a:ext>
            </a:extLst>
          </p:cNvPr>
          <p:cNvSpPr>
            <a:spLocks noGrp="1"/>
          </p:cNvSpPr>
          <p:nvPr>
            <p:ph type="sldNum" sz="quarter" idx="12"/>
          </p:nvPr>
        </p:nvSpPr>
        <p:spPr/>
        <p:txBody>
          <a:bodyPr/>
          <a:lstStyle/>
          <a:p>
            <a:fld id="{5FE8A0B0-2438-4023-BD4D-554971A0B93A}" type="slidenum">
              <a:rPr lang="en-US" smtClean="0"/>
              <a:t>‹#›</a:t>
            </a:fld>
            <a:endParaRPr lang="en-US"/>
          </a:p>
        </p:txBody>
      </p:sp>
    </p:spTree>
    <p:extLst>
      <p:ext uri="{BB962C8B-B14F-4D97-AF65-F5344CB8AC3E}">
        <p14:creationId xmlns:p14="http://schemas.microsoft.com/office/powerpoint/2010/main" val="381805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FE43-A96F-762E-7F9B-56A2BFB81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65E23C-B740-2817-E9E6-D7E2D05F776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EBCBF1-BF95-C505-1C15-D6FADCAB136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6664CC-E4AB-7C48-C43B-BD67547F1F16}"/>
              </a:ext>
            </a:extLst>
          </p:cNvPr>
          <p:cNvSpPr>
            <a:spLocks noGrp="1"/>
          </p:cNvSpPr>
          <p:nvPr>
            <p:ph type="dt" sz="half" idx="10"/>
          </p:nvPr>
        </p:nvSpPr>
        <p:spPr/>
        <p:txBody>
          <a:bodyPr/>
          <a:lstStyle/>
          <a:p>
            <a:fld id="{C92863A1-AF55-4497-AD4D-17118FF5790C}" type="datetimeFigureOut">
              <a:rPr lang="en-US" smtClean="0"/>
              <a:t>06/25/24</a:t>
            </a:fld>
            <a:endParaRPr lang="en-US"/>
          </a:p>
        </p:txBody>
      </p:sp>
      <p:sp>
        <p:nvSpPr>
          <p:cNvPr id="6" name="Footer Placeholder 5">
            <a:extLst>
              <a:ext uri="{FF2B5EF4-FFF2-40B4-BE49-F238E27FC236}">
                <a16:creationId xmlns:a16="http://schemas.microsoft.com/office/drawing/2014/main" id="{99F2706F-02A4-CE21-CB28-576BC7B5E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FC94C-F418-3DD4-1379-6883372ED479}"/>
              </a:ext>
            </a:extLst>
          </p:cNvPr>
          <p:cNvSpPr>
            <a:spLocks noGrp="1"/>
          </p:cNvSpPr>
          <p:nvPr>
            <p:ph type="sldNum" sz="quarter" idx="12"/>
          </p:nvPr>
        </p:nvSpPr>
        <p:spPr/>
        <p:txBody>
          <a:bodyPr/>
          <a:lstStyle/>
          <a:p>
            <a:fld id="{5FE8A0B0-2438-4023-BD4D-554971A0B93A}" type="slidenum">
              <a:rPr lang="en-US" smtClean="0"/>
              <a:t>‹#›</a:t>
            </a:fld>
            <a:endParaRPr lang="en-US"/>
          </a:p>
        </p:txBody>
      </p:sp>
    </p:spTree>
    <p:extLst>
      <p:ext uri="{BB962C8B-B14F-4D97-AF65-F5344CB8AC3E}">
        <p14:creationId xmlns:p14="http://schemas.microsoft.com/office/powerpoint/2010/main" val="212841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1C30-DCD3-096E-487C-42FDBC79301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00F2B5-16C3-21D9-6A59-996581AA328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C3A78B5-2F7A-0AB3-D9C0-74BD33A63AE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FF69C3-4371-D3A3-EBCB-86A06710752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D8744C3-92EB-74DB-8C20-FD5601CDBBE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D8E92-9A78-3BAB-C615-296B49C3F06B}"/>
              </a:ext>
            </a:extLst>
          </p:cNvPr>
          <p:cNvSpPr>
            <a:spLocks noGrp="1"/>
          </p:cNvSpPr>
          <p:nvPr>
            <p:ph type="dt" sz="half" idx="10"/>
          </p:nvPr>
        </p:nvSpPr>
        <p:spPr/>
        <p:txBody>
          <a:bodyPr/>
          <a:lstStyle/>
          <a:p>
            <a:fld id="{C92863A1-AF55-4497-AD4D-17118FF5790C}" type="datetimeFigureOut">
              <a:rPr lang="en-US" smtClean="0"/>
              <a:t>06/25/24</a:t>
            </a:fld>
            <a:endParaRPr lang="en-US"/>
          </a:p>
        </p:txBody>
      </p:sp>
      <p:sp>
        <p:nvSpPr>
          <p:cNvPr id="8" name="Footer Placeholder 7">
            <a:extLst>
              <a:ext uri="{FF2B5EF4-FFF2-40B4-BE49-F238E27FC236}">
                <a16:creationId xmlns:a16="http://schemas.microsoft.com/office/drawing/2014/main" id="{6ABC7DF5-FA4B-F56F-03CE-B6A522E62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08D04C-0197-E492-D293-5F81ECC8A54E}"/>
              </a:ext>
            </a:extLst>
          </p:cNvPr>
          <p:cNvSpPr>
            <a:spLocks noGrp="1"/>
          </p:cNvSpPr>
          <p:nvPr>
            <p:ph type="sldNum" sz="quarter" idx="12"/>
          </p:nvPr>
        </p:nvSpPr>
        <p:spPr/>
        <p:txBody>
          <a:bodyPr/>
          <a:lstStyle/>
          <a:p>
            <a:fld id="{5FE8A0B0-2438-4023-BD4D-554971A0B93A}" type="slidenum">
              <a:rPr lang="en-US" smtClean="0"/>
              <a:t>‹#›</a:t>
            </a:fld>
            <a:endParaRPr lang="en-US"/>
          </a:p>
        </p:txBody>
      </p:sp>
    </p:spTree>
    <p:extLst>
      <p:ext uri="{BB962C8B-B14F-4D97-AF65-F5344CB8AC3E}">
        <p14:creationId xmlns:p14="http://schemas.microsoft.com/office/powerpoint/2010/main" val="302456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9CA5-41E2-0963-B9E3-BBFA2C7E54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F1B9C0-491A-B92C-F524-F7E3BB65742C}"/>
              </a:ext>
            </a:extLst>
          </p:cNvPr>
          <p:cNvSpPr>
            <a:spLocks noGrp="1"/>
          </p:cNvSpPr>
          <p:nvPr>
            <p:ph type="dt" sz="half" idx="10"/>
          </p:nvPr>
        </p:nvSpPr>
        <p:spPr/>
        <p:txBody>
          <a:bodyPr/>
          <a:lstStyle/>
          <a:p>
            <a:fld id="{C92863A1-AF55-4497-AD4D-17118FF5790C}" type="datetimeFigureOut">
              <a:rPr lang="en-US" smtClean="0"/>
              <a:t>06/25/24</a:t>
            </a:fld>
            <a:endParaRPr lang="en-US"/>
          </a:p>
        </p:txBody>
      </p:sp>
      <p:sp>
        <p:nvSpPr>
          <p:cNvPr id="4" name="Footer Placeholder 3">
            <a:extLst>
              <a:ext uri="{FF2B5EF4-FFF2-40B4-BE49-F238E27FC236}">
                <a16:creationId xmlns:a16="http://schemas.microsoft.com/office/drawing/2014/main" id="{11B9004C-96B6-8C59-4AF3-0CDA1E3C59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6AD290-3018-38EB-5F74-B0599036FAD6}"/>
              </a:ext>
            </a:extLst>
          </p:cNvPr>
          <p:cNvSpPr>
            <a:spLocks noGrp="1"/>
          </p:cNvSpPr>
          <p:nvPr>
            <p:ph type="sldNum" sz="quarter" idx="12"/>
          </p:nvPr>
        </p:nvSpPr>
        <p:spPr/>
        <p:txBody>
          <a:bodyPr/>
          <a:lstStyle/>
          <a:p>
            <a:fld id="{5FE8A0B0-2438-4023-BD4D-554971A0B93A}" type="slidenum">
              <a:rPr lang="en-US" smtClean="0"/>
              <a:t>‹#›</a:t>
            </a:fld>
            <a:endParaRPr lang="en-US"/>
          </a:p>
        </p:txBody>
      </p:sp>
    </p:spTree>
    <p:extLst>
      <p:ext uri="{BB962C8B-B14F-4D97-AF65-F5344CB8AC3E}">
        <p14:creationId xmlns:p14="http://schemas.microsoft.com/office/powerpoint/2010/main" val="3168633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ACA3D5-B896-4FDB-E828-01D8CA854A71}"/>
              </a:ext>
            </a:extLst>
          </p:cNvPr>
          <p:cNvSpPr>
            <a:spLocks noGrp="1"/>
          </p:cNvSpPr>
          <p:nvPr>
            <p:ph type="dt" sz="half" idx="10"/>
          </p:nvPr>
        </p:nvSpPr>
        <p:spPr/>
        <p:txBody>
          <a:bodyPr/>
          <a:lstStyle/>
          <a:p>
            <a:fld id="{C92863A1-AF55-4497-AD4D-17118FF5790C}" type="datetimeFigureOut">
              <a:rPr lang="en-US" smtClean="0"/>
              <a:t>06/25/24</a:t>
            </a:fld>
            <a:endParaRPr lang="en-US"/>
          </a:p>
        </p:txBody>
      </p:sp>
      <p:sp>
        <p:nvSpPr>
          <p:cNvPr id="3" name="Footer Placeholder 2">
            <a:extLst>
              <a:ext uri="{FF2B5EF4-FFF2-40B4-BE49-F238E27FC236}">
                <a16:creationId xmlns:a16="http://schemas.microsoft.com/office/drawing/2014/main" id="{D278F1DF-0382-F379-BC30-DBABCE47F5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A8506C-4BC0-C639-7044-7CD82482C4EB}"/>
              </a:ext>
            </a:extLst>
          </p:cNvPr>
          <p:cNvSpPr>
            <a:spLocks noGrp="1"/>
          </p:cNvSpPr>
          <p:nvPr>
            <p:ph type="sldNum" sz="quarter" idx="12"/>
          </p:nvPr>
        </p:nvSpPr>
        <p:spPr/>
        <p:txBody>
          <a:bodyPr/>
          <a:lstStyle/>
          <a:p>
            <a:fld id="{5FE8A0B0-2438-4023-BD4D-554971A0B93A}" type="slidenum">
              <a:rPr lang="en-US" smtClean="0"/>
              <a:t>‹#›</a:t>
            </a:fld>
            <a:endParaRPr lang="en-US"/>
          </a:p>
        </p:txBody>
      </p:sp>
    </p:spTree>
    <p:extLst>
      <p:ext uri="{BB962C8B-B14F-4D97-AF65-F5344CB8AC3E}">
        <p14:creationId xmlns:p14="http://schemas.microsoft.com/office/powerpoint/2010/main" val="61381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E000-99FE-A1E3-D61E-B3EBCEA0A65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EAEE5B1-796B-25A2-1104-5F60B755FDA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EF6263-BAC0-19E2-F37C-AE76D4C66D7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E201BAC-2DFF-C0F5-2328-806E362A2699}"/>
              </a:ext>
            </a:extLst>
          </p:cNvPr>
          <p:cNvSpPr>
            <a:spLocks noGrp="1"/>
          </p:cNvSpPr>
          <p:nvPr>
            <p:ph type="dt" sz="half" idx="10"/>
          </p:nvPr>
        </p:nvSpPr>
        <p:spPr/>
        <p:txBody>
          <a:bodyPr/>
          <a:lstStyle/>
          <a:p>
            <a:fld id="{C92863A1-AF55-4497-AD4D-17118FF5790C}" type="datetimeFigureOut">
              <a:rPr lang="en-US" smtClean="0"/>
              <a:t>06/25/24</a:t>
            </a:fld>
            <a:endParaRPr lang="en-US"/>
          </a:p>
        </p:txBody>
      </p:sp>
      <p:sp>
        <p:nvSpPr>
          <p:cNvPr id="6" name="Footer Placeholder 5">
            <a:extLst>
              <a:ext uri="{FF2B5EF4-FFF2-40B4-BE49-F238E27FC236}">
                <a16:creationId xmlns:a16="http://schemas.microsoft.com/office/drawing/2014/main" id="{4388C62D-BEF1-55E0-000D-6976F509C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125B8-4C39-76DF-1CFB-69B5E3CD1293}"/>
              </a:ext>
            </a:extLst>
          </p:cNvPr>
          <p:cNvSpPr>
            <a:spLocks noGrp="1"/>
          </p:cNvSpPr>
          <p:nvPr>
            <p:ph type="sldNum" sz="quarter" idx="12"/>
          </p:nvPr>
        </p:nvSpPr>
        <p:spPr/>
        <p:txBody>
          <a:bodyPr/>
          <a:lstStyle/>
          <a:p>
            <a:fld id="{5FE8A0B0-2438-4023-BD4D-554971A0B93A}" type="slidenum">
              <a:rPr lang="en-US" smtClean="0"/>
              <a:t>‹#›</a:t>
            </a:fld>
            <a:endParaRPr lang="en-US"/>
          </a:p>
        </p:txBody>
      </p:sp>
    </p:spTree>
    <p:extLst>
      <p:ext uri="{BB962C8B-B14F-4D97-AF65-F5344CB8AC3E}">
        <p14:creationId xmlns:p14="http://schemas.microsoft.com/office/powerpoint/2010/main" val="1063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E2B1D-9EAA-D401-3D1E-229C8068922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76C14D1-4AA0-6F34-79F4-C74FA13AD5C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BF459D2-6DD7-C0F4-BF72-FE312F6207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F144D9F-F7BE-EF1F-D15A-02FE081D5F9D}"/>
              </a:ext>
            </a:extLst>
          </p:cNvPr>
          <p:cNvSpPr>
            <a:spLocks noGrp="1"/>
          </p:cNvSpPr>
          <p:nvPr>
            <p:ph type="dt" sz="half" idx="10"/>
          </p:nvPr>
        </p:nvSpPr>
        <p:spPr/>
        <p:txBody>
          <a:bodyPr/>
          <a:lstStyle/>
          <a:p>
            <a:fld id="{C92863A1-AF55-4497-AD4D-17118FF5790C}" type="datetimeFigureOut">
              <a:rPr lang="en-US" smtClean="0"/>
              <a:t>06/25/24</a:t>
            </a:fld>
            <a:endParaRPr lang="en-US"/>
          </a:p>
        </p:txBody>
      </p:sp>
      <p:sp>
        <p:nvSpPr>
          <p:cNvPr id="6" name="Footer Placeholder 5">
            <a:extLst>
              <a:ext uri="{FF2B5EF4-FFF2-40B4-BE49-F238E27FC236}">
                <a16:creationId xmlns:a16="http://schemas.microsoft.com/office/drawing/2014/main" id="{F39FA999-7431-52B0-08DF-4A02F72FA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73B64-5017-CBDE-0F12-884D7CF65E5E}"/>
              </a:ext>
            </a:extLst>
          </p:cNvPr>
          <p:cNvSpPr>
            <a:spLocks noGrp="1"/>
          </p:cNvSpPr>
          <p:nvPr>
            <p:ph type="sldNum" sz="quarter" idx="12"/>
          </p:nvPr>
        </p:nvSpPr>
        <p:spPr/>
        <p:txBody>
          <a:bodyPr/>
          <a:lstStyle/>
          <a:p>
            <a:fld id="{5FE8A0B0-2438-4023-BD4D-554971A0B93A}" type="slidenum">
              <a:rPr lang="en-US" smtClean="0"/>
              <a:t>‹#›</a:t>
            </a:fld>
            <a:endParaRPr lang="en-US"/>
          </a:p>
        </p:txBody>
      </p:sp>
    </p:spTree>
    <p:extLst>
      <p:ext uri="{BB962C8B-B14F-4D97-AF65-F5344CB8AC3E}">
        <p14:creationId xmlns:p14="http://schemas.microsoft.com/office/powerpoint/2010/main" val="51884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334BFA-C095-D097-0760-32C91F46E73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8820E-84A7-B1F8-5819-497B225103B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DE65F-3AC1-EA9B-E8B5-40A722A53DB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92863A1-AF55-4497-AD4D-17118FF5790C}" type="datetimeFigureOut">
              <a:rPr lang="en-US" smtClean="0"/>
              <a:t>06/25/24</a:t>
            </a:fld>
            <a:endParaRPr lang="en-US"/>
          </a:p>
        </p:txBody>
      </p:sp>
      <p:sp>
        <p:nvSpPr>
          <p:cNvPr id="5" name="Footer Placeholder 4">
            <a:extLst>
              <a:ext uri="{FF2B5EF4-FFF2-40B4-BE49-F238E27FC236}">
                <a16:creationId xmlns:a16="http://schemas.microsoft.com/office/drawing/2014/main" id="{A910608A-EF48-E01C-9BF3-9A58931CF4A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44BF195-6AA1-AA5E-AF16-1D09858D195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5FE8A0B0-2438-4023-BD4D-554971A0B93A}" type="slidenum">
              <a:rPr lang="en-US" smtClean="0"/>
              <a:t>‹#›</a:t>
            </a:fld>
            <a:endParaRPr lang="en-US"/>
          </a:p>
        </p:txBody>
      </p:sp>
    </p:spTree>
    <p:extLst>
      <p:ext uri="{BB962C8B-B14F-4D97-AF65-F5344CB8AC3E}">
        <p14:creationId xmlns:p14="http://schemas.microsoft.com/office/powerpoint/2010/main" val="318306274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080" y="1410043"/>
            <a:ext cx="5303520" cy="1143000"/>
          </a:xfrm>
        </p:spPr>
        <p:txBody>
          <a:bodyPr>
            <a:noAutofit/>
          </a:bodyPr>
          <a:lstStyle/>
          <a:p>
            <a:r>
              <a:rPr lang="en-US" sz="4800" i="1">
                <a:solidFill>
                  <a:schemeClr val="accent3">
                    <a:lumMod val="75000"/>
                  </a:schemeClr>
                </a:solidFill>
              </a:rPr>
              <a:t>Board for Financing Water Projects</a:t>
            </a:r>
          </a:p>
        </p:txBody>
      </p:sp>
      <p:sp>
        <p:nvSpPr>
          <p:cNvPr id="5" name="TextBox 4">
            <a:extLst>
              <a:ext uri="{FF2B5EF4-FFF2-40B4-BE49-F238E27FC236}">
                <a16:creationId xmlns:a16="http://schemas.microsoft.com/office/drawing/2014/main" id="{27E0E8CA-6389-4EC9-9812-1954D37B8B63}"/>
              </a:ext>
            </a:extLst>
          </p:cNvPr>
          <p:cNvSpPr txBox="1"/>
          <p:nvPr/>
        </p:nvSpPr>
        <p:spPr>
          <a:xfrm>
            <a:off x="2667000" y="2900208"/>
            <a:ext cx="6324600" cy="3693319"/>
          </a:xfrm>
          <a:prstGeom prst="rect">
            <a:avLst/>
          </a:prstGeom>
          <a:noFill/>
        </p:spPr>
        <p:txBody>
          <a:bodyPr wrap="square" lIns="91440" tIns="45720" rIns="91440" bIns="45720" rtlCol="0" anchor="t">
            <a:spAutoFit/>
          </a:bodyPr>
          <a:lstStyle/>
          <a:p>
            <a:pPr algn="ctr"/>
            <a:r>
              <a:rPr lang="en-US" b="1"/>
              <a:t>June 26, 2024</a:t>
            </a:r>
          </a:p>
          <a:p>
            <a:pPr algn="ctr"/>
            <a:r>
              <a:rPr lang="en-US"/>
              <a:t>9:00 AM</a:t>
            </a:r>
          </a:p>
          <a:p>
            <a:pPr marR="0" algn="ctr">
              <a:spcBef>
                <a:spcPts val="0"/>
              </a:spcBef>
              <a:spcAft>
                <a:spcPts val="0"/>
              </a:spcAft>
            </a:pPr>
            <a:r>
              <a:rPr lang="en-US" b="1" u="sng"/>
              <a:t>Location:</a:t>
            </a:r>
          </a:p>
          <a:p>
            <a:pPr marR="0" algn="ctr">
              <a:spcBef>
                <a:spcPts val="0"/>
              </a:spcBef>
              <a:spcAft>
                <a:spcPts val="0"/>
              </a:spcAft>
            </a:pPr>
            <a:r>
              <a:rPr lang="en-US"/>
              <a:t>The Richard H. Bryan Building</a:t>
            </a:r>
          </a:p>
          <a:p>
            <a:pPr marR="0" algn="ctr">
              <a:spcBef>
                <a:spcPts val="0"/>
              </a:spcBef>
              <a:spcAft>
                <a:spcPts val="0"/>
              </a:spcAft>
            </a:pPr>
            <a:r>
              <a:rPr lang="en-US"/>
              <a:t>Tahoe Hearing Room</a:t>
            </a:r>
          </a:p>
          <a:p>
            <a:pPr marR="0" algn="ctr">
              <a:spcBef>
                <a:spcPts val="0"/>
              </a:spcBef>
              <a:spcAft>
                <a:spcPts val="0"/>
              </a:spcAft>
            </a:pPr>
            <a:r>
              <a:rPr lang="en-US"/>
              <a:t>901 South Stewart Street, 2nd Floor</a:t>
            </a:r>
          </a:p>
          <a:p>
            <a:pPr algn="ctr"/>
            <a:r>
              <a:rPr lang="en-US"/>
              <a:t>Carson City, NV 89701</a:t>
            </a:r>
          </a:p>
          <a:p>
            <a:pPr algn="ctr"/>
            <a:r>
              <a:rPr lang="en-US" b="1" u="sng"/>
              <a:t>To Access Virtually</a:t>
            </a:r>
          </a:p>
          <a:p>
            <a:pPr algn="ctr"/>
            <a:r>
              <a:rPr lang="en-US"/>
              <a:t>Microsoft TEAMS</a:t>
            </a:r>
            <a:endParaRPr lang="en-US">
              <a:cs typeface="Calibri"/>
            </a:endParaRPr>
          </a:p>
          <a:p>
            <a:pPr algn="ctr"/>
            <a:r>
              <a:rPr lang="en-US"/>
              <a:t>Meeting ID: 214 188 114 971; Passcode: </a:t>
            </a:r>
            <a:r>
              <a:rPr lang="en-US" err="1"/>
              <a:t>ygLuut</a:t>
            </a:r>
            <a:endParaRPr lang="en-US">
              <a:cs typeface="Calibri"/>
            </a:endParaRPr>
          </a:p>
          <a:p>
            <a:pPr algn="ctr"/>
            <a:r>
              <a:rPr lang="en-US"/>
              <a:t>Call in from Mobile/Phone (audio only): 1-775-321-6111</a:t>
            </a:r>
            <a:endParaRPr lang="en-US">
              <a:cs typeface="Calibri"/>
            </a:endParaRPr>
          </a:p>
          <a:p>
            <a:pPr algn="ctr"/>
            <a:r>
              <a:rPr lang="en-US"/>
              <a:t>Meeting extension: 851250702#</a:t>
            </a:r>
            <a:endParaRPr lang="en-US">
              <a:cs typeface="Calibri"/>
            </a:endParaRPr>
          </a:p>
          <a:p>
            <a:pPr algn="ctr"/>
            <a:r>
              <a:rPr lang="en-US" sz="1800" b="0" i="0" u="none" strike="noStrike" baseline="0">
                <a:latin typeface="Arial" panose="020B0604020202020204" pitchFamily="34" charset="0"/>
              </a:rPr>
              <a:t> </a:t>
            </a:r>
            <a:endParaRPr lang="en-US" sz="1400" b="1">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DBF9BCA-B227-22BD-ACF2-2D4DF6594A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566" y="1002991"/>
            <a:ext cx="3459480" cy="3447270"/>
          </a:xfrm>
          <a:prstGeom prst="rect">
            <a:avLst/>
          </a:prstGeom>
        </p:spPr>
      </p:pic>
      <p:pic>
        <p:nvPicPr>
          <p:cNvPr id="7" name="Picture 6">
            <a:extLst>
              <a:ext uri="{FF2B5EF4-FFF2-40B4-BE49-F238E27FC236}">
                <a16:creationId xmlns:a16="http://schemas.microsoft.com/office/drawing/2014/main" id="{E79BFB42-2ED6-5295-2750-AA9C0097ABF9}"/>
              </a:ext>
            </a:extLst>
          </p:cNvPr>
          <p:cNvPicPr>
            <a:picLocks noChangeAspect="1"/>
          </p:cNvPicPr>
          <p:nvPr/>
        </p:nvPicPr>
        <p:blipFill rotWithShape="1">
          <a:blip r:embed="rId3"/>
          <a:srcRect l="60000" t="11852" r="14167" b="75555"/>
          <a:stretch/>
        </p:blipFill>
        <p:spPr>
          <a:xfrm>
            <a:off x="4844368" y="177149"/>
            <a:ext cx="4147232" cy="568572"/>
          </a:xfrm>
          <a:prstGeom prst="rect">
            <a:avLst/>
          </a:prstGeom>
        </p:spPr>
      </p:pic>
    </p:spTree>
    <p:extLst>
      <p:ext uri="{BB962C8B-B14F-4D97-AF65-F5344CB8AC3E}">
        <p14:creationId xmlns:p14="http://schemas.microsoft.com/office/powerpoint/2010/main" val="335859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C6A9-C5DA-A1AB-4E4E-79892B27FF9B}"/>
              </a:ext>
            </a:extLst>
          </p:cNvPr>
          <p:cNvSpPr>
            <a:spLocks noGrp="1"/>
          </p:cNvSpPr>
          <p:nvPr>
            <p:ph type="title"/>
          </p:nvPr>
        </p:nvSpPr>
        <p:spPr>
          <a:xfrm>
            <a:off x="628650" y="365126"/>
            <a:ext cx="2727198" cy="1684528"/>
          </a:xfrm>
        </p:spPr>
        <p:txBody>
          <a:bodyPr>
            <a:noAutofit/>
          </a:bodyPr>
          <a:lstStyle/>
          <a:p>
            <a:r>
              <a:rPr lang="en-US" sz="2800"/>
              <a:t>Las Vegas Valley </a:t>
            </a:r>
            <a:br>
              <a:rPr lang="en-US" sz="2800"/>
            </a:br>
            <a:r>
              <a:rPr lang="en-US" sz="2800"/>
              <a:t>Water District </a:t>
            </a:r>
            <a:br>
              <a:rPr lang="en-US" sz="2800"/>
            </a:br>
            <a:r>
              <a:rPr lang="en-US" sz="2800"/>
              <a:t>(Big Bend)</a:t>
            </a:r>
          </a:p>
        </p:txBody>
      </p:sp>
      <p:sp>
        <p:nvSpPr>
          <p:cNvPr id="3" name="Rectangle 2">
            <a:extLst>
              <a:ext uri="{FF2B5EF4-FFF2-40B4-BE49-F238E27FC236}">
                <a16:creationId xmlns:a16="http://schemas.microsoft.com/office/drawing/2014/main" id="{138407DA-0D83-D7FF-9273-AF17AD85F10A}"/>
              </a:ext>
            </a:extLst>
          </p:cNvPr>
          <p:cNvSpPr/>
          <p:nvPr/>
        </p:nvSpPr>
        <p:spPr>
          <a:xfrm>
            <a:off x="628651" y="1987231"/>
            <a:ext cx="2727198" cy="5385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71% Grant eligible</a:t>
            </a:r>
          </a:p>
        </p:txBody>
      </p:sp>
      <p:graphicFrame>
        <p:nvGraphicFramePr>
          <p:cNvPr id="4" name="Table 3">
            <a:extLst>
              <a:ext uri="{FF2B5EF4-FFF2-40B4-BE49-F238E27FC236}">
                <a16:creationId xmlns:a16="http://schemas.microsoft.com/office/drawing/2014/main" id="{D04B4ED1-FAAF-98DB-3DBF-DA710E9508A8}"/>
              </a:ext>
            </a:extLst>
          </p:cNvPr>
          <p:cNvGraphicFramePr>
            <a:graphicFrameLocks noGrp="1"/>
          </p:cNvGraphicFramePr>
          <p:nvPr>
            <p:extLst>
              <p:ext uri="{D42A27DB-BD31-4B8C-83A1-F6EECF244321}">
                <p14:modId xmlns:p14="http://schemas.microsoft.com/office/powerpoint/2010/main" val="1388131767"/>
              </p:ext>
            </p:extLst>
          </p:nvPr>
        </p:nvGraphicFramePr>
        <p:xfrm>
          <a:off x="1524000" y="4780280"/>
          <a:ext cx="6096000" cy="1244600"/>
        </p:xfrm>
        <a:graphic>
          <a:graphicData uri="http://schemas.openxmlformats.org/drawingml/2006/table">
            <a:tbl>
              <a:tblPr firstRow="1" bandRow="1">
                <a:tableStyleId>{5C22544A-7EE6-4342-B048-85BDC9FD1C3A}</a:tableStyleId>
              </a:tblPr>
              <a:tblGrid>
                <a:gridCol w="4669374">
                  <a:extLst>
                    <a:ext uri="{9D8B030D-6E8A-4147-A177-3AD203B41FA5}">
                      <a16:colId xmlns:a16="http://schemas.microsoft.com/office/drawing/2014/main" val="2845977518"/>
                    </a:ext>
                  </a:extLst>
                </a:gridCol>
                <a:gridCol w="1426626">
                  <a:extLst>
                    <a:ext uri="{9D8B030D-6E8A-4147-A177-3AD203B41FA5}">
                      <a16:colId xmlns:a16="http://schemas.microsoft.com/office/drawing/2014/main" val="223828731"/>
                    </a:ext>
                  </a:extLst>
                </a:gridCol>
              </a:tblGrid>
              <a:tr h="370840">
                <a:tc>
                  <a:txBody>
                    <a:bodyPr/>
                    <a:lstStyle/>
                    <a:p>
                      <a:r>
                        <a:rPr lang="en-US">
                          <a:latin typeface="Arial" panose="020B0604020202020204" pitchFamily="34" charset="0"/>
                          <a:cs typeface="Arial" panose="020B0604020202020204" pitchFamily="34" charset="0"/>
                        </a:rPr>
                        <a:t>Amount committed to spend by November 1, 2024</a:t>
                      </a:r>
                    </a:p>
                  </a:txBody>
                  <a:tcPr/>
                </a:tc>
                <a:tc>
                  <a:txBody>
                    <a:bodyPr/>
                    <a:lstStyle/>
                    <a:p>
                      <a:r>
                        <a:rPr lang="en-US">
                          <a:latin typeface="Arial" panose="020B0604020202020204" pitchFamily="34" charset="0"/>
                          <a:cs typeface="Arial" panose="020B0604020202020204" pitchFamily="34" charset="0"/>
                        </a:rPr>
                        <a:t>$1,111,726</a:t>
                      </a:r>
                    </a:p>
                  </a:txBody>
                  <a:tcPr/>
                </a:tc>
                <a:extLst>
                  <a:ext uri="{0D108BD9-81ED-4DB2-BD59-A6C34878D82A}">
                    <a16:rowId xmlns:a16="http://schemas.microsoft.com/office/drawing/2014/main" val="3398187911"/>
                  </a:ext>
                </a:extLst>
              </a:tr>
              <a:tr h="370840">
                <a:tc>
                  <a:txBody>
                    <a:bodyPr/>
                    <a:lstStyle/>
                    <a:p>
                      <a:r>
                        <a:rPr lang="en-US">
                          <a:latin typeface="Arial" panose="020B0604020202020204" pitchFamily="34" charset="0"/>
                          <a:cs typeface="Arial" panose="020B0604020202020204" pitchFamily="34" charset="0"/>
                        </a:rPr>
                        <a:t>Reimbursed from the Capital Improvements Grant Program GP2103</a:t>
                      </a:r>
                    </a:p>
                  </a:txBody>
                  <a:tcPr/>
                </a:tc>
                <a:tc>
                  <a:txBody>
                    <a:bodyPr/>
                    <a:lstStyle/>
                    <a:p>
                      <a:r>
                        <a:rPr lang="en-US">
                          <a:latin typeface="Arial" panose="020B0604020202020204" pitchFamily="34" charset="0"/>
                          <a:cs typeface="Arial" panose="020B0604020202020204" pitchFamily="34" charset="0"/>
                        </a:rPr>
                        <a:t>$786,368</a:t>
                      </a:r>
                    </a:p>
                  </a:txBody>
                  <a:tcPr/>
                </a:tc>
                <a:extLst>
                  <a:ext uri="{0D108BD9-81ED-4DB2-BD59-A6C34878D82A}">
                    <a16:rowId xmlns:a16="http://schemas.microsoft.com/office/drawing/2014/main" val="3854892625"/>
                  </a:ext>
                </a:extLst>
              </a:tr>
              <a:tr h="370840">
                <a:tc>
                  <a:txBody>
                    <a:bodyPr/>
                    <a:lstStyle/>
                    <a:p>
                      <a:r>
                        <a:rPr lang="en-US">
                          <a:latin typeface="Arial" panose="020B0604020202020204" pitchFamily="34" charset="0"/>
                          <a:cs typeface="Arial" panose="020B0604020202020204" pitchFamily="34" charset="0"/>
                        </a:rPr>
                        <a:t>Reimbursed from the Drinking Water Contract DW2108</a:t>
                      </a:r>
                    </a:p>
                  </a:txBody>
                  <a:tcPr/>
                </a:tc>
                <a:tc>
                  <a:txBody>
                    <a:bodyPr/>
                    <a:lstStyle/>
                    <a:p>
                      <a:r>
                        <a:rPr lang="en-US">
                          <a:latin typeface="Arial" panose="020B0604020202020204" pitchFamily="34" charset="0"/>
                          <a:cs typeface="Arial" panose="020B0604020202020204" pitchFamily="34" charset="0"/>
                        </a:rPr>
                        <a:t>$325,358</a:t>
                      </a:r>
                    </a:p>
                  </a:txBody>
                  <a:tcPr/>
                </a:tc>
                <a:extLst>
                  <a:ext uri="{0D108BD9-81ED-4DB2-BD59-A6C34878D82A}">
                    <a16:rowId xmlns:a16="http://schemas.microsoft.com/office/drawing/2014/main" val="3916635541"/>
                  </a:ext>
                </a:extLst>
              </a:tr>
            </a:tbl>
          </a:graphicData>
        </a:graphic>
      </p:graphicFrame>
      <p:graphicFrame>
        <p:nvGraphicFramePr>
          <p:cNvPr id="5" name="Table 4">
            <a:extLst>
              <a:ext uri="{FF2B5EF4-FFF2-40B4-BE49-F238E27FC236}">
                <a16:creationId xmlns:a16="http://schemas.microsoft.com/office/drawing/2014/main" id="{BF3FA693-E563-B82A-D342-250BAEA8C390}"/>
              </a:ext>
            </a:extLst>
          </p:cNvPr>
          <p:cNvGraphicFramePr>
            <a:graphicFrameLocks noGrp="1"/>
          </p:cNvGraphicFramePr>
          <p:nvPr>
            <p:extLst>
              <p:ext uri="{D42A27DB-BD31-4B8C-83A1-F6EECF244321}">
                <p14:modId xmlns:p14="http://schemas.microsoft.com/office/powerpoint/2010/main" val="1673718397"/>
              </p:ext>
            </p:extLst>
          </p:nvPr>
        </p:nvGraphicFramePr>
        <p:xfrm>
          <a:off x="795528" y="2810764"/>
          <a:ext cx="7598664" cy="1684528"/>
        </p:xfrm>
        <a:graphic>
          <a:graphicData uri="http://schemas.openxmlformats.org/drawingml/2006/table">
            <a:tbl>
              <a:tblPr firstRow="1" bandRow="1">
                <a:tableStyleId>{5940675A-B579-460E-94D1-54222C63F5DA}</a:tableStyleId>
              </a:tblPr>
              <a:tblGrid>
                <a:gridCol w="6199632">
                  <a:extLst>
                    <a:ext uri="{9D8B030D-6E8A-4147-A177-3AD203B41FA5}">
                      <a16:colId xmlns:a16="http://schemas.microsoft.com/office/drawing/2014/main" val="2201616418"/>
                    </a:ext>
                  </a:extLst>
                </a:gridCol>
                <a:gridCol w="1399032">
                  <a:extLst>
                    <a:ext uri="{9D8B030D-6E8A-4147-A177-3AD203B41FA5}">
                      <a16:colId xmlns:a16="http://schemas.microsoft.com/office/drawing/2014/main" val="4094790830"/>
                    </a:ext>
                  </a:extLst>
                </a:gridCol>
              </a:tblGrid>
              <a:tr h="334772">
                <a:tc>
                  <a:txBody>
                    <a:bodyPr/>
                    <a:lstStyle/>
                    <a:p>
                      <a:r>
                        <a:rPr lang="en-US"/>
                        <a:t>Original funding authorized </a:t>
                      </a:r>
                    </a:p>
                  </a:txBody>
                  <a:tcPr/>
                </a:tc>
                <a:tc>
                  <a:txBody>
                    <a:bodyPr/>
                    <a:lstStyle/>
                    <a:p>
                      <a:r>
                        <a:rPr lang="en-US"/>
                        <a:t>$3,238,000</a:t>
                      </a:r>
                    </a:p>
                  </a:txBody>
                  <a:tcPr/>
                </a:tc>
                <a:extLst>
                  <a:ext uri="{0D108BD9-81ED-4DB2-BD59-A6C34878D82A}">
                    <a16:rowId xmlns:a16="http://schemas.microsoft.com/office/drawing/2014/main" val="2548977323"/>
                  </a:ext>
                </a:extLst>
              </a:tr>
              <a:tr h="310896">
                <a:tc>
                  <a:txBody>
                    <a:bodyPr/>
                    <a:lstStyle/>
                    <a:p>
                      <a:r>
                        <a:rPr lang="en-US"/>
                        <a:t>Increase in costs</a:t>
                      </a:r>
                    </a:p>
                  </a:txBody>
                  <a:tcPr/>
                </a:tc>
                <a:tc>
                  <a:txBody>
                    <a:bodyPr/>
                    <a:lstStyle/>
                    <a:p>
                      <a:r>
                        <a:rPr lang="en-US"/>
                        <a:t>$500,000</a:t>
                      </a:r>
                    </a:p>
                  </a:txBody>
                  <a:tcPr/>
                </a:tc>
                <a:extLst>
                  <a:ext uri="{0D108BD9-81ED-4DB2-BD59-A6C34878D82A}">
                    <a16:rowId xmlns:a16="http://schemas.microsoft.com/office/drawing/2014/main" val="3086860938"/>
                  </a:ext>
                </a:extLst>
              </a:tr>
              <a:tr h="283464">
                <a:tc>
                  <a:txBody>
                    <a:bodyPr/>
                    <a:lstStyle/>
                    <a:p>
                      <a:r>
                        <a:rPr lang="en-US"/>
                        <a:t>Modified overall project cost</a:t>
                      </a:r>
                    </a:p>
                  </a:txBody>
                  <a:tcPr/>
                </a:tc>
                <a:tc>
                  <a:txBody>
                    <a:bodyPr/>
                    <a:lstStyle/>
                    <a:p>
                      <a:r>
                        <a:rPr lang="en-US"/>
                        <a:t>$3,728,000</a:t>
                      </a:r>
                    </a:p>
                  </a:txBody>
                  <a:tcPr/>
                </a:tc>
                <a:extLst>
                  <a:ext uri="{0D108BD9-81ED-4DB2-BD59-A6C34878D82A}">
                    <a16:rowId xmlns:a16="http://schemas.microsoft.com/office/drawing/2014/main" val="1916519476"/>
                  </a:ext>
                </a:extLst>
              </a:tr>
              <a:tr h="370840">
                <a:tc>
                  <a:txBody>
                    <a:bodyPr/>
                    <a:lstStyle/>
                    <a:p>
                      <a:r>
                        <a:rPr lang="en-US"/>
                        <a:t>Updated Capital Improvement Grant GP2103 (51.3%)</a:t>
                      </a:r>
                    </a:p>
                  </a:txBody>
                  <a:tcPr/>
                </a:tc>
                <a:tc>
                  <a:txBody>
                    <a:bodyPr/>
                    <a:lstStyle/>
                    <a:p>
                      <a:r>
                        <a:rPr lang="en-US"/>
                        <a:t>$1,908,622</a:t>
                      </a:r>
                    </a:p>
                  </a:txBody>
                  <a:tcPr/>
                </a:tc>
                <a:extLst>
                  <a:ext uri="{0D108BD9-81ED-4DB2-BD59-A6C34878D82A}">
                    <a16:rowId xmlns:a16="http://schemas.microsoft.com/office/drawing/2014/main" val="1672412030"/>
                  </a:ext>
                </a:extLst>
              </a:tr>
              <a:tr h="370840">
                <a:tc>
                  <a:txBody>
                    <a:bodyPr/>
                    <a:lstStyle/>
                    <a:p>
                      <a:r>
                        <a:rPr lang="en-US"/>
                        <a:t>Updated DWSRF Principal Forgiveness loan DW2108 (48.9%)</a:t>
                      </a:r>
                    </a:p>
                  </a:txBody>
                  <a:tcPr/>
                </a:tc>
                <a:tc>
                  <a:txBody>
                    <a:bodyPr/>
                    <a:lstStyle/>
                    <a:p>
                      <a:r>
                        <a:rPr lang="en-US"/>
                        <a:t>$1,829,378</a:t>
                      </a:r>
                    </a:p>
                  </a:txBody>
                  <a:tcPr/>
                </a:tc>
                <a:extLst>
                  <a:ext uri="{0D108BD9-81ED-4DB2-BD59-A6C34878D82A}">
                    <a16:rowId xmlns:a16="http://schemas.microsoft.com/office/drawing/2014/main" val="1504901238"/>
                  </a:ext>
                </a:extLst>
              </a:tr>
            </a:tbl>
          </a:graphicData>
        </a:graphic>
      </p:graphicFrame>
      <p:pic>
        <p:nvPicPr>
          <p:cNvPr id="17" name="Picture 16">
            <a:extLst>
              <a:ext uri="{FF2B5EF4-FFF2-40B4-BE49-F238E27FC236}">
                <a16:creationId xmlns:a16="http://schemas.microsoft.com/office/drawing/2014/main" id="{7C332C46-D3F9-1D68-697B-E237E2920CC6}"/>
              </a:ext>
            </a:extLst>
          </p:cNvPr>
          <p:cNvPicPr>
            <a:picLocks noChangeAspect="1"/>
          </p:cNvPicPr>
          <p:nvPr/>
        </p:nvPicPr>
        <p:blipFill>
          <a:blip r:embed="rId3"/>
          <a:stretch>
            <a:fillRect/>
          </a:stretch>
        </p:blipFill>
        <p:spPr>
          <a:xfrm>
            <a:off x="3637131" y="10284"/>
            <a:ext cx="3058565" cy="2515492"/>
          </a:xfrm>
          <a:prstGeom prst="rect">
            <a:avLst/>
          </a:prstGeom>
        </p:spPr>
      </p:pic>
      <p:pic>
        <p:nvPicPr>
          <p:cNvPr id="20" name="Picture 19">
            <a:extLst>
              <a:ext uri="{FF2B5EF4-FFF2-40B4-BE49-F238E27FC236}">
                <a16:creationId xmlns:a16="http://schemas.microsoft.com/office/drawing/2014/main" id="{BDCFBA1B-ED83-EA5D-F6CD-6C627E93A526}"/>
              </a:ext>
            </a:extLst>
          </p:cNvPr>
          <p:cNvPicPr>
            <a:picLocks noChangeAspect="1"/>
          </p:cNvPicPr>
          <p:nvPr/>
        </p:nvPicPr>
        <p:blipFill>
          <a:blip r:embed="rId4"/>
          <a:stretch>
            <a:fillRect/>
          </a:stretch>
        </p:blipFill>
        <p:spPr>
          <a:xfrm>
            <a:off x="5923128" y="414168"/>
            <a:ext cx="2935273" cy="2318938"/>
          </a:xfrm>
          <a:prstGeom prst="rect">
            <a:avLst/>
          </a:prstGeom>
        </p:spPr>
      </p:pic>
    </p:spTree>
    <p:extLst>
      <p:ext uri="{BB962C8B-B14F-4D97-AF65-F5344CB8AC3E}">
        <p14:creationId xmlns:p14="http://schemas.microsoft.com/office/powerpoint/2010/main" val="316542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FE7E-4D15-26C8-0A70-8AF38C12E54B}"/>
              </a:ext>
            </a:extLst>
          </p:cNvPr>
          <p:cNvSpPr>
            <a:spLocks noGrp="1"/>
          </p:cNvSpPr>
          <p:nvPr>
            <p:ph type="title"/>
          </p:nvPr>
        </p:nvSpPr>
        <p:spPr/>
        <p:txBody>
          <a:bodyPr/>
          <a:lstStyle/>
          <a:p>
            <a:r>
              <a:rPr lang="en-US"/>
              <a:t>City of Carlin</a:t>
            </a:r>
          </a:p>
        </p:txBody>
      </p:sp>
      <p:pic>
        <p:nvPicPr>
          <p:cNvPr id="4" name="Picture 3">
            <a:extLst>
              <a:ext uri="{FF2B5EF4-FFF2-40B4-BE49-F238E27FC236}">
                <a16:creationId xmlns:a16="http://schemas.microsoft.com/office/drawing/2014/main" id="{00173239-6ADB-7C83-67E8-36407A45341B}"/>
              </a:ext>
            </a:extLst>
          </p:cNvPr>
          <p:cNvPicPr>
            <a:picLocks noChangeAspect="1"/>
          </p:cNvPicPr>
          <p:nvPr/>
        </p:nvPicPr>
        <p:blipFill>
          <a:blip r:embed="rId3"/>
          <a:stretch>
            <a:fillRect/>
          </a:stretch>
        </p:blipFill>
        <p:spPr>
          <a:xfrm>
            <a:off x="4910328" y="523090"/>
            <a:ext cx="3285874" cy="3057952"/>
          </a:xfrm>
          <a:prstGeom prst="rect">
            <a:avLst/>
          </a:prstGeom>
        </p:spPr>
      </p:pic>
      <p:pic>
        <p:nvPicPr>
          <p:cNvPr id="6" name="Picture 5">
            <a:extLst>
              <a:ext uri="{FF2B5EF4-FFF2-40B4-BE49-F238E27FC236}">
                <a16:creationId xmlns:a16="http://schemas.microsoft.com/office/drawing/2014/main" id="{AA1E6977-0263-0949-651E-4B693C927382}"/>
              </a:ext>
            </a:extLst>
          </p:cNvPr>
          <p:cNvPicPr>
            <a:picLocks noChangeAspect="1"/>
          </p:cNvPicPr>
          <p:nvPr/>
        </p:nvPicPr>
        <p:blipFill>
          <a:blip r:embed="rId4"/>
          <a:stretch>
            <a:fillRect/>
          </a:stretch>
        </p:blipFill>
        <p:spPr>
          <a:xfrm>
            <a:off x="5441576" y="3808447"/>
            <a:ext cx="3455381" cy="2735788"/>
          </a:xfrm>
          <a:prstGeom prst="rect">
            <a:avLst/>
          </a:prstGeom>
        </p:spPr>
      </p:pic>
      <p:sp>
        <p:nvSpPr>
          <p:cNvPr id="7" name="TextBox 6">
            <a:extLst>
              <a:ext uri="{FF2B5EF4-FFF2-40B4-BE49-F238E27FC236}">
                <a16:creationId xmlns:a16="http://schemas.microsoft.com/office/drawing/2014/main" id="{AFEDE263-F36F-84BF-721D-63D75F924136}"/>
              </a:ext>
            </a:extLst>
          </p:cNvPr>
          <p:cNvSpPr txBox="1"/>
          <p:nvPr/>
        </p:nvSpPr>
        <p:spPr>
          <a:xfrm>
            <a:off x="325227" y="1433464"/>
            <a:ext cx="3455380" cy="2369880"/>
          </a:xfrm>
          <a:prstGeom prst="rect">
            <a:avLst/>
          </a:prstGeom>
          <a:noFill/>
        </p:spPr>
        <p:txBody>
          <a:bodyPr wrap="square" rtlCol="0">
            <a:spAutoFit/>
          </a:bodyPr>
          <a:lstStyle/>
          <a:p>
            <a:pPr algn="ctr"/>
            <a:r>
              <a:rPr lang="en-US" sz="2000" b="1" i="1">
                <a:solidFill>
                  <a:srgbClr val="00B0F0"/>
                </a:solidFill>
                <a:latin typeface="Arial" panose="020B0604020202020204" pitchFamily="34" charset="0"/>
                <a:cs typeface="Arial" panose="020B0604020202020204" pitchFamily="34" charset="0"/>
              </a:rPr>
              <a:t>Replacement of Storage Tank Transmission Lines</a:t>
            </a:r>
          </a:p>
          <a:p>
            <a:pPr algn="ctr"/>
            <a:endParaRPr lang="en-US" b="1" i="1">
              <a:solidFill>
                <a:srgbClr val="00B0F0"/>
              </a:solidFill>
              <a:latin typeface="Arial" panose="020B0604020202020204" pitchFamily="34" charset="0"/>
              <a:cs typeface="Arial" panose="020B0604020202020204" pitchFamily="34" charset="0"/>
            </a:endParaRPr>
          </a:p>
          <a:p>
            <a:pPr algn="ctr"/>
            <a:endParaRPr lang="en-US" b="1" i="1">
              <a:solidFill>
                <a:srgbClr val="00B0F0"/>
              </a:solidFill>
              <a:latin typeface="Arial" panose="020B0604020202020204" pitchFamily="34" charset="0"/>
              <a:cs typeface="Arial" panose="020B0604020202020204" pitchFamily="34" charset="0"/>
            </a:endParaRPr>
          </a:p>
          <a:p>
            <a:pPr algn="ctr"/>
            <a:r>
              <a:rPr lang="en-US" b="1" i="1">
                <a:solidFill>
                  <a:srgbClr val="00B0F0"/>
                </a:solidFill>
                <a:latin typeface="Arial" panose="020B0604020202020204" pitchFamily="34" charset="0"/>
                <a:cs typeface="Arial" panose="020B0604020202020204" pitchFamily="34" charset="0"/>
              </a:rPr>
              <a:t>DWSRF Priority List</a:t>
            </a:r>
          </a:p>
          <a:p>
            <a:pPr algn="ctr"/>
            <a:r>
              <a:rPr lang="en-US" b="1" i="1">
                <a:solidFill>
                  <a:srgbClr val="00B0F0"/>
                </a:solidFill>
                <a:latin typeface="Arial" panose="020B0604020202020204" pitchFamily="34" charset="0"/>
                <a:cs typeface="Arial" panose="020B0604020202020204" pitchFamily="34" charset="0"/>
              </a:rPr>
              <a:t># 67</a:t>
            </a:r>
          </a:p>
          <a:p>
            <a:pPr algn="ctr"/>
            <a:endParaRPr lang="en-US" b="1" i="1">
              <a:solidFill>
                <a:srgbClr val="00B0F0"/>
              </a:solidFill>
              <a:latin typeface="Arial" panose="020B0604020202020204" pitchFamily="34" charset="0"/>
              <a:cs typeface="Arial" panose="020B0604020202020204" pitchFamily="34" charset="0"/>
            </a:endParaRPr>
          </a:p>
          <a:p>
            <a:pPr algn="ctr"/>
            <a:endParaRPr lang="en-US" b="1" i="1">
              <a:solidFill>
                <a:srgbClr val="00B0F0"/>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533A60E4-F389-0A61-17AC-CB6A02AE4B93}"/>
              </a:ext>
            </a:extLst>
          </p:cNvPr>
          <p:cNvGraphicFramePr>
            <a:graphicFrameLocks noGrp="1"/>
          </p:cNvGraphicFramePr>
          <p:nvPr>
            <p:extLst>
              <p:ext uri="{D42A27DB-BD31-4B8C-83A1-F6EECF244321}">
                <p14:modId xmlns:p14="http://schemas.microsoft.com/office/powerpoint/2010/main" val="1221535199"/>
              </p:ext>
            </p:extLst>
          </p:nvPr>
        </p:nvGraphicFramePr>
        <p:xfrm>
          <a:off x="993648" y="4732804"/>
          <a:ext cx="3221736" cy="1378373"/>
        </p:xfrm>
        <a:graphic>
          <a:graphicData uri="http://schemas.openxmlformats.org/drawingml/2006/table">
            <a:tbl>
              <a:tblPr firstRow="1" bandRow="1">
                <a:tableStyleId>{5C22544A-7EE6-4342-B048-85BDC9FD1C3A}</a:tableStyleId>
              </a:tblPr>
              <a:tblGrid>
                <a:gridCol w="1610868">
                  <a:extLst>
                    <a:ext uri="{9D8B030D-6E8A-4147-A177-3AD203B41FA5}">
                      <a16:colId xmlns:a16="http://schemas.microsoft.com/office/drawing/2014/main" val="356161774"/>
                    </a:ext>
                  </a:extLst>
                </a:gridCol>
                <a:gridCol w="1610868">
                  <a:extLst>
                    <a:ext uri="{9D8B030D-6E8A-4147-A177-3AD203B41FA5}">
                      <a16:colId xmlns:a16="http://schemas.microsoft.com/office/drawing/2014/main" val="2451753241"/>
                    </a:ext>
                  </a:extLst>
                </a:gridCol>
              </a:tblGrid>
              <a:tr h="372533">
                <a:tc>
                  <a:txBody>
                    <a:bodyPr/>
                    <a:lstStyle/>
                    <a:p>
                      <a:r>
                        <a:rPr lang="en-US"/>
                        <a:t>Total Draws by November 1, 2024</a:t>
                      </a:r>
                    </a:p>
                  </a:txBody>
                  <a:tcPr/>
                </a:tc>
                <a:tc>
                  <a:txBody>
                    <a:bodyPr/>
                    <a:lstStyle/>
                    <a:p>
                      <a:r>
                        <a:rPr lang="en-US"/>
                        <a:t>$3,364,000</a:t>
                      </a:r>
                    </a:p>
                  </a:txBody>
                  <a:tcPr/>
                </a:tc>
                <a:extLst>
                  <a:ext uri="{0D108BD9-81ED-4DB2-BD59-A6C34878D82A}">
                    <a16:rowId xmlns:a16="http://schemas.microsoft.com/office/drawing/2014/main" val="437344857"/>
                  </a:ext>
                </a:extLst>
              </a:tr>
              <a:tr h="372533">
                <a:tc>
                  <a:txBody>
                    <a:bodyPr/>
                    <a:lstStyle/>
                    <a:p>
                      <a:r>
                        <a:rPr lang="en-US"/>
                        <a:t>Cap Grant Program</a:t>
                      </a:r>
                    </a:p>
                  </a:txBody>
                  <a:tcPr/>
                </a:tc>
                <a:tc>
                  <a:txBody>
                    <a:bodyPr/>
                    <a:lstStyle/>
                    <a:p>
                      <a:r>
                        <a:rPr lang="en-US"/>
                        <a:t>$1,648,360</a:t>
                      </a:r>
                    </a:p>
                  </a:txBody>
                  <a:tcPr/>
                </a:tc>
                <a:extLst>
                  <a:ext uri="{0D108BD9-81ED-4DB2-BD59-A6C34878D82A}">
                    <a16:rowId xmlns:a16="http://schemas.microsoft.com/office/drawing/2014/main" val="3120129543"/>
                  </a:ext>
                </a:extLst>
              </a:tr>
              <a:tr h="372533">
                <a:tc>
                  <a:txBody>
                    <a:bodyPr/>
                    <a:lstStyle/>
                    <a:p>
                      <a:r>
                        <a:rPr lang="en-US"/>
                        <a:t>Local Source/USDA Loan</a:t>
                      </a:r>
                    </a:p>
                  </a:txBody>
                  <a:tcPr/>
                </a:tc>
                <a:tc>
                  <a:txBody>
                    <a:bodyPr/>
                    <a:lstStyle/>
                    <a:p>
                      <a:r>
                        <a:rPr lang="en-US"/>
                        <a:t>$1,715,640</a:t>
                      </a:r>
                    </a:p>
                  </a:txBody>
                  <a:tcPr/>
                </a:tc>
                <a:extLst>
                  <a:ext uri="{0D108BD9-81ED-4DB2-BD59-A6C34878D82A}">
                    <a16:rowId xmlns:a16="http://schemas.microsoft.com/office/drawing/2014/main" val="769957450"/>
                  </a:ext>
                </a:extLst>
              </a:tr>
            </a:tbl>
          </a:graphicData>
        </a:graphic>
      </p:graphicFrame>
      <p:sp>
        <p:nvSpPr>
          <p:cNvPr id="8" name="Rectangle 7">
            <a:extLst>
              <a:ext uri="{FF2B5EF4-FFF2-40B4-BE49-F238E27FC236}">
                <a16:creationId xmlns:a16="http://schemas.microsoft.com/office/drawing/2014/main" id="{E95A2A39-FF65-9B29-1784-9B65059D585B}"/>
              </a:ext>
            </a:extLst>
          </p:cNvPr>
          <p:cNvSpPr/>
          <p:nvPr/>
        </p:nvSpPr>
        <p:spPr>
          <a:xfrm>
            <a:off x="993648" y="3873650"/>
            <a:ext cx="3221736" cy="4836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49% Grant eligible</a:t>
            </a:r>
          </a:p>
        </p:txBody>
      </p:sp>
    </p:spTree>
    <p:extLst>
      <p:ext uri="{BB962C8B-B14F-4D97-AF65-F5344CB8AC3E}">
        <p14:creationId xmlns:p14="http://schemas.microsoft.com/office/powerpoint/2010/main" val="3405985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69CF-537E-BC5A-AFBE-67174854DADB}"/>
              </a:ext>
            </a:extLst>
          </p:cNvPr>
          <p:cNvSpPr>
            <a:spLocks noGrp="1"/>
          </p:cNvSpPr>
          <p:nvPr>
            <p:ph type="title"/>
          </p:nvPr>
        </p:nvSpPr>
        <p:spPr>
          <a:xfrm>
            <a:off x="608875" y="286871"/>
            <a:ext cx="4216188" cy="2232213"/>
          </a:xfrm>
        </p:spPr>
        <p:txBody>
          <a:bodyPr vert="horz" lIns="91440" tIns="45720" rIns="91440" bIns="45720" rtlCol="0" anchor="ctr">
            <a:normAutofit/>
          </a:bodyPr>
          <a:lstStyle/>
          <a:p>
            <a:pPr algn="ctr" defTabSz="457200"/>
            <a:r>
              <a:rPr lang="en-US" sz="5700" b="0" i="0" kern="1200">
                <a:latin typeface="+mj-lt"/>
                <a:ea typeface="+mj-ea"/>
                <a:cs typeface="+mj-cs"/>
              </a:rPr>
              <a:t>City of Henderson</a:t>
            </a:r>
          </a:p>
        </p:txBody>
      </p:sp>
      <p:pic>
        <p:nvPicPr>
          <p:cNvPr id="12" name="Picture 11">
            <a:extLst>
              <a:ext uri="{FF2B5EF4-FFF2-40B4-BE49-F238E27FC236}">
                <a16:creationId xmlns:a16="http://schemas.microsoft.com/office/drawing/2014/main" id="{EC0CEA2A-6293-B710-1B7E-52798314F95F}"/>
              </a:ext>
            </a:extLst>
          </p:cNvPr>
          <p:cNvPicPr>
            <a:picLocks noChangeAspect="1"/>
          </p:cNvPicPr>
          <p:nvPr/>
        </p:nvPicPr>
        <p:blipFill>
          <a:blip r:embed="rId3"/>
          <a:stretch>
            <a:fillRect/>
          </a:stretch>
        </p:blipFill>
        <p:spPr>
          <a:xfrm>
            <a:off x="5562275" y="62754"/>
            <a:ext cx="3258005" cy="6732494"/>
          </a:xfrm>
          <a:prstGeom prst="rect">
            <a:avLst/>
          </a:prstGeom>
        </p:spPr>
      </p:pic>
      <p:sp>
        <p:nvSpPr>
          <p:cNvPr id="18" name="TextBox 17">
            <a:extLst>
              <a:ext uri="{FF2B5EF4-FFF2-40B4-BE49-F238E27FC236}">
                <a16:creationId xmlns:a16="http://schemas.microsoft.com/office/drawing/2014/main" id="{D9719A59-9130-2C65-9FBE-5EFA7297DB84}"/>
              </a:ext>
            </a:extLst>
          </p:cNvPr>
          <p:cNvSpPr txBox="1"/>
          <p:nvPr/>
        </p:nvSpPr>
        <p:spPr>
          <a:xfrm>
            <a:off x="980168" y="2376185"/>
            <a:ext cx="3712411" cy="1600438"/>
          </a:xfrm>
          <a:prstGeom prst="rect">
            <a:avLst/>
          </a:prstGeom>
          <a:noFill/>
        </p:spPr>
        <p:txBody>
          <a:bodyPr wrap="square" rtlCol="0">
            <a:spAutoFit/>
          </a:bodyPr>
          <a:lstStyle/>
          <a:p>
            <a:pPr marL="285750" indent="-285750">
              <a:buFont typeface="Courier New" panose="02070309020205020404" pitchFamily="49" charset="0"/>
              <a:buChar char="o"/>
            </a:pPr>
            <a:r>
              <a:rPr lang="en-US" sz="1400"/>
              <a:t>The existing system is a 23-year-old platform with limited resources available for support/professional services</a:t>
            </a:r>
          </a:p>
          <a:p>
            <a:pPr marL="285750" indent="-285750">
              <a:buFont typeface="Courier New" panose="02070309020205020404" pitchFamily="49" charset="0"/>
              <a:buChar char="o"/>
            </a:pPr>
            <a:endParaRPr lang="en-US" sz="1400"/>
          </a:p>
          <a:p>
            <a:pPr marL="285750" indent="-285750">
              <a:buFont typeface="Courier New" panose="02070309020205020404" pitchFamily="49" charset="0"/>
              <a:buChar char="o"/>
            </a:pPr>
            <a:r>
              <a:rPr lang="en-US" sz="1400"/>
              <a:t>up-to-date self-service capabilities </a:t>
            </a:r>
          </a:p>
          <a:p>
            <a:pPr marL="285750" indent="-285750">
              <a:buFont typeface="Courier New" panose="02070309020205020404" pitchFamily="49" charset="0"/>
              <a:buChar char="o"/>
            </a:pPr>
            <a:endParaRPr lang="en-US" sz="1400"/>
          </a:p>
          <a:p>
            <a:pPr marL="285750" indent="-285750">
              <a:buFont typeface="Courier New" panose="02070309020205020404" pitchFamily="49" charset="0"/>
              <a:buChar char="o"/>
            </a:pPr>
            <a:r>
              <a:rPr lang="en-US" sz="1400"/>
              <a:t>efficient and secure operations</a:t>
            </a:r>
          </a:p>
        </p:txBody>
      </p:sp>
      <p:graphicFrame>
        <p:nvGraphicFramePr>
          <p:cNvPr id="3" name="Table 2">
            <a:extLst>
              <a:ext uri="{FF2B5EF4-FFF2-40B4-BE49-F238E27FC236}">
                <a16:creationId xmlns:a16="http://schemas.microsoft.com/office/drawing/2014/main" id="{8735981B-EE96-25F4-54AD-2B23A3597C34}"/>
              </a:ext>
            </a:extLst>
          </p:cNvPr>
          <p:cNvGraphicFramePr>
            <a:graphicFrameLocks noGrp="1"/>
          </p:cNvGraphicFramePr>
          <p:nvPr>
            <p:extLst>
              <p:ext uri="{D42A27DB-BD31-4B8C-83A1-F6EECF244321}">
                <p14:modId xmlns:p14="http://schemas.microsoft.com/office/powerpoint/2010/main" val="3257611616"/>
              </p:ext>
            </p:extLst>
          </p:nvPr>
        </p:nvGraphicFramePr>
        <p:xfrm>
          <a:off x="1104925" y="5144284"/>
          <a:ext cx="3221736" cy="1247986"/>
        </p:xfrm>
        <a:graphic>
          <a:graphicData uri="http://schemas.openxmlformats.org/drawingml/2006/table">
            <a:tbl>
              <a:tblPr firstRow="1" bandRow="1">
                <a:tableStyleId>{5C22544A-7EE6-4342-B048-85BDC9FD1C3A}</a:tableStyleId>
              </a:tblPr>
              <a:tblGrid>
                <a:gridCol w="1610868">
                  <a:extLst>
                    <a:ext uri="{9D8B030D-6E8A-4147-A177-3AD203B41FA5}">
                      <a16:colId xmlns:a16="http://schemas.microsoft.com/office/drawing/2014/main" val="356161774"/>
                    </a:ext>
                  </a:extLst>
                </a:gridCol>
                <a:gridCol w="1610868">
                  <a:extLst>
                    <a:ext uri="{9D8B030D-6E8A-4147-A177-3AD203B41FA5}">
                      <a16:colId xmlns:a16="http://schemas.microsoft.com/office/drawing/2014/main" val="2451753241"/>
                    </a:ext>
                  </a:extLst>
                </a:gridCol>
              </a:tblGrid>
              <a:tr h="372533">
                <a:tc>
                  <a:txBody>
                    <a:bodyPr/>
                    <a:lstStyle/>
                    <a:p>
                      <a:r>
                        <a:rPr lang="en-US"/>
                        <a:t>Total Draws by November 1, 2024</a:t>
                      </a:r>
                    </a:p>
                  </a:txBody>
                  <a:tcPr/>
                </a:tc>
                <a:tc>
                  <a:txBody>
                    <a:bodyPr/>
                    <a:lstStyle/>
                    <a:p>
                      <a:r>
                        <a:rPr lang="en-US"/>
                        <a:t>$3,850,000</a:t>
                      </a:r>
                    </a:p>
                  </a:txBody>
                  <a:tcPr/>
                </a:tc>
                <a:extLst>
                  <a:ext uri="{0D108BD9-81ED-4DB2-BD59-A6C34878D82A}">
                    <a16:rowId xmlns:a16="http://schemas.microsoft.com/office/drawing/2014/main" val="437344857"/>
                  </a:ext>
                </a:extLst>
              </a:tr>
              <a:tr h="372533">
                <a:tc>
                  <a:txBody>
                    <a:bodyPr/>
                    <a:lstStyle/>
                    <a:p>
                      <a:r>
                        <a:rPr lang="en-US"/>
                        <a:t>Cap Grant Program</a:t>
                      </a:r>
                    </a:p>
                  </a:txBody>
                  <a:tcPr/>
                </a:tc>
                <a:tc>
                  <a:txBody>
                    <a:bodyPr/>
                    <a:lstStyle/>
                    <a:p>
                      <a:r>
                        <a:rPr lang="en-US"/>
                        <a:t>$1,694,000</a:t>
                      </a:r>
                    </a:p>
                  </a:txBody>
                  <a:tcPr/>
                </a:tc>
                <a:extLst>
                  <a:ext uri="{0D108BD9-81ED-4DB2-BD59-A6C34878D82A}">
                    <a16:rowId xmlns:a16="http://schemas.microsoft.com/office/drawing/2014/main" val="3120129543"/>
                  </a:ext>
                </a:extLst>
              </a:tr>
              <a:tr h="372533">
                <a:tc>
                  <a:txBody>
                    <a:bodyPr/>
                    <a:lstStyle/>
                    <a:p>
                      <a:r>
                        <a:rPr lang="en-US"/>
                        <a:t>Local Source</a:t>
                      </a:r>
                    </a:p>
                  </a:txBody>
                  <a:tcPr/>
                </a:tc>
                <a:tc>
                  <a:txBody>
                    <a:bodyPr/>
                    <a:lstStyle/>
                    <a:p>
                      <a:r>
                        <a:rPr lang="en-US"/>
                        <a:t>$2,156,000</a:t>
                      </a:r>
                    </a:p>
                  </a:txBody>
                  <a:tcPr/>
                </a:tc>
                <a:extLst>
                  <a:ext uri="{0D108BD9-81ED-4DB2-BD59-A6C34878D82A}">
                    <a16:rowId xmlns:a16="http://schemas.microsoft.com/office/drawing/2014/main" val="769957450"/>
                  </a:ext>
                </a:extLst>
              </a:tr>
            </a:tbl>
          </a:graphicData>
        </a:graphic>
      </p:graphicFrame>
      <p:sp>
        <p:nvSpPr>
          <p:cNvPr id="4" name="Rectangle 3">
            <a:extLst>
              <a:ext uri="{FF2B5EF4-FFF2-40B4-BE49-F238E27FC236}">
                <a16:creationId xmlns:a16="http://schemas.microsoft.com/office/drawing/2014/main" id="{5706627B-864B-FFE0-CC8C-40C56A36AAA0}"/>
              </a:ext>
            </a:extLst>
          </p:cNvPr>
          <p:cNvSpPr/>
          <p:nvPr/>
        </p:nvSpPr>
        <p:spPr>
          <a:xfrm>
            <a:off x="1104923" y="4338917"/>
            <a:ext cx="3221737" cy="4427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44% Grant eligible</a:t>
            </a:r>
          </a:p>
        </p:txBody>
      </p:sp>
    </p:spTree>
    <p:extLst>
      <p:ext uri="{BB962C8B-B14F-4D97-AF65-F5344CB8AC3E}">
        <p14:creationId xmlns:p14="http://schemas.microsoft.com/office/powerpoint/2010/main" val="235208652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329" y="1981590"/>
            <a:ext cx="4938760" cy="1459063"/>
          </a:xfrm>
        </p:spPr>
        <p:txBody>
          <a:bodyPr vert="horz" lIns="91440" tIns="45720" rIns="91440" bIns="45720" rtlCol="0" anchor="b">
            <a:normAutofit fontScale="90000"/>
          </a:bodyPr>
          <a:lstStyle/>
          <a:p>
            <a:pPr algn="ctr">
              <a:lnSpc>
                <a:spcPct val="90000"/>
              </a:lnSpc>
            </a:pPr>
            <a:r>
              <a:rPr lang="en-US" sz="2500" i="1">
                <a:solidFill>
                  <a:schemeClr val="tx2"/>
                </a:solidFill>
              </a:rPr>
              <a:t>Agenda 12:</a:t>
            </a:r>
            <a:br>
              <a:rPr lang="en-US" sz="2500" i="1">
                <a:solidFill>
                  <a:schemeClr val="tx2"/>
                </a:solidFill>
              </a:rPr>
            </a:br>
            <a:br>
              <a:rPr lang="en-US" sz="2500" i="1">
                <a:solidFill>
                  <a:schemeClr val="tx2"/>
                </a:solidFill>
              </a:rPr>
            </a:br>
            <a:r>
              <a:rPr lang="en-US" sz="2500" i="1">
                <a:solidFill>
                  <a:schemeClr val="tx2"/>
                </a:solidFill>
              </a:rPr>
              <a:t>Changes to the Capital Improvements Grant resolutions</a:t>
            </a:r>
            <a:endParaRPr lang="en-US" sz="2500" i="1" kern="1200">
              <a:solidFill>
                <a:schemeClr val="tx2"/>
              </a:solidFill>
              <a:latin typeface="+mj-lt"/>
              <a:ea typeface="+mj-ea"/>
              <a:cs typeface="+mj-cs"/>
            </a:endParaRPr>
          </a:p>
        </p:txBody>
      </p:sp>
      <p:sp>
        <p:nvSpPr>
          <p:cNvPr id="3" name="Rectangle 2">
            <a:extLst>
              <a:ext uri="{FF2B5EF4-FFF2-40B4-BE49-F238E27FC236}">
                <a16:creationId xmlns:a16="http://schemas.microsoft.com/office/drawing/2014/main" id="{A8E99896-5265-B888-B221-7C8E8A2D117D}"/>
              </a:ext>
            </a:extLst>
          </p:cNvPr>
          <p:cNvSpPr/>
          <p:nvPr/>
        </p:nvSpPr>
        <p:spPr>
          <a:xfrm>
            <a:off x="0" y="0"/>
            <a:ext cx="1219200" cy="6858000"/>
          </a:xfrm>
          <a:prstGeom prst="rect">
            <a:avLst/>
          </a:prstGeom>
          <a:solidFill>
            <a:srgbClr val="EEECE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FBC06134-FCC3-1466-25D5-9FB1A13C1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sp>
        <p:nvSpPr>
          <p:cNvPr id="5" name="TextBox 6">
            <a:extLst>
              <a:ext uri="{FF2B5EF4-FFF2-40B4-BE49-F238E27FC236}">
                <a16:creationId xmlns:a16="http://schemas.microsoft.com/office/drawing/2014/main" id="{182B48C5-274B-1AFA-070A-0F1377F518C8}"/>
              </a:ext>
            </a:extLst>
          </p:cNvPr>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Danilo Dragoni</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Perdomo</a:t>
            </a: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sp>
        <p:nvSpPr>
          <p:cNvPr id="6" name="TextBox 6">
            <a:extLst>
              <a:ext uri="{FF2B5EF4-FFF2-40B4-BE49-F238E27FC236}">
                <a16:creationId xmlns:a16="http://schemas.microsoft.com/office/drawing/2014/main" id="{0B10DA54-6554-721E-0598-69ED87E34204}"/>
              </a:ext>
            </a:extLst>
          </p:cNvPr>
          <p:cNvSpPr txBox="1">
            <a:spLocks noChangeArrowheads="1"/>
          </p:cNvSpPr>
          <p:nvPr/>
        </p:nvSpPr>
        <p:spPr bwMode="auto">
          <a:xfrm>
            <a:off x="0" y="4876800"/>
            <a:ext cx="1219200" cy="553998"/>
          </a:xfrm>
          <a:prstGeom prst="rect">
            <a:avLst/>
          </a:prstGeom>
          <a:noFill/>
          <a:ln w="9525">
            <a:noFill/>
            <a:miter lim="800000"/>
            <a:headEnd/>
            <a:tailEnd/>
          </a:ln>
        </p:spPr>
        <p:txBody>
          <a:bodyPr wrap="square">
            <a:spAutoFit/>
          </a:bodyPr>
          <a:lstStyle/>
          <a:p>
            <a:pPr lvl="0" algn="ctr">
              <a:defRPr/>
            </a:pPr>
            <a:r>
              <a:rPr lang="en-US" sz="1000" b="1">
                <a:solidFill>
                  <a:srgbClr val="2A4D78"/>
                </a:solidFill>
                <a:latin typeface="Calibri"/>
                <a:cs typeface="Arial" pitchFamily="34" charset="0"/>
              </a:rPr>
              <a:t>James A. Settelmeyer</a:t>
            </a:r>
          </a:p>
          <a:p>
            <a:pPr lvl="0" algn="ctr">
              <a:defRPr/>
            </a:pPr>
            <a:r>
              <a:rPr lang="en-US" sz="1000" i="1">
                <a:solidFill>
                  <a:srgbClr val="2A4D78"/>
                </a:solidFill>
                <a:latin typeface="Calibri"/>
                <a:cs typeface="Arial" pitchFamily="34" charset="0"/>
              </a:rPr>
              <a:t>Director</a:t>
            </a:r>
            <a:endParaRPr lang="en-US" sz="1000" i="1">
              <a:latin typeface="+mn-lt"/>
              <a:cs typeface="Arial" pitchFamily="34" charset="0"/>
            </a:endParaRPr>
          </a:p>
        </p:txBody>
      </p:sp>
      <p:pic>
        <p:nvPicPr>
          <p:cNvPr id="7" name="Picture 6" descr="dcnr-vert.png">
            <a:extLst>
              <a:ext uri="{FF2B5EF4-FFF2-40B4-BE49-F238E27FC236}">
                <a16:creationId xmlns:a16="http://schemas.microsoft.com/office/drawing/2014/main" id="{0906BDA4-91D6-D5AA-37D9-BD43B0FCABEC}"/>
              </a:ext>
            </a:extLst>
          </p:cNvPr>
          <p:cNvPicPr>
            <a:picLocks noChangeAspect="1"/>
          </p:cNvPicPr>
          <p:nvPr/>
        </p:nvPicPr>
        <p:blipFill>
          <a:blip r:embed="rId3" cstate="print"/>
          <a:stretch>
            <a:fillRect/>
          </a:stretch>
        </p:blipFill>
        <p:spPr>
          <a:xfrm>
            <a:off x="118547" y="5486400"/>
            <a:ext cx="948253" cy="948253"/>
          </a:xfrm>
          <a:prstGeom prst="rect">
            <a:avLst/>
          </a:prstGeom>
          <a:effectLst/>
        </p:spPr>
      </p:pic>
    </p:spTree>
    <p:extLst>
      <p:ext uri="{BB962C8B-B14F-4D97-AF65-F5344CB8AC3E}">
        <p14:creationId xmlns:p14="http://schemas.microsoft.com/office/powerpoint/2010/main" val="371594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329" y="1981590"/>
            <a:ext cx="4938760" cy="1459063"/>
          </a:xfrm>
        </p:spPr>
        <p:txBody>
          <a:bodyPr vert="horz" lIns="91440" tIns="45720" rIns="91440" bIns="45720" rtlCol="0" anchor="b">
            <a:normAutofit/>
          </a:bodyPr>
          <a:lstStyle/>
          <a:p>
            <a:pPr algn="ctr">
              <a:lnSpc>
                <a:spcPct val="90000"/>
              </a:lnSpc>
            </a:pPr>
            <a:r>
              <a:rPr lang="en-US" sz="2500" i="1">
                <a:solidFill>
                  <a:schemeClr val="tx2"/>
                </a:solidFill>
              </a:rPr>
              <a:t>Agenda 13:</a:t>
            </a:r>
            <a:br>
              <a:rPr lang="en-US" sz="2500" i="1">
                <a:solidFill>
                  <a:schemeClr val="tx2"/>
                </a:solidFill>
              </a:rPr>
            </a:br>
            <a:br>
              <a:rPr lang="en-US" sz="2500" i="1">
                <a:solidFill>
                  <a:schemeClr val="tx2"/>
                </a:solidFill>
              </a:rPr>
            </a:br>
            <a:r>
              <a:rPr lang="en-US" sz="2500" i="1">
                <a:solidFill>
                  <a:schemeClr val="tx2"/>
                </a:solidFill>
              </a:rPr>
              <a:t>Board Discussion</a:t>
            </a:r>
            <a:endParaRPr lang="en-US" sz="2500" i="1" kern="1200">
              <a:solidFill>
                <a:schemeClr val="tx2"/>
              </a:solidFill>
              <a:latin typeface="+mj-lt"/>
              <a:ea typeface="+mj-ea"/>
              <a:cs typeface="+mj-cs"/>
            </a:endParaRPr>
          </a:p>
        </p:txBody>
      </p:sp>
      <p:sp>
        <p:nvSpPr>
          <p:cNvPr id="3" name="Rectangle 2">
            <a:extLst>
              <a:ext uri="{FF2B5EF4-FFF2-40B4-BE49-F238E27FC236}">
                <a16:creationId xmlns:a16="http://schemas.microsoft.com/office/drawing/2014/main" id="{A8E99896-5265-B888-B221-7C8E8A2D117D}"/>
              </a:ext>
            </a:extLst>
          </p:cNvPr>
          <p:cNvSpPr/>
          <p:nvPr/>
        </p:nvSpPr>
        <p:spPr>
          <a:xfrm>
            <a:off x="0" y="0"/>
            <a:ext cx="1219200" cy="6858000"/>
          </a:xfrm>
          <a:prstGeom prst="rect">
            <a:avLst/>
          </a:prstGeom>
          <a:solidFill>
            <a:srgbClr val="EEECE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FBC06134-FCC3-1466-25D5-9FB1A13C1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sp>
        <p:nvSpPr>
          <p:cNvPr id="5" name="TextBox 6">
            <a:extLst>
              <a:ext uri="{FF2B5EF4-FFF2-40B4-BE49-F238E27FC236}">
                <a16:creationId xmlns:a16="http://schemas.microsoft.com/office/drawing/2014/main" id="{182B48C5-274B-1AFA-070A-0F1377F518C8}"/>
              </a:ext>
            </a:extLst>
          </p:cNvPr>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Danilo Dragoni</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Perdomo</a:t>
            </a: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sp>
        <p:nvSpPr>
          <p:cNvPr id="6" name="TextBox 6">
            <a:extLst>
              <a:ext uri="{FF2B5EF4-FFF2-40B4-BE49-F238E27FC236}">
                <a16:creationId xmlns:a16="http://schemas.microsoft.com/office/drawing/2014/main" id="{0B10DA54-6554-721E-0598-69ED87E34204}"/>
              </a:ext>
            </a:extLst>
          </p:cNvPr>
          <p:cNvSpPr txBox="1">
            <a:spLocks noChangeArrowheads="1"/>
          </p:cNvSpPr>
          <p:nvPr/>
        </p:nvSpPr>
        <p:spPr bwMode="auto">
          <a:xfrm>
            <a:off x="0" y="4876800"/>
            <a:ext cx="1219200" cy="553998"/>
          </a:xfrm>
          <a:prstGeom prst="rect">
            <a:avLst/>
          </a:prstGeom>
          <a:noFill/>
          <a:ln w="9525">
            <a:noFill/>
            <a:miter lim="800000"/>
            <a:headEnd/>
            <a:tailEnd/>
          </a:ln>
        </p:spPr>
        <p:txBody>
          <a:bodyPr wrap="square">
            <a:spAutoFit/>
          </a:bodyPr>
          <a:lstStyle/>
          <a:p>
            <a:pPr lvl="0" algn="ctr">
              <a:defRPr/>
            </a:pPr>
            <a:r>
              <a:rPr lang="en-US" sz="1000" b="1">
                <a:solidFill>
                  <a:srgbClr val="2A4D78"/>
                </a:solidFill>
                <a:latin typeface="Calibri"/>
                <a:cs typeface="Arial" pitchFamily="34" charset="0"/>
              </a:rPr>
              <a:t>James A. Settelmeyer</a:t>
            </a:r>
          </a:p>
          <a:p>
            <a:pPr lvl="0" algn="ctr">
              <a:defRPr/>
            </a:pPr>
            <a:r>
              <a:rPr lang="en-US" sz="1000" i="1">
                <a:solidFill>
                  <a:srgbClr val="2A4D78"/>
                </a:solidFill>
                <a:latin typeface="Calibri"/>
                <a:cs typeface="Arial" pitchFamily="34" charset="0"/>
              </a:rPr>
              <a:t>Director</a:t>
            </a:r>
            <a:endParaRPr lang="en-US" sz="1000" i="1">
              <a:latin typeface="+mn-lt"/>
              <a:cs typeface="Arial" pitchFamily="34" charset="0"/>
            </a:endParaRPr>
          </a:p>
        </p:txBody>
      </p:sp>
      <p:pic>
        <p:nvPicPr>
          <p:cNvPr id="7" name="Picture 6" descr="dcnr-vert.png">
            <a:extLst>
              <a:ext uri="{FF2B5EF4-FFF2-40B4-BE49-F238E27FC236}">
                <a16:creationId xmlns:a16="http://schemas.microsoft.com/office/drawing/2014/main" id="{0906BDA4-91D6-D5AA-37D9-BD43B0FCABEC}"/>
              </a:ext>
            </a:extLst>
          </p:cNvPr>
          <p:cNvPicPr>
            <a:picLocks noChangeAspect="1"/>
          </p:cNvPicPr>
          <p:nvPr/>
        </p:nvPicPr>
        <p:blipFill>
          <a:blip r:embed="rId3" cstate="print"/>
          <a:stretch>
            <a:fillRect/>
          </a:stretch>
        </p:blipFill>
        <p:spPr>
          <a:xfrm>
            <a:off x="118547" y="5486400"/>
            <a:ext cx="948253" cy="948253"/>
          </a:xfrm>
          <a:prstGeom prst="rect">
            <a:avLst/>
          </a:prstGeom>
          <a:effectLst/>
        </p:spPr>
      </p:pic>
    </p:spTree>
    <p:extLst>
      <p:ext uri="{BB962C8B-B14F-4D97-AF65-F5344CB8AC3E}">
        <p14:creationId xmlns:p14="http://schemas.microsoft.com/office/powerpoint/2010/main" val="318361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408" y="1219200"/>
            <a:ext cx="4938760" cy="1459063"/>
          </a:xfrm>
        </p:spPr>
        <p:txBody>
          <a:bodyPr vert="horz" lIns="91440" tIns="45720" rIns="91440" bIns="45720" rtlCol="0" anchor="b">
            <a:normAutofit fontScale="90000"/>
          </a:bodyPr>
          <a:lstStyle/>
          <a:p>
            <a:pPr algn="ctr">
              <a:lnSpc>
                <a:spcPct val="90000"/>
              </a:lnSpc>
            </a:pPr>
            <a:r>
              <a:rPr lang="en-US" sz="2500" i="1">
                <a:solidFill>
                  <a:schemeClr val="tx2"/>
                </a:solidFill>
              </a:rPr>
              <a:t>Agenda 14:</a:t>
            </a:r>
            <a:br>
              <a:rPr lang="en-US" sz="2500" i="1">
                <a:solidFill>
                  <a:schemeClr val="tx2"/>
                </a:solidFill>
              </a:rPr>
            </a:br>
            <a:br>
              <a:rPr lang="en-US" sz="2500" i="1">
                <a:solidFill>
                  <a:schemeClr val="tx2"/>
                </a:solidFill>
              </a:rPr>
            </a:br>
            <a:r>
              <a:rPr lang="en-US" sz="2500" i="1">
                <a:solidFill>
                  <a:schemeClr val="tx2"/>
                </a:solidFill>
              </a:rPr>
              <a:t>Public Comment</a:t>
            </a:r>
            <a:br>
              <a:rPr lang="en-US" sz="2500" i="1">
                <a:solidFill>
                  <a:schemeClr val="tx2"/>
                </a:solidFill>
              </a:rPr>
            </a:br>
            <a:endParaRPr lang="en-US" sz="2500" i="1" kern="1200">
              <a:solidFill>
                <a:schemeClr val="tx2"/>
              </a:solidFill>
              <a:latin typeface="+mj-lt"/>
              <a:ea typeface="+mj-ea"/>
              <a:cs typeface="+mj-cs"/>
            </a:endParaRPr>
          </a:p>
        </p:txBody>
      </p:sp>
      <p:sp>
        <p:nvSpPr>
          <p:cNvPr id="3" name="Rectangle 2">
            <a:extLst>
              <a:ext uri="{FF2B5EF4-FFF2-40B4-BE49-F238E27FC236}">
                <a16:creationId xmlns:a16="http://schemas.microsoft.com/office/drawing/2014/main" id="{A8E99896-5265-B888-B221-7C8E8A2D117D}"/>
              </a:ext>
            </a:extLst>
          </p:cNvPr>
          <p:cNvSpPr/>
          <p:nvPr/>
        </p:nvSpPr>
        <p:spPr>
          <a:xfrm>
            <a:off x="0" y="0"/>
            <a:ext cx="1219200" cy="6858000"/>
          </a:xfrm>
          <a:prstGeom prst="rect">
            <a:avLst/>
          </a:prstGeom>
          <a:solidFill>
            <a:srgbClr val="EEECE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FBC06134-FCC3-1466-25D5-9FB1A13C1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7" name="Picture 6" descr="dcnr-vert.png">
            <a:extLst>
              <a:ext uri="{FF2B5EF4-FFF2-40B4-BE49-F238E27FC236}">
                <a16:creationId xmlns:a16="http://schemas.microsoft.com/office/drawing/2014/main" id="{0906BDA4-91D6-D5AA-37D9-BD43B0FCABEC}"/>
              </a:ext>
            </a:extLst>
          </p:cNvPr>
          <p:cNvPicPr>
            <a:picLocks noChangeAspect="1"/>
          </p:cNvPicPr>
          <p:nvPr/>
        </p:nvPicPr>
        <p:blipFill>
          <a:blip r:embed="rId3" cstate="print"/>
          <a:stretch>
            <a:fillRect/>
          </a:stretch>
        </p:blipFill>
        <p:spPr>
          <a:xfrm>
            <a:off x="118547" y="5486400"/>
            <a:ext cx="948253" cy="948253"/>
          </a:xfrm>
          <a:prstGeom prst="rect">
            <a:avLst/>
          </a:prstGeom>
          <a:effectLst/>
        </p:spPr>
      </p:pic>
      <p:sp>
        <p:nvSpPr>
          <p:cNvPr id="5" name="TextBox 4">
            <a:extLst>
              <a:ext uri="{FF2B5EF4-FFF2-40B4-BE49-F238E27FC236}">
                <a16:creationId xmlns:a16="http://schemas.microsoft.com/office/drawing/2014/main" id="{34EB64CF-14EE-5037-5F46-472142739526}"/>
              </a:ext>
            </a:extLst>
          </p:cNvPr>
          <p:cNvSpPr txBox="1"/>
          <p:nvPr/>
        </p:nvSpPr>
        <p:spPr>
          <a:xfrm>
            <a:off x="1773936" y="2907792"/>
            <a:ext cx="6565392" cy="2800767"/>
          </a:xfrm>
          <a:prstGeom prst="rect">
            <a:avLst/>
          </a:prstGeom>
          <a:noFill/>
        </p:spPr>
        <p:txBody>
          <a:bodyPr wrap="square" rtlCol="0">
            <a:spAutoFit/>
          </a:bodyPr>
          <a:lstStyle/>
          <a:p>
            <a:r>
              <a:rPr lang="en-US" sz="1600"/>
              <a:t>Those wishing to make public comment that are participating remotely may due so by calling in 775-321-6111 and using meeting extension 851250702#, or by raising your hand through the TEAMS module so the moderator may call on you.</a:t>
            </a:r>
          </a:p>
          <a:p>
            <a:endParaRPr lang="en-US" sz="1600"/>
          </a:p>
          <a:p>
            <a:r>
              <a:rPr lang="en-US" sz="1600"/>
              <a:t>Members of the public will be invited to speak before the board; however, no action may be taken on a matter during public comment until the matter itself has been included on an agenda as an item for possible action. Public comment may be limited to three (3) minutes per person at the discretion of the chair. Additional comments may be submitted to the board for inclusion in the minutes.</a:t>
            </a:r>
          </a:p>
        </p:txBody>
      </p:sp>
      <p:sp>
        <p:nvSpPr>
          <p:cNvPr id="6" name="TextBox 6">
            <a:extLst>
              <a:ext uri="{FF2B5EF4-FFF2-40B4-BE49-F238E27FC236}">
                <a16:creationId xmlns:a16="http://schemas.microsoft.com/office/drawing/2014/main" id="{C3E36847-30C6-AE85-2F3B-0C65E43D0AE3}"/>
              </a:ext>
            </a:extLst>
          </p:cNvPr>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Danilo Dragoni</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Perdomo</a:t>
            </a: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spTree>
    <p:extLst>
      <p:ext uri="{BB962C8B-B14F-4D97-AF65-F5344CB8AC3E}">
        <p14:creationId xmlns:p14="http://schemas.microsoft.com/office/powerpoint/2010/main" val="2547961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A8D1D-4B93-4C85-AB5E-FE9DB8AB7557}"/>
              </a:ext>
            </a:extLst>
          </p:cNvPr>
          <p:cNvSpPr txBox="1">
            <a:spLocks/>
          </p:cNvSpPr>
          <p:nvPr/>
        </p:nvSpPr>
        <p:spPr>
          <a:xfrm>
            <a:off x="1981200" y="1371600"/>
            <a:ext cx="6400800" cy="2057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t>Future Board Meetings</a:t>
            </a:r>
          </a:p>
        </p:txBody>
      </p:sp>
      <p:graphicFrame>
        <p:nvGraphicFramePr>
          <p:cNvPr id="4" name="Table 4">
            <a:extLst>
              <a:ext uri="{FF2B5EF4-FFF2-40B4-BE49-F238E27FC236}">
                <a16:creationId xmlns:a16="http://schemas.microsoft.com/office/drawing/2014/main" id="{25F6B2C7-3041-B7D5-B803-A909262709BE}"/>
              </a:ext>
            </a:extLst>
          </p:cNvPr>
          <p:cNvGraphicFramePr>
            <a:graphicFrameLocks noGrp="1"/>
          </p:cNvGraphicFramePr>
          <p:nvPr>
            <p:extLst>
              <p:ext uri="{D42A27DB-BD31-4B8C-83A1-F6EECF244321}">
                <p14:modId xmlns:p14="http://schemas.microsoft.com/office/powerpoint/2010/main" val="4149210405"/>
              </p:ext>
            </p:extLst>
          </p:nvPr>
        </p:nvGraphicFramePr>
        <p:xfrm>
          <a:off x="1638300" y="2143489"/>
          <a:ext cx="7086600" cy="3469640"/>
        </p:xfrm>
        <a:graphic>
          <a:graphicData uri="http://schemas.openxmlformats.org/drawingml/2006/table">
            <a:tbl>
              <a:tblPr firstRow="1" bandRow="1">
                <a:tableStyleId>{5C22544A-7EE6-4342-B048-85BDC9FD1C3A}</a:tableStyleId>
              </a:tblPr>
              <a:tblGrid>
                <a:gridCol w="1151573">
                  <a:extLst>
                    <a:ext uri="{9D8B030D-6E8A-4147-A177-3AD203B41FA5}">
                      <a16:colId xmlns:a16="http://schemas.microsoft.com/office/drawing/2014/main" val="1909257335"/>
                    </a:ext>
                  </a:extLst>
                </a:gridCol>
                <a:gridCol w="3572827">
                  <a:extLst>
                    <a:ext uri="{9D8B030D-6E8A-4147-A177-3AD203B41FA5}">
                      <a16:colId xmlns:a16="http://schemas.microsoft.com/office/drawing/2014/main" val="558101758"/>
                    </a:ext>
                  </a:extLst>
                </a:gridCol>
                <a:gridCol w="2362200">
                  <a:extLst>
                    <a:ext uri="{9D8B030D-6E8A-4147-A177-3AD203B41FA5}">
                      <a16:colId xmlns:a16="http://schemas.microsoft.com/office/drawing/2014/main" val="2633406026"/>
                    </a:ext>
                  </a:extLst>
                </a:gridCol>
              </a:tblGrid>
              <a:tr h="568960">
                <a:tc>
                  <a:txBody>
                    <a:bodyPr/>
                    <a:lstStyle/>
                    <a:p>
                      <a:r>
                        <a:rPr lang="en-US"/>
                        <a:t>Status</a:t>
                      </a:r>
                    </a:p>
                  </a:txBody>
                  <a:tcPr anchor="ctr"/>
                </a:tc>
                <a:tc>
                  <a:txBody>
                    <a:bodyPr/>
                    <a:lstStyle/>
                    <a:p>
                      <a:r>
                        <a:rPr lang="en-US"/>
                        <a:t>Date of Meeting</a:t>
                      </a:r>
                    </a:p>
                  </a:txBody>
                  <a:tcPr anchor="ctr"/>
                </a:tc>
                <a:tc>
                  <a:txBody>
                    <a:bodyPr/>
                    <a:lstStyle/>
                    <a:p>
                      <a:r>
                        <a:rPr lang="en-US"/>
                        <a:t>Loan Applications Due Date</a:t>
                      </a:r>
                    </a:p>
                  </a:txBody>
                  <a:tcPr anchor="ctr"/>
                </a:tc>
                <a:extLst>
                  <a:ext uri="{0D108BD9-81ED-4DB2-BD59-A6C34878D82A}">
                    <a16:rowId xmlns:a16="http://schemas.microsoft.com/office/drawing/2014/main" val="2158969937"/>
                  </a:ext>
                </a:extLst>
              </a:tr>
              <a:tr h="0">
                <a:tc gridSpan="3">
                  <a:txBody>
                    <a:bodyPr/>
                    <a:lstStyle/>
                    <a:p>
                      <a:endParaRPr lang="en-US" sz="1400" b="1"/>
                    </a:p>
                  </a:txBody>
                  <a:tcPr anchor="ctr"/>
                </a:tc>
                <a:tc hMerge="1">
                  <a:txBody>
                    <a:bodyPr/>
                    <a:lstStyle/>
                    <a:p>
                      <a:endParaRPr lang="en-US" sz="1400" b="1"/>
                    </a:p>
                  </a:txBody>
                  <a:tcPr/>
                </a:tc>
                <a:tc hMerge="1">
                  <a:txBody>
                    <a:bodyPr/>
                    <a:lstStyle/>
                    <a:p>
                      <a:endParaRPr lang="en-US" sz="1400" b="1"/>
                    </a:p>
                  </a:txBody>
                  <a:tcPr/>
                </a:tc>
                <a:extLst>
                  <a:ext uri="{0D108BD9-81ED-4DB2-BD59-A6C34878D82A}">
                    <a16:rowId xmlns:a16="http://schemas.microsoft.com/office/drawing/2014/main" val="573902002"/>
                  </a:ext>
                </a:extLst>
              </a:tr>
              <a:tr h="370840">
                <a:tc>
                  <a:txBody>
                    <a:bodyPr/>
                    <a:lstStyle/>
                    <a:p>
                      <a:r>
                        <a:rPr lang="en-US" sz="1400" b="1" i="0">
                          <a:solidFill>
                            <a:schemeClr val="tx1"/>
                          </a:solidFill>
                        </a:rPr>
                        <a:t>Confirmed</a:t>
                      </a:r>
                    </a:p>
                  </a:txBody>
                  <a:tcPr anchor="ctr"/>
                </a:tc>
                <a:tc>
                  <a:txBody>
                    <a:bodyPr/>
                    <a:lstStyle/>
                    <a:p>
                      <a:r>
                        <a:rPr lang="en-US" sz="1400" b="1" i="0">
                          <a:solidFill>
                            <a:schemeClr val="tx1"/>
                          </a:solidFill>
                        </a:rPr>
                        <a:t>Wednesday, June 26, 2024</a:t>
                      </a:r>
                    </a:p>
                  </a:txBody>
                  <a:tcPr anchor="ctr"/>
                </a:tc>
                <a:tc>
                  <a:txBody>
                    <a:bodyPr/>
                    <a:lstStyle/>
                    <a:p>
                      <a:r>
                        <a:rPr lang="en-US" sz="1400" b="1" i="0">
                          <a:solidFill>
                            <a:schemeClr val="tx1"/>
                          </a:solidFill>
                        </a:rPr>
                        <a:t>N/A</a:t>
                      </a:r>
                    </a:p>
                  </a:txBody>
                  <a:tcPr anchor="ctr"/>
                </a:tc>
                <a:extLst>
                  <a:ext uri="{0D108BD9-81ED-4DB2-BD59-A6C34878D82A}">
                    <a16:rowId xmlns:a16="http://schemas.microsoft.com/office/drawing/2014/main" val="1052748517"/>
                  </a:ext>
                </a:extLst>
              </a:tr>
              <a:tr h="370840">
                <a:tc>
                  <a:txBody>
                    <a:bodyPr/>
                    <a:lstStyle/>
                    <a:p>
                      <a:pPr marL="0" algn="l" defTabSz="914400" rtl="0" eaLnBrk="1" latinLnBrk="0" hangingPunct="1"/>
                      <a:r>
                        <a:rPr lang="en-US" sz="1400" b="1" i="0" kern="1200">
                          <a:solidFill>
                            <a:schemeClr val="tx1"/>
                          </a:solidFill>
                          <a:latin typeface="+mn-lt"/>
                          <a:ea typeface="+mn-ea"/>
                          <a:cs typeface="+mn-cs"/>
                        </a:rPr>
                        <a:t>Confirmed</a:t>
                      </a:r>
                    </a:p>
                  </a:txBody>
                  <a:tcPr anchor="ctr"/>
                </a:tc>
                <a:tc>
                  <a:txBody>
                    <a:bodyPr/>
                    <a:lstStyle/>
                    <a:p>
                      <a:r>
                        <a:rPr lang="en-US" sz="1400" b="1" i="0">
                          <a:solidFill>
                            <a:schemeClr val="tx1"/>
                          </a:solidFill>
                        </a:rPr>
                        <a:t>Wednesday, August 21, 2024</a:t>
                      </a:r>
                    </a:p>
                  </a:txBody>
                  <a:tcPr anchor="ctr"/>
                </a:tc>
                <a:tc>
                  <a:txBody>
                    <a:bodyPr/>
                    <a:lstStyle/>
                    <a:p>
                      <a:r>
                        <a:rPr lang="en-US" sz="1400" b="1" i="0">
                          <a:solidFill>
                            <a:schemeClr val="tx1"/>
                          </a:solidFill>
                        </a:rPr>
                        <a:t>Friday, July 5, 2024</a:t>
                      </a:r>
                    </a:p>
                  </a:txBody>
                  <a:tcPr anchor="ctr"/>
                </a:tc>
                <a:extLst>
                  <a:ext uri="{0D108BD9-81ED-4DB2-BD59-A6C34878D82A}">
                    <a16:rowId xmlns:a16="http://schemas.microsoft.com/office/drawing/2014/main" val="1432201441"/>
                  </a:ext>
                </a:extLst>
              </a:tr>
              <a:tr h="370840">
                <a:tc>
                  <a:txBody>
                    <a:bodyPr/>
                    <a:lstStyle/>
                    <a:p>
                      <a:r>
                        <a:rPr lang="en-US" sz="1400" b="1" i="0">
                          <a:solidFill>
                            <a:schemeClr val="tx1"/>
                          </a:solidFill>
                        </a:rPr>
                        <a:t>Confirmed</a:t>
                      </a:r>
                    </a:p>
                  </a:txBody>
                  <a:tcPr anchor="ctr"/>
                </a:tc>
                <a:tc>
                  <a:txBody>
                    <a:bodyPr/>
                    <a:lstStyle/>
                    <a:p>
                      <a:r>
                        <a:rPr lang="en-US" sz="1400" b="1" i="0">
                          <a:solidFill>
                            <a:schemeClr val="tx1"/>
                          </a:solidFill>
                        </a:rPr>
                        <a:t>Wednesday, November 13, 2024</a:t>
                      </a:r>
                    </a:p>
                  </a:txBody>
                  <a:tcPr anchor="ctr"/>
                </a:tc>
                <a:tc>
                  <a:txBody>
                    <a:bodyPr/>
                    <a:lstStyle/>
                    <a:p>
                      <a:r>
                        <a:rPr lang="en-US" sz="1400" b="1" i="0">
                          <a:solidFill>
                            <a:schemeClr val="tx1"/>
                          </a:solidFill>
                        </a:rPr>
                        <a:t>Friday, September 27, 2024</a:t>
                      </a:r>
                    </a:p>
                  </a:txBody>
                  <a:tcPr anchor="ctr"/>
                </a:tc>
                <a:extLst>
                  <a:ext uri="{0D108BD9-81ED-4DB2-BD59-A6C34878D82A}">
                    <a16:rowId xmlns:a16="http://schemas.microsoft.com/office/drawing/2014/main" val="2754703253"/>
                  </a:ext>
                </a:extLst>
              </a:tr>
              <a:tr h="370840">
                <a:tc>
                  <a:txBody>
                    <a:bodyPr/>
                    <a:lstStyle/>
                    <a:p>
                      <a:r>
                        <a:rPr lang="en-US" sz="1400" b="1" i="0">
                          <a:solidFill>
                            <a:schemeClr val="tx1"/>
                          </a:solidFill>
                        </a:rPr>
                        <a:t>Confirmed</a:t>
                      </a:r>
                      <a:endParaRPr lang="en-US" sz="1400" b="1" i="1">
                        <a:solidFill>
                          <a:srgbClr val="FF0000"/>
                        </a:solidFill>
                      </a:endParaRPr>
                    </a:p>
                  </a:txBody>
                  <a:tcPr anchor="ctr"/>
                </a:tc>
                <a:tc>
                  <a:txBody>
                    <a:bodyPr/>
                    <a:lstStyle/>
                    <a:p>
                      <a:r>
                        <a:rPr lang="en-US" sz="1400" b="1" i="0">
                          <a:solidFill>
                            <a:schemeClr val="tx1"/>
                          </a:solidFill>
                        </a:rPr>
                        <a:t>Wednesday, February 19, 2025</a:t>
                      </a:r>
                    </a:p>
                  </a:txBody>
                  <a:tcPr anchor="ctr"/>
                </a:tc>
                <a:tc>
                  <a:txBody>
                    <a:bodyPr/>
                    <a:lstStyle/>
                    <a:p>
                      <a:r>
                        <a:rPr lang="en-US" sz="1400" b="1" i="0">
                          <a:solidFill>
                            <a:schemeClr val="tx1"/>
                          </a:solidFill>
                        </a:rPr>
                        <a:t>Friday, January 3, 2025</a:t>
                      </a:r>
                    </a:p>
                  </a:txBody>
                  <a:tcPr anchor="ctr"/>
                </a:tc>
                <a:extLst>
                  <a:ext uri="{0D108BD9-81ED-4DB2-BD59-A6C34878D82A}">
                    <a16:rowId xmlns:a16="http://schemas.microsoft.com/office/drawing/2014/main" val="4105151491"/>
                  </a:ext>
                </a:extLst>
              </a:tr>
              <a:tr h="370840">
                <a:tc>
                  <a:txBody>
                    <a:bodyPr/>
                    <a:lstStyle/>
                    <a:p>
                      <a:r>
                        <a:rPr lang="en-US" sz="1400" b="1" i="0">
                          <a:solidFill>
                            <a:schemeClr val="tx1"/>
                          </a:solidFill>
                        </a:rPr>
                        <a:t>Confirmed</a:t>
                      </a:r>
                      <a:endParaRPr lang="en-US" sz="1400" b="1" i="1">
                        <a:solidFill>
                          <a:srgbClr val="FF0000"/>
                        </a:solidFill>
                      </a:endParaRPr>
                    </a:p>
                  </a:txBody>
                  <a:tcPr anchor="ctr"/>
                </a:tc>
                <a:tc>
                  <a:txBody>
                    <a:bodyPr/>
                    <a:lstStyle/>
                    <a:p>
                      <a:r>
                        <a:rPr lang="en-US" sz="1400" b="1" i="0">
                          <a:solidFill>
                            <a:schemeClr val="tx1"/>
                          </a:solidFill>
                        </a:rPr>
                        <a:t>Wednesday, May 21, 2025</a:t>
                      </a:r>
                    </a:p>
                  </a:txBody>
                  <a:tcPr anchor="ctr"/>
                </a:tc>
                <a:tc>
                  <a:txBody>
                    <a:bodyPr/>
                    <a:lstStyle/>
                    <a:p>
                      <a:r>
                        <a:rPr lang="en-US" sz="1400" b="1" i="0">
                          <a:solidFill>
                            <a:schemeClr val="tx1"/>
                          </a:solidFill>
                        </a:rPr>
                        <a:t>Friday, April 4, 2025</a:t>
                      </a:r>
                    </a:p>
                  </a:txBody>
                  <a:tcPr anchor="ctr"/>
                </a:tc>
                <a:extLst>
                  <a:ext uri="{0D108BD9-81ED-4DB2-BD59-A6C34878D82A}">
                    <a16:rowId xmlns:a16="http://schemas.microsoft.com/office/drawing/2014/main" val="3409940758"/>
                  </a:ext>
                </a:extLst>
              </a:tr>
              <a:tr h="370840">
                <a:tc>
                  <a:txBody>
                    <a:bodyPr/>
                    <a:lstStyle/>
                    <a:p>
                      <a:r>
                        <a:rPr lang="en-US" sz="1400" b="1" i="0">
                          <a:solidFill>
                            <a:schemeClr val="tx1"/>
                          </a:solidFill>
                        </a:rPr>
                        <a:t>Confirmed</a:t>
                      </a:r>
                      <a:endParaRPr lang="en-US" sz="1400" b="1" i="1">
                        <a:solidFill>
                          <a:srgbClr val="FF0000"/>
                        </a:solidFill>
                      </a:endParaRPr>
                    </a:p>
                  </a:txBody>
                  <a:tcPr anchor="ctr"/>
                </a:tc>
                <a:tc>
                  <a:txBody>
                    <a:bodyPr/>
                    <a:lstStyle/>
                    <a:p>
                      <a:r>
                        <a:rPr lang="en-US" sz="1400" b="1" i="0">
                          <a:solidFill>
                            <a:schemeClr val="tx1"/>
                          </a:solidFill>
                        </a:rPr>
                        <a:t>Wednesday, August 20, 2025</a:t>
                      </a:r>
                    </a:p>
                  </a:txBody>
                  <a:tcPr anchor="ctr"/>
                </a:tc>
                <a:tc>
                  <a:txBody>
                    <a:bodyPr/>
                    <a:lstStyle/>
                    <a:p>
                      <a:r>
                        <a:rPr lang="en-US" sz="1400" b="1" i="0">
                          <a:solidFill>
                            <a:schemeClr val="tx1"/>
                          </a:solidFill>
                        </a:rPr>
                        <a:t>Thursday, July 3, 2025</a:t>
                      </a:r>
                    </a:p>
                  </a:txBody>
                  <a:tcPr anchor="ctr"/>
                </a:tc>
                <a:extLst>
                  <a:ext uri="{0D108BD9-81ED-4DB2-BD59-A6C34878D82A}">
                    <a16:rowId xmlns:a16="http://schemas.microsoft.com/office/drawing/2014/main" val="613527918"/>
                  </a:ext>
                </a:extLst>
              </a:tr>
              <a:tr h="370840">
                <a:tc>
                  <a:txBody>
                    <a:bodyPr/>
                    <a:lstStyle/>
                    <a:p>
                      <a:r>
                        <a:rPr lang="en-US" sz="1400" b="1" i="0">
                          <a:solidFill>
                            <a:schemeClr val="tx1"/>
                          </a:solidFill>
                        </a:rPr>
                        <a:t>Confirmed</a:t>
                      </a:r>
                      <a:endParaRPr lang="en-US" sz="1400" b="1" i="1">
                        <a:solidFill>
                          <a:srgbClr val="FF0000"/>
                        </a:solidFill>
                      </a:endParaRPr>
                    </a:p>
                  </a:txBody>
                  <a:tcPr anchor="ctr"/>
                </a:tc>
                <a:tc>
                  <a:txBody>
                    <a:bodyPr/>
                    <a:lstStyle/>
                    <a:p>
                      <a:r>
                        <a:rPr lang="en-US" sz="1400" b="1" i="0">
                          <a:solidFill>
                            <a:schemeClr val="tx1"/>
                          </a:solidFill>
                        </a:rPr>
                        <a:t>Wednesday, November 19, 2025</a:t>
                      </a:r>
                    </a:p>
                  </a:txBody>
                  <a:tcPr anchor="ctr"/>
                </a:tc>
                <a:tc>
                  <a:txBody>
                    <a:bodyPr/>
                    <a:lstStyle/>
                    <a:p>
                      <a:r>
                        <a:rPr lang="en-US" sz="1400" b="1" i="0">
                          <a:solidFill>
                            <a:schemeClr val="tx1"/>
                          </a:solidFill>
                        </a:rPr>
                        <a:t>Friday, October 3, 2025</a:t>
                      </a:r>
                    </a:p>
                  </a:txBody>
                  <a:tcPr anchor="ctr"/>
                </a:tc>
                <a:extLst>
                  <a:ext uri="{0D108BD9-81ED-4DB2-BD59-A6C34878D82A}">
                    <a16:rowId xmlns:a16="http://schemas.microsoft.com/office/drawing/2014/main" val="2058338656"/>
                  </a:ext>
                </a:extLst>
              </a:tr>
            </a:tbl>
          </a:graphicData>
        </a:graphic>
      </p:graphicFrame>
      <p:sp>
        <p:nvSpPr>
          <p:cNvPr id="5" name="Rectangle 4">
            <a:extLst>
              <a:ext uri="{FF2B5EF4-FFF2-40B4-BE49-F238E27FC236}">
                <a16:creationId xmlns:a16="http://schemas.microsoft.com/office/drawing/2014/main" id="{D4BC0401-86B2-60D4-59D8-37BE85416003}"/>
              </a:ext>
            </a:extLst>
          </p:cNvPr>
          <p:cNvSpPr/>
          <p:nvPr/>
        </p:nvSpPr>
        <p:spPr>
          <a:xfrm>
            <a:off x="0" y="0"/>
            <a:ext cx="1219200" cy="6858000"/>
          </a:xfrm>
          <a:prstGeom prst="rect">
            <a:avLst/>
          </a:prstGeom>
          <a:solidFill>
            <a:srgbClr val="EEECE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descr="dcnr-vert.png">
            <a:extLst>
              <a:ext uri="{FF2B5EF4-FFF2-40B4-BE49-F238E27FC236}">
                <a16:creationId xmlns:a16="http://schemas.microsoft.com/office/drawing/2014/main" id="{A17B885F-793B-FECE-445E-E2D83A099A6C}"/>
              </a:ext>
            </a:extLst>
          </p:cNvPr>
          <p:cNvPicPr>
            <a:picLocks noChangeAspect="1"/>
          </p:cNvPicPr>
          <p:nvPr/>
        </p:nvPicPr>
        <p:blipFill>
          <a:blip r:embed="rId3" cstate="print"/>
          <a:stretch>
            <a:fillRect/>
          </a:stretch>
        </p:blipFill>
        <p:spPr>
          <a:xfrm>
            <a:off x="118547" y="5486400"/>
            <a:ext cx="948253" cy="948253"/>
          </a:xfrm>
          <a:prstGeom prst="rect">
            <a:avLst/>
          </a:prstGeom>
          <a:effectLst/>
        </p:spPr>
      </p:pic>
      <p:pic>
        <p:nvPicPr>
          <p:cNvPr id="8" name="Picture 7">
            <a:extLst>
              <a:ext uri="{FF2B5EF4-FFF2-40B4-BE49-F238E27FC236}">
                <a16:creationId xmlns:a16="http://schemas.microsoft.com/office/drawing/2014/main" id="{91132A14-A59F-0E5E-D98E-CA9DDEA870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spTree>
    <p:extLst>
      <p:ext uri="{BB962C8B-B14F-4D97-AF65-F5344CB8AC3E}">
        <p14:creationId xmlns:p14="http://schemas.microsoft.com/office/powerpoint/2010/main" val="212162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329" y="1981590"/>
            <a:ext cx="4938760" cy="1459063"/>
          </a:xfrm>
        </p:spPr>
        <p:txBody>
          <a:bodyPr vert="horz" lIns="91440" tIns="45720" rIns="91440" bIns="45720" rtlCol="0" anchor="b">
            <a:normAutofit/>
          </a:bodyPr>
          <a:lstStyle/>
          <a:p>
            <a:pPr algn="ctr">
              <a:lnSpc>
                <a:spcPct val="90000"/>
              </a:lnSpc>
            </a:pPr>
            <a:r>
              <a:rPr lang="en-US" sz="2500" i="1">
                <a:solidFill>
                  <a:schemeClr val="tx2"/>
                </a:solidFill>
              </a:rPr>
              <a:t>Agenda 2:</a:t>
            </a:r>
            <a:br>
              <a:rPr lang="en-US" sz="2500" i="1">
                <a:solidFill>
                  <a:schemeClr val="tx2"/>
                </a:solidFill>
              </a:rPr>
            </a:br>
            <a:br>
              <a:rPr lang="en-US" sz="2500" i="1">
                <a:solidFill>
                  <a:schemeClr val="tx2"/>
                </a:solidFill>
              </a:rPr>
            </a:br>
            <a:r>
              <a:rPr lang="en-US" sz="2500" i="1">
                <a:solidFill>
                  <a:schemeClr val="tx2"/>
                </a:solidFill>
              </a:rPr>
              <a:t>Introductions</a:t>
            </a:r>
            <a:endParaRPr lang="en-US" sz="2500" i="1" kern="1200">
              <a:solidFill>
                <a:schemeClr val="tx2"/>
              </a:solidFill>
              <a:latin typeface="+mj-lt"/>
              <a:ea typeface="+mj-ea"/>
              <a:cs typeface="+mj-cs"/>
            </a:endParaRPr>
          </a:p>
        </p:txBody>
      </p:sp>
      <p:sp>
        <p:nvSpPr>
          <p:cNvPr id="3" name="Rectangle 2">
            <a:extLst>
              <a:ext uri="{FF2B5EF4-FFF2-40B4-BE49-F238E27FC236}">
                <a16:creationId xmlns:a16="http://schemas.microsoft.com/office/drawing/2014/main" id="{A8E99896-5265-B888-B221-7C8E8A2D117D}"/>
              </a:ext>
            </a:extLst>
          </p:cNvPr>
          <p:cNvSpPr/>
          <p:nvPr/>
        </p:nvSpPr>
        <p:spPr>
          <a:xfrm>
            <a:off x="0" y="0"/>
            <a:ext cx="1219200" cy="6858000"/>
          </a:xfrm>
          <a:prstGeom prst="rect">
            <a:avLst/>
          </a:prstGeom>
          <a:solidFill>
            <a:srgbClr val="EEECE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FBC06134-FCC3-1466-25D5-9FB1A13C1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sp>
        <p:nvSpPr>
          <p:cNvPr id="5" name="TextBox 6">
            <a:extLst>
              <a:ext uri="{FF2B5EF4-FFF2-40B4-BE49-F238E27FC236}">
                <a16:creationId xmlns:a16="http://schemas.microsoft.com/office/drawing/2014/main" id="{182B48C5-274B-1AFA-070A-0F1377F518C8}"/>
              </a:ext>
            </a:extLst>
          </p:cNvPr>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Danilo Dragoni</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Perdomo</a:t>
            </a: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sp>
        <p:nvSpPr>
          <p:cNvPr id="6" name="TextBox 6">
            <a:extLst>
              <a:ext uri="{FF2B5EF4-FFF2-40B4-BE49-F238E27FC236}">
                <a16:creationId xmlns:a16="http://schemas.microsoft.com/office/drawing/2014/main" id="{0B10DA54-6554-721E-0598-69ED87E34204}"/>
              </a:ext>
            </a:extLst>
          </p:cNvPr>
          <p:cNvSpPr txBox="1">
            <a:spLocks noChangeArrowheads="1"/>
          </p:cNvSpPr>
          <p:nvPr/>
        </p:nvSpPr>
        <p:spPr bwMode="auto">
          <a:xfrm>
            <a:off x="0" y="4876800"/>
            <a:ext cx="1219200" cy="553998"/>
          </a:xfrm>
          <a:prstGeom prst="rect">
            <a:avLst/>
          </a:prstGeom>
          <a:noFill/>
          <a:ln w="9525">
            <a:noFill/>
            <a:miter lim="800000"/>
            <a:headEnd/>
            <a:tailEnd/>
          </a:ln>
        </p:spPr>
        <p:txBody>
          <a:bodyPr wrap="square">
            <a:spAutoFit/>
          </a:bodyPr>
          <a:lstStyle/>
          <a:p>
            <a:pPr lvl="0" algn="ctr">
              <a:defRPr/>
            </a:pPr>
            <a:r>
              <a:rPr lang="en-US" sz="1000" b="1">
                <a:solidFill>
                  <a:srgbClr val="2A4D78"/>
                </a:solidFill>
                <a:latin typeface="Calibri"/>
                <a:cs typeface="Arial" pitchFamily="34" charset="0"/>
              </a:rPr>
              <a:t>James A. Settelmeyer</a:t>
            </a:r>
          </a:p>
          <a:p>
            <a:pPr lvl="0" algn="ctr">
              <a:defRPr/>
            </a:pPr>
            <a:r>
              <a:rPr lang="en-US" sz="1000" i="1">
                <a:solidFill>
                  <a:srgbClr val="2A4D78"/>
                </a:solidFill>
                <a:latin typeface="Calibri"/>
                <a:cs typeface="Arial" pitchFamily="34" charset="0"/>
              </a:rPr>
              <a:t>Director</a:t>
            </a:r>
            <a:endParaRPr lang="en-US" sz="1000" i="1">
              <a:latin typeface="+mn-lt"/>
              <a:cs typeface="Arial" pitchFamily="34" charset="0"/>
            </a:endParaRPr>
          </a:p>
        </p:txBody>
      </p:sp>
      <p:pic>
        <p:nvPicPr>
          <p:cNvPr id="7" name="Picture 6" descr="dcnr-vert.png">
            <a:extLst>
              <a:ext uri="{FF2B5EF4-FFF2-40B4-BE49-F238E27FC236}">
                <a16:creationId xmlns:a16="http://schemas.microsoft.com/office/drawing/2014/main" id="{0906BDA4-91D6-D5AA-37D9-BD43B0FCABEC}"/>
              </a:ext>
            </a:extLst>
          </p:cNvPr>
          <p:cNvPicPr>
            <a:picLocks noChangeAspect="1"/>
          </p:cNvPicPr>
          <p:nvPr/>
        </p:nvPicPr>
        <p:blipFill>
          <a:blip r:embed="rId3" cstate="print"/>
          <a:stretch>
            <a:fillRect/>
          </a:stretch>
        </p:blipFill>
        <p:spPr>
          <a:xfrm>
            <a:off x="118547" y="5486400"/>
            <a:ext cx="948253" cy="948253"/>
          </a:xfrm>
          <a:prstGeom prst="rect">
            <a:avLst/>
          </a:prstGeom>
          <a:effectLst/>
        </p:spPr>
      </p:pic>
    </p:spTree>
    <p:extLst>
      <p:ext uri="{BB962C8B-B14F-4D97-AF65-F5344CB8AC3E}">
        <p14:creationId xmlns:p14="http://schemas.microsoft.com/office/powerpoint/2010/main" val="249666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408" y="1219200"/>
            <a:ext cx="4938760" cy="1459063"/>
          </a:xfrm>
        </p:spPr>
        <p:txBody>
          <a:bodyPr vert="horz" lIns="91440" tIns="45720" rIns="91440" bIns="45720" rtlCol="0" anchor="b">
            <a:normAutofit fontScale="90000"/>
          </a:bodyPr>
          <a:lstStyle/>
          <a:p>
            <a:pPr algn="ctr">
              <a:lnSpc>
                <a:spcPct val="90000"/>
              </a:lnSpc>
            </a:pPr>
            <a:r>
              <a:rPr lang="en-US" sz="2500" i="1">
                <a:solidFill>
                  <a:schemeClr val="tx2"/>
                </a:solidFill>
              </a:rPr>
              <a:t>Agenda 3:</a:t>
            </a:r>
            <a:br>
              <a:rPr lang="en-US" sz="2500" i="1">
                <a:solidFill>
                  <a:schemeClr val="tx2"/>
                </a:solidFill>
              </a:rPr>
            </a:br>
            <a:br>
              <a:rPr lang="en-US" sz="2500" i="1">
                <a:solidFill>
                  <a:schemeClr val="tx2"/>
                </a:solidFill>
              </a:rPr>
            </a:br>
            <a:r>
              <a:rPr lang="en-US" sz="2500" i="1">
                <a:solidFill>
                  <a:schemeClr val="tx2"/>
                </a:solidFill>
              </a:rPr>
              <a:t>Public Comment</a:t>
            </a:r>
            <a:br>
              <a:rPr lang="en-US" sz="2500" i="1">
                <a:solidFill>
                  <a:schemeClr val="tx2"/>
                </a:solidFill>
              </a:rPr>
            </a:br>
            <a:endParaRPr lang="en-US" sz="2500" i="1" kern="1200">
              <a:solidFill>
                <a:schemeClr val="tx2"/>
              </a:solidFill>
              <a:latin typeface="+mj-lt"/>
              <a:ea typeface="+mj-ea"/>
              <a:cs typeface="+mj-cs"/>
            </a:endParaRPr>
          </a:p>
        </p:txBody>
      </p:sp>
      <p:sp>
        <p:nvSpPr>
          <p:cNvPr id="3" name="Rectangle 2">
            <a:extLst>
              <a:ext uri="{FF2B5EF4-FFF2-40B4-BE49-F238E27FC236}">
                <a16:creationId xmlns:a16="http://schemas.microsoft.com/office/drawing/2014/main" id="{A8E99896-5265-B888-B221-7C8E8A2D117D}"/>
              </a:ext>
            </a:extLst>
          </p:cNvPr>
          <p:cNvSpPr/>
          <p:nvPr/>
        </p:nvSpPr>
        <p:spPr>
          <a:xfrm>
            <a:off x="0" y="0"/>
            <a:ext cx="1219200" cy="6858000"/>
          </a:xfrm>
          <a:prstGeom prst="rect">
            <a:avLst/>
          </a:prstGeom>
          <a:solidFill>
            <a:srgbClr val="EEECE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FBC06134-FCC3-1466-25D5-9FB1A13C1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7" name="Picture 6" descr="dcnr-vert.png">
            <a:extLst>
              <a:ext uri="{FF2B5EF4-FFF2-40B4-BE49-F238E27FC236}">
                <a16:creationId xmlns:a16="http://schemas.microsoft.com/office/drawing/2014/main" id="{0906BDA4-91D6-D5AA-37D9-BD43B0FCABEC}"/>
              </a:ext>
            </a:extLst>
          </p:cNvPr>
          <p:cNvPicPr>
            <a:picLocks noChangeAspect="1"/>
          </p:cNvPicPr>
          <p:nvPr/>
        </p:nvPicPr>
        <p:blipFill>
          <a:blip r:embed="rId3" cstate="print"/>
          <a:stretch>
            <a:fillRect/>
          </a:stretch>
        </p:blipFill>
        <p:spPr>
          <a:xfrm>
            <a:off x="118547" y="5486400"/>
            <a:ext cx="948253" cy="948253"/>
          </a:xfrm>
          <a:prstGeom prst="rect">
            <a:avLst/>
          </a:prstGeom>
          <a:effectLst/>
        </p:spPr>
      </p:pic>
      <p:sp>
        <p:nvSpPr>
          <p:cNvPr id="5" name="TextBox 4">
            <a:extLst>
              <a:ext uri="{FF2B5EF4-FFF2-40B4-BE49-F238E27FC236}">
                <a16:creationId xmlns:a16="http://schemas.microsoft.com/office/drawing/2014/main" id="{34EB64CF-14EE-5037-5F46-472142739526}"/>
              </a:ext>
            </a:extLst>
          </p:cNvPr>
          <p:cNvSpPr txBox="1"/>
          <p:nvPr/>
        </p:nvSpPr>
        <p:spPr>
          <a:xfrm>
            <a:off x="1773936" y="2907792"/>
            <a:ext cx="6565392" cy="2800767"/>
          </a:xfrm>
          <a:prstGeom prst="rect">
            <a:avLst/>
          </a:prstGeom>
          <a:noFill/>
        </p:spPr>
        <p:txBody>
          <a:bodyPr wrap="square" rtlCol="0">
            <a:spAutoFit/>
          </a:bodyPr>
          <a:lstStyle/>
          <a:p>
            <a:r>
              <a:rPr lang="en-US" sz="1600"/>
              <a:t>Those wishing to make public comment that are participating remotely may due so by calling in 775-321-6111 and using meeting extension 851250702#, or by raising your hand through the TEAMS module so the moderator may call on you.</a:t>
            </a:r>
          </a:p>
          <a:p>
            <a:endParaRPr lang="en-US" sz="1600"/>
          </a:p>
          <a:p>
            <a:r>
              <a:rPr lang="en-US" sz="1600"/>
              <a:t>Members of the public will be invited to speak before the board; however, no action may be taken on a matter during public comment until the matter itself has been included on an agenda as an item for possible action. Public comment may be limited to three (3) minutes per person at the discretion of the chair. Additional comments may be submitted to the board for inclusion in the minutes.</a:t>
            </a:r>
          </a:p>
        </p:txBody>
      </p:sp>
      <p:sp>
        <p:nvSpPr>
          <p:cNvPr id="6" name="TextBox 6">
            <a:extLst>
              <a:ext uri="{FF2B5EF4-FFF2-40B4-BE49-F238E27FC236}">
                <a16:creationId xmlns:a16="http://schemas.microsoft.com/office/drawing/2014/main" id="{C3E36847-30C6-AE85-2F3B-0C65E43D0AE3}"/>
              </a:ext>
            </a:extLst>
          </p:cNvPr>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Danilo Dragoni</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Perdomo</a:t>
            </a: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spTree>
    <p:extLst>
      <p:ext uri="{BB962C8B-B14F-4D97-AF65-F5344CB8AC3E}">
        <p14:creationId xmlns:p14="http://schemas.microsoft.com/office/powerpoint/2010/main" val="26709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E99896-5265-B888-B221-7C8E8A2D117D}"/>
              </a:ext>
            </a:extLst>
          </p:cNvPr>
          <p:cNvSpPr/>
          <p:nvPr/>
        </p:nvSpPr>
        <p:spPr>
          <a:xfrm>
            <a:off x="0" y="0"/>
            <a:ext cx="1219200" cy="6858000"/>
          </a:xfrm>
          <a:prstGeom prst="rect">
            <a:avLst/>
          </a:prstGeom>
          <a:solidFill>
            <a:srgbClr val="EEECE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FBC06134-FCC3-1466-25D5-9FB1A13C1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7" name="Picture 6" descr="dcnr-vert.png">
            <a:extLst>
              <a:ext uri="{FF2B5EF4-FFF2-40B4-BE49-F238E27FC236}">
                <a16:creationId xmlns:a16="http://schemas.microsoft.com/office/drawing/2014/main" id="{0906BDA4-91D6-D5AA-37D9-BD43B0FCABEC}"/>
              </a:ext>
            </a:extLst>
          </p:cNvPr>
          <p:cNvPicPr>
            <a:picLocks noChangeAspect="1"/>
          </p:cNvPicPr>
          <p:nvPr/>
        </p:nvPicPr>
        <p:blipFill>
          <a:blip r:embed="rId3" cstate="print"/>
          <a:stretch>
            <a:fillRect/>
          </a:stretch>
        </p:blipFill>
        <p:spPr>
          <a:xfrm>
            <a:off x="118547" y="5486400"/>
            <a:ext cx="948253" cy="948253"/>
          </a:xfrm>
          <a:prstGeom prst="rect">
            <a:avLst/>
          </a:prstGeom>
          <a:effectLst/>
        </p:spPr>
      </p:pic>
      <p:sp>
        <p:nvSpPr>
          <p:cNvPr id="10" name="Title 1">
            <a:extLst>
              <a:ext uri="{FF2B5EF4-FFF2-40B4-BE49-F238E27FC236}">
                <a16:creationId xmlns:a16="http://schemas.microsoft.com/office/drawing/2014/main" id="{9F8D5B7A-C827-B5FF-C7B9-2B6C25C9AE5E}"/>
              </a:ext>
            </a:extLst>
          </p:cNvPr>
          <p:cNvSpPr txBox="1">
            <a:spLocks/>
          </p:cNvSpPr>
          <p:nvPr/>
        </p:nvSpPr>
        <p:spPr>
          <a:xfrm>
            <a:off x="2667000" y="2286000"/>
            <a:ext cx="4938760" cy="1459063"/>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2500" i="1">
                <a:solidFill>
                  <a:schemeClr val="tx2"/>
                </a:solidFill>
              </a:rPr>
              <a:t>Agenda 4:</a:t>
            </a:r>
            <a:br>
              <a:rPr lang="en-US" sz="2500" i="1">
                <a:solidFill>
                  <a:schemeClr val="tx2"/>
                </a:solidFill>
              </a:rPr>
            </a:br>
            <a:br>
              <a:rPr lang="en-US" sz="2500" i="1">
                <a:solidFill>
                  <a:schemeClr val="tx2"/>
                </a:solidFill>
              </a:rPr>
            </a:br>
            <a:r>
              <a:rPr lang="en-US" sz="2500" i="1">
                <a:solidFill>
                  <a:schemeClr val="tx2"/>
                </a:solidFill>
              </a:rPr>
              <a:t>Approval of May 15, 2024</a:t>
            </a:r>
            <a:br>
              <a:rPr lang="en-US" sz="2500" i="1">
                <a:solidFill>
                  <a:schemeClr val="tx2"/>
                </a:solidFill>
              </a:rPr>
            </a:br>
            <a:r>
              <a:rPr lang="en-US" sz="2500" i="1">
                <a:solidFill>
                  <a:schemeClr val="tx2"/>
                </a:solidFill>
              </a:rPr>
              <a:t> Board meeting minutes</a:t>
            </a:r>
          </a:p>
        </p:txBody>
      </p:sp>
      <p:sp>
        <p:nvSpPr>
          <p:cNvPr id="2" name="TextBox 6">
            <a:extLst>
              <a:ext uri="{FF2B5EF4-FFF2-40B4-BE49-F238E27FC236}">
                <a16:creationId xmlns:a16="http://schemas.microsoft.com/office/drawing/2014/main" id="{3F37578A-B8A4-6BDA-F408-14CF7F85D829}"/>
              </a:ext>
            </a:extLst>
          </p:cNvPr>
          <p:cNvSpPr txBox="1">
            <a:spLocks noChangeArrowheads="1"/>
          </p:cNvSpPr>
          <p:nvPr/>
        </p:nvSpPr>
        <p:spPr bwMode="auto">
          <a:xfrm>
            <a:off x="0" y="1447800"/>
            <a:ext cx="1219200" cy="3985706"/>
          </a:xfrm>
          <a:prstGeom prst="rect">
            <a:avLst/>
          </a:prstGeom>
          <a:noFill/>
          <a:ln w="9525">
            <a:noFill/>
            <a:miter lim="800000"/>
            <a:headEnd/>
            <a:tailEnd/>
          </a:ln>
        </p:spPr>
        <p:txBody>
          <a:bodyPr wrap="square">
            <a:spAutoFit/>
          </a:bodyPr>
          <a:lstStyle/>
          <a:p>
            <a:pPr lvl="0" algn="ctr">
              <a:defRPr/>
            </a:pPr>
            <a:r>
              <a:rPr lang="en-US" sz="1100" b="1">
                <a:solidFill>
                  <a:srgbClr val="2A4D78"/>
                </a:solidFill>
                <a:latin typeface="Calibri"/>
                <a:cs typeface="Arial" pitchFamily="34" charset="0"/>
              </a:rPr>
              <a:t>Jennifer Carr</a:t>
            </a:r>
          </a:p>
          <a:p>
            <a:pPr lvl="0" algn="ctr">
              <a:defRPr/>
            </a:pPr>
            <a:r>
              <a:rPr lang="en-US" sz="1100" i="1">
                <a:solidFill>
                  <a:srgbClr val="2A4D78"/>
                </a:solidFill>
                <a:latin typeface="Calibri"/>
                <a:cs typeface="Arial" pitchFamily="34" charset="0"/>
              </a:rPr>
              <a:t>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Danilo Dragoni</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Jeffrey Kinder</a:t>
            </a:r>
          </a:p>
          <a:p>
            <a:pPr lvl="0" algn="ctr">
              <a:defRPr/>
            </a:pPr>
            <a:r>
              <a:rPr lang="en-US" sz="1100" i="1">
                <a:solidFill>
                  <a:srgbClr val="2A4D78"/>
                </a:solidFill>
                <a:latin typeface="Calibri"/>
                <a:cs typeface="Arial" pitchFamily="34" charset="0"/>
              </a:rPr>
              <a:t>Deputy Administrator</a:t>
            </a:r>
          </a:p>
          <a:p>
            <a:pPr lvl="0" algn="ctr">
              <a:defRPr/>
            </a:pPr>
            <a:endParaRPr lang="en-US" sz="1100" i="1">
              <a:solidFill>
                <a:srgbClr val="2A4D78"/>
              </a:solidFill>
              <a:latin typeface="Calibri"/>
              <a:cs typeface="Arial" pitchFamily="34" charset="0"/>
            </a:endParaRPr>
          </a:p>
          <a:p>
            <a:pPr lvl="0" algn="ctr">
              <a:defRPr/>
            </a:pPr>
            <a:r>
              <a:rPr lang="en-US" sz="1100" b="1">
                <a:solidFill>
                  <a:srgbClr val="2A4D78"/>
                </a:solidFill>
                <a:latin typeface="Calibri"/>
                <a:cs typeface="Arial" pitchFamily="34" charset="0"/>
              </a:rPr>
              <a:t>Rick Perdomo</a:t>
            </a:r>
          </a:p>
          <a:p>
            <a:pPr algn="ctr">
              <a:defRPr/>
            </a:pPr>
            <a:r>
              <a:rPr lang="en-US" sz="1100" i="1">
                <a:solidFill>
                  <a:srgbClr val="2A4D78"/>
                </a:solidFill>
                <a:latin typeface="Calibri"/>
                <a:cs typeface="Arial" pitchFamily="34" charset="0"/>
              </a:rPr>
              <a:t>Deputy Administrator</a:t>
            </a:r>
          </a:p>
          <a:p>
            <a:pPr lvl="0" algn="ctr">
              <a:defRPr/>
            </a:pPr>
            <a:endParaRPr lang="en-US" sz="1100" b="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endParaRPr lang="en-US" sz="1100" i="1">
              <a:solidFill>
                <a:srgbClr val="2A4D78"/>
              </a:solidFill>
              <a:latin typeface="Calibri"/>
              <a:cs typeface="Arial" pitchFamily="34" charset="0"/>
            </a:endParaRPr>
          </a:p>
          <a:p>
            <a:pPr lvl="0" algn="ctr">
              <a:defRPr/>
            </a:pPr>
            <a:br>
              <a:rPr lang="en-US" sz="1100" i="1">
                <a:solidFill>
                  <a:prstClr val="black"/>
                </a:solidFill>
                <a:latin typeface="Calibri"/>
                <a:cs typeface="Arial" pitchFamily="34" charset="0"/>
              </a:rPr>
            </a:br>
            <a:endParaRPr lang="en-US" sz="1100">
              <a:solidFill>
                <a:prstClr val="black"/>
              </a:solidFill>
              <a:latin typeface="Calibri"/>
              <a:cs typeface="Arial" pitchFamily="34" charset="0"/>
            </a:endParaRPr>
          </a:p>
          <a:p>
            <a:pPr lvl="0" algn="ctr">
              <a:defRPr/>
            </a:pPr>
            <a:br>
              <a:rPr lang="en-US" sz="1100" i="1">
                <a:solidFill>
                  <a:prstClr val="black"/>
                </a:solidFill>
                <a:latin typeface="Calibri"/>
                <a:cs typeface="Arial" pitchFamily="34" charset="0"/>
              </a:rPr>
            </a:br>
            <a:br>
              <a:rPr lang="en-US" sz="1100" i="1">
                <a:latin typeface="+mn-lt"/>
                <a:cs typeface="Arial" pitchFamily="34" charset="0"/>
              </a:rPr>
            </a:br>
            <a:br>
              <a:rPr lang="en-US" sz="1100" i="1">
                <a:latin typeface="+mn-lt"/>
                <a:cs typeface="Arial" pitchFamily="34" charset="0"/>
              </a:rPr>
            </a:br>
            <a:endParaRPr lang="en-US" sz="1100" i="1">
              <a:latin typeface="+mn-lt"/>
              <a:cs typeface="Arial" pitchFamily="34" charset="0"/>
            </a:endParaRPr>
          </a:p>
        </p:txBody>
      </p:sp>
    </p:spTree>
    <p:extLst>
      <p:ext uri="{BB962C8B-B14F-4D97-AF65-F5344CB8AC3E}">
        <p14:creationId xmlns:p14="http://schemas.microsoft.com/office/powerpoint/2010/main" val="154836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E99896-5265-B888-B221-7C8E8A2D117D}"/>
              </a:ext>
            </a:extLst>
          </p:cNvPr>
          <p:cNvSpPr/>
          <p:nvPr/>
        </p:nvSpPr>
        <p:spPr>
          <a:xfrm>
            <a:off x="0" y="0"/>
            <a:ext cx="1219200" cy="6858000"/>
          </a:xfrm>
          <a:prstGeom prst="rect">
            <a:avLst/>
          </a:prstGeom>
          <a:solidFill>
            <a:srgbClr val="EEECE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a:ea typeface="+mn-ea"/>
                <a:cs typeface="+mn-cs"/>
              </a:rPr>
              <a:t> </a:t>
            </a:r>
          </a:p>
        </p:txBody>
      </p:sp>
      <p:pic>
        <p:nvPicPr>
          <p:cNvPr id="4" name="Picture 3">
            <a:extLst>
              <a:ext uri="{FF2B5EF4-FFF2-40B4-BE49-F238E27FC236}">
                <a16:creationId xmlns:a16="http://schemas.microsoft.com/office/drawing/2014/main" id="{FBC06134-FCC3-1466-25D5-9FB1A13C1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7" name="Picture 6" descr="dcnr-vert.png">
            <a:extLst>
              <a:ext uri="{FF2B5EF4-FFF2-40B4-BE49-F238E27FC236}">
                <a16:creationId xmlns:a16="http://schemas.microsoft.com/office/drawing/2014/main" id="{0906BDA4-91D6-D5AA-37D9-BD43B0FCABEC}"/>
              </a:ext>
            </a:extLst>
          </p:cNvPr>
          <p:cNvPicPr>
            <a:picLocks noChangeAspect="1"/>
          </p:cNvPicPr>
          <p:nvPr/>
        </p:nvPicPr>
        <p:blipFill>
          <a:blip r:embed="rId3" cstate="print"/>
          <a:stretch>
            <a:fillRect/>
          </a:stretch>
        </p:blipFill>
        <p:spPr>
          <a:xfrm>
            <a:off x="118547" y="5486400"/>
            <a:ext cx="948253" cy="948253"/>
          </a:xfrm>
          <a:prstGeom prst="rect">
            <a:avLst/>
          </a:prstGeom>
          <a:effectLst/>
        </p:spPr>
      </p:pic>
      <p:sp>
        <p:nvSpPr>
          <p:cNvPr id="11" name="TextBox 10">
            <a:extLst>
              <a:ext uri="{FF2B5EF4-FFF2-40B4-BE49-F238E27FC236}">
                <a16:creationId xmlns:a16="http://schemas.microsoft.com/office/drawing/2014/main" id="{B14959F2-586B-950D-553C-E9C8F69BD73C}"/>
              </a:ext>
            </a:extLst>
          </p:cNvPr>
          <p:cNvSpPr txBox="1"/>
          <p:nvPr/>
        </p:nvSpPr>
        <p:spPr>
          <a:xfrm>
            <a:off x="173572" y="1517998"/>
            <a:ext cx="893227" cy="892552"/>
          </a:xfrm>
          <a:prstGeom prst="rect">
            <a:avLst/>
          </a:prstGeom>
          <a:noFill/>
        </p:spPr>
        <p:txBody>
          <a:bodyPr wrap="square" rtlCol="0">
            <a:spAutoFit/>
          </a:bodyPr>
          <a:lstStyle/>
          <a:p>
            <a:pPr algn="ctr"/>
            <a:r>
              <a:rPr lang="en-US" sz="1600"/>
              <a:t>Agenda</a:t>
            </a:r>
          </a:p>
          <a:p>
            <a:pPr algn="ctr"/>
            <a:r>
              <a:rPr lang="en-US" sz="1600"/>
              <a:t>Item</a:t>
            </a:r>
          </a:p>
          <a:p>
            <a:pPr algn="ctr"/>
            <a:r>
              <a:rPr lang="en-US"/>
              <a:t>5</a:t>
            </a:r>
          </a:p>
        </p:txBody>
      </p:sp>
      <p:sp>
        <p:nvSpPr>
          <p:cNvPr id="2" name="Title 1">
            <a:extLst>
              <a:ext uri="{FF2B5EF4-FFF2-40B4-BE49-F238E27FC236}">
                <a16:creationId xmlns:a16="http://schemas.microsoft.com/office/drawing/2014/main" id="{14ABCE31-E7D0-2A1B-BD34-E6A63F6DBF79}"/>
              </a:ext>
            </a:extLst>
          </p:cNvPr>
          <p:cNvSpPr>
            <a:spLocks noGrp="1"/>
          </p:cNvSpPr>
          <p:nvPr>
            <p:ph type="title"/>
          </p:nvPr>
        </p:nvSpPr>
        <p:spPr>
          <a:xfrm>
            <a:off x="1660816" y="274638"/>
            <a:ext cx="7025983" cy="1143000"/>
          </a:xfrm>
          <a:solidFill>
            <a:schemeClr val="accent2">
              <a:lumMod val="40000"/>
              <a:lumOff val="60000"/>
            </a:schemeClr>
          </a:solidFill>
        </p:spPr>
        <p:txBody>
          <a:bodyPr>
            <a:normAutofit fontScale="90000"/>
          </a:bodyPr>
          <a:lstStyle/>
          <a:p>
            <a:r>
              <a:rPr lang="en-US" sz="3200" i="1"/>
              <a:t>Capital Improvements Grant funding update</a:t>
            </a:r>
            <a:br>
              <a:rPr lang="en-US" sz="3200" i="1"/>
            </a:br>
            <a:r>
              <a:rPr lang="en-US" sz="3200" i="1"/>
              <a:t>as of June 12, 2024</a:t>
            </a:r>
            <a:endParaRPr lang="en-US" sz="2000" i="1"/>
          </a:p>
        </p:txBody>
      </p:sp>
      <p:sp>
        <p:nvSpPr>
          <p:cNvPr id="9" name="TextBox 8">
            <a:extLst>
              <a:ext uri="{FF2B5EF4-FFF2-40B4-BE49-F238E27FC236}">
                <a16:creationId xmlns:a16="http://schemas.microsoft.com/office/drawing/2014/main" id="{1C1F3808-2B1A-CB6B-F3D6-478C4C963F92}"/>
              </a:ext>
            </a:extLst>
          </p:cNvPr>
          <p:cNvSpPr txBox="1"/>
          <p:nvPr/>
        </p:nvSpPr>
        <p:spPr>
          <a:xfrm>
            <a:off x="1440008" y="5257800"/>
            <a:ext cx="7100488" cy="615553"/>
          </a:xfrm>
          <a:prstGeom prst="rect">
            <a:avLst/>
          </a:prstGeom>
          <a:noFill/>
        </p:spPr>
        <p:txBody>
          <a:bodyPr wrap="square" rtlCol="0">
            <a:spAutoFit/>
          </a:bodyPr>
          <a:lstStyle/>
          <a:p>
            <a:r>
              <a:rPr lang="en-US"/>
              <a:t> </a:t>
            </a:r>
            <a:r>
              <a:rPr lang="en-US" sz="1400" baseline="30000"/>
              <a:t>1</a:t>
            </a:r>
            <a:r>
              <a:rPr lang="en-US" sz="1400"/>
              <a:t>From all sources including bond proceeds, administration fees, and treasurer’s    interest.</a:t>
            </a:r>
          </a:p>
          <a:p>
            <a:r>
              <a:rPr lang="en-US" sz="1600"/>
              <a:t>  </a:t>
            </a:r>
            <a:r>
              <a:rPr lang="en-US" sz="1400" baseline="30000"/>
              <a:t>2</a:t>
            </a:r>
            <a:r>
              <a:rPr lang="en-US" sz="1400"/>
              <a:t>Includes estimated bond interest earnings for remainder of calendar year 2024.</a:t>
            </a:r>
            <a:endParaRPr lang="en-US" sz="1600"/>
          </a:p>
        </p:txBody>
      </p:sp>
      <p:sp>
        <p:nvSpPr>
          <p:cNvPr id="6" name="TextBox 5">
            <a:extLst>
              <a:ext uri="{FF2B5EF4-FFF2-40B4-BE49-F238E27FC236}">
                <a16:creationId xmlns:a16="http://schemas.microsoft.com/office/drawing/2014/main" id="{4E64BD69-BCB7-A28C-4A75-089A6E385E78}"/>
              </a:ext>
            </a:extLst>
          </p:cNvPr>
          <p:cNvSpPr txBox="1"/>
          <p:nvPr/>
        </p:nvSpPr>
        <p:spPr>
          <a:xfrm>
            <a:off x="1623563" y="1614113"/>
            <a:ext cx="7100488" cy="2308324"/>
          </a:xfrm>
          <a:prstGeom prst="rect">
            <a:avLst/>
          </a:prstGeom>
          <a:noFill/>
        </p:spPr>
        <p:txBody>
          <a:bodyPr wrap="square">
            <a:spAutoFit/>
          </a:bodyPr>
          <a:lstStyle/>
          <a:p>
            <a:pPr marL="0" marR="0" indent="0">
              <a:lnSpc>
                <a:spcPct val="200000"/>
              </a:lnSpc>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rPr>
              <a:t>Current Cash:			    	$ 6,012,536.10</a:t>
            </a:r>
            <a:r>
              <a:rPr lang="en-US" sz="1200" b="1" baseline="30000" dirty="0">
                <a:solidFill>
                  <a:srgbClr val="000000"/>
                </a:solidFill>
                <a:effectLst/>
                <a:latin typeface="Arial" panose="020B060402020202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p>
            <a:pPr marL="0" marR="0" indent="0">
              <a:lnSpc>
                <a:spcPct val="200000"/>
              </a:lnSpc>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rPr>
              <a:t>Reserved for Administration:			$ 21,400.52</a:t>
            </a:r>
          </a:p>
          <a:p>
            <a:pPr marL="0" marR="0" indent="0">
              <a:lnSpc>
                <a:spcPct val="200000"/>
              </a:lnSpc>
              <a:spcBef>
                <a:spcPts val="0"/>
              </a:spcBef>
              <a:spcAft>
                <a:spcPts val="0"/>
              </a:spcAft>
            </a:pPr>
            <a:r>
              <a:rPr lang="en-US" sz="1200" b="1" dirty="0">
                <a:solidFill>
                  <a:srgbClr val="000000"/>
                </a:solidFill>
                <a:latin typeface="Arial" panose="020B0604020202020204" pitchFamily="34" charset="0"/>
                <a:ea typeface="Times New Roman" panose="02020603050405020304" pitchFamily="18" charset="0"/>
              </a:rPr>
              <a:t>Estimated bond interest earnings:			$190,757.95</a:t>
            </a:r>
            <a:endParaRPr lang="en-US" sz="1200" b="1" dirty="0">
              <a:solidFill>
                <a:srgbClr val="000000"/>
              </a:solidFill>
              <a:effectLst/>
              <a:latin typeface="Arial" panose="020B0604020202020204" pitchFamily="34" charset="0"/>
              <a:ea typeface="Times New Roman" panose="02020603050405020304" pitchFamily="18" charset="0"/>
            </a:endParaRPr>
          </a:p>
          <a:p>
            <a:pPr marL="0" marR="0" indent="0">
              <a:lnSpc>
                <a:spcPct val="200000"/>
              </a:lnSpc>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rPr>
              <a:t>Committed bond funds not yet disbursed:		$ 1,501,231.97</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Projects for Consideration:  			$ </a:t>
            </a:r>
            <a:r>
              <a:rPr lang="en-US" sz="1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4,674,378.00</a:t>
            </a:r>
          </a:p>
          <a:p>
            <a:pPr marL="0" marR="0">
              <a:spcBef>
                <a:spcPts val="0"/>
              </a:spcBef>
              <a:spcAft>
                <a:spcPts val="0"/>
              </a:spcAft>
            </a:pPr>
            <a:endParaRPr lang="en-US" sz="1200" dirty="0">
              <a:effectLst/>
              <a:latin typeface="Univers (PCL6)"/>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Un-committed funds:				$ 6,283.56</a:t>
            </a:r>
            <a:r>
              <a:rPr lang="en-US" sz="1200" b="1"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200" baseline="30000" dirty="0">
              <a:effectLst/>
              <a:latin typeface="Univers (PCL6)"/>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14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FB23D4-73AC-A1D6-17E4-8472BADA3118}"/>
              </a:ext>
            </a:extLst>
          </p:cNvPr>
          <p:cNvSpPr/>
          <p:nvPr/>
        </p:nvSpPr>
        <p:spPr>
          <a:xfrm>
            <a:off x="0" y="0"/>
            <a:ext cx="1219200" cy="6858000"/>
          </a:xfrm>
          <a:prstGeom prst="rect">
            <a:avLst/>
          </a:prstGeom>
          <a:solidFill>
            <a:srgbClr val="EEECE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63A4E5EB-394A-B088-55AA-4B1A3BB346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8" name="Picture 7" descr="dcnr-vert.png">
            <a:extLst>
              <a:ext uri="{FF2B5EF4-FFF2-40B4-BE49-F238E27FC236}">
                <a16:creationId xmlns:a16="http://schemas.microsoft.com/office/drawing/2014/main" id="{2312E2BE-1C36-54D5-C058-E66A37010FAC}"/>
              </a:ext>
            </a:extLst>
          </p:cNvPr>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0" name="TextBox 9">
            <a:extLst>
              <a:ext uri="{FF2B5EF4-FFF2-40B4-BE49-F238E27FC236}">
                <a16:creationId xmlns:a16="http://schemas.microsoft.com/office/drawing/2014/main" id="{9CCB42FC-D4C6-7044-A7A6-D16A7D2AB299}"/>
              </a:ext>
            </a:extLst>
          </p:cNvPr>
          <p:cNvSpPr txBox="1"/>
          <p:nvPr/>
        </p:nvSpPr>
        <p:spPr>
          <a:xfrm>
            <a:off x="118546" y="1517998"/>
            <a:ext cx="1100653" cy="861774"/>
          </a:xfrm>
          <a:prstGeom prst="rect">
            <a:avLst/>
          </a:prstGeom>
          <a:noFill/>
        </p:spPr>
        <p:txBody>
          <a:bodyPr wrap="square" rtlCol="0">
            <a:spAutoFit/>
          </a:bodyPr>
          <a:lstStyle/>
          <a:p>
            <a:pPr algn="ctr"/>
            <a:r>
              <a:rPr lang="en-US" sz="1600"/>
              <a:t>Agenda</a:t>
            </a:r>
          </a:p>
          <a:p>
            <a:pPr algn="ctr"/>
            <a:r>
              <a:rPr lang="en-US" sz="1600"/>
              <a:t>Item</a:t>
            </a:r>
          </a:p>
          <a:p>
            <a:pPr algn="ctr"/>
            <a:r>
              <a:rPr lang="en-US"/>
              <a:t>5</a:t>
            </a:r>
          </a:p>
        </p:txBody>
      </p:sp>
      <p:sp>
        <p:nvSpPr>
          <p:cNvPr id="15" name="Rectangle 4">
            <a:extLst>
              <a:ext uri="{FF2B5EF4-FFF2-40B4-BE49-F238E27FC236}">
                <a16:creationId xmlns:a16="http://schemas.microsoft.com/office/drawing/2014/main" id="{1C239EB6-AB44-7749-4751-32559E15065F}"/>
              </a:ext>
            </a:extLst>
          </p:cNvPr>
          <p:cNvSpPr>
            <a:spLocks noChangeArrowheads="1"/>
          </p:cNvSpPr>
          <p:nvPr/>
        </p:nvSpPr>
        <p:spPr bwMode="auto">
          <a:xfrm>
            <a:off x="160020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543B9D99-8E8F-83B6-5A10-C4E9EFC878C8}"/>
              </a:ext>
            </a:extLst>
          </p:cNvPr>
          <p:cNvSpPr txBox="1">
            <a:spLocks/>
          </p:cNvSpPr>
          <p:nvPr/>
        </p:nvSpPr>
        <p:spPr>
          <a:xfrm>
            <a:off x="1440008" y="225599"/>
            <a:ext cx="7025983" cy="1143000"/>
          </a:xfrm>
          <a:prstGeom prst="rect">
            <a:avLst/>
          </a:prstGeom>
          <a:solidFill>
            <a:schemeClr val="accent2">
              <a:lumMod val="40000"/>
              <a:lumOff val="60000"/>
            </a:schemeClr>
          </a:solidFill>
        </p:spPr>
        <p:txBody>
          <a:bodyP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i="1"/>
              <a:t>Capital Improvements Grant funding update</a:t>
            </a:r>
            <a:br>
              <a:rPr lang="en-US" sz="3200" i="1"/>
            </a:br>
            <a:r>
              <a:rPr lang="en-US" sz="3200" i="1"/>
              <a:t>as of June 12, 2024</a:t>
            </a:r>
            <a:endParaRPr lang="en-US" sz="2000" i="1"/>
          </a:p>
        </p:txBody>
      </p:sp>
      <p:sp>
        <p:nvSpPr>
          <p:cNvPr id="7" name="TextBox 6">
            <a:extLst>
              <a:ext uri="{FF2B5EF4-FFF2-40B4-BE49-F238E27FC236}">
                <a16:creationId xmlns:a16="http://schemas.microsoft.com/office/drawing/2014/main" id="{63919DD2-D37C-3F9D-8D9A-4562EF7BFE98}"/>
              </a:ext>
            </a:extLst>
          </p:cNvPr>
          <p:cNvSpPr txBox="1"/>
          <p:nvPr/>
        </p:nvSpPr>
        <p:spPr>
          <a:xfrm>
            <a:off x="3512819" y="1649214"/>
            <a:ext cx="2880360" cy="369332"/>
          </a:xfrm>
          <a:prstGeom prst="rect">
            <a:avLst/>
          </a:prstGeom>
          <a:noFill/>
        </p:spPr>
        <p:txBody>
          <a:bodyPr wrap="square" rtlCol="0">
            <a:spAutoFit/>
          </a:bodyPr>
          <a:lstStyle/>
          <a:p>
            <a:r>
              <a:rPr lang="en-US"/>
              <a:t>Activity since bond issuance</a:t>
            </a:r>
          </a:p>
        </p:txBody>
      </p:sp>
      <p:pic>
        <p:nvPicPr>
          <p:cNvPr id="3" name="Picture 2">
            <a:extLst>
              <a:ext uri="{FF2B5EF4-FFF2-40B4-BE49-F238E27FC236}">
                <a16:creationId xmlns:a16="http://schemas.microsoft.com/office/drawing/2014/main" id="{48D407F8-D029-6F60-411A-A2A1376C1CA2}"/>
              </a:ext>
            </a:extLst>
          </p:cNvPr>
          <p:cNvPicPr>
            <a:picLocks noChangeAspect="1"/>
          </p:cNvPicPr>
          <p:nvPr/>
        </p:nvPicPr>
        <p:blipFill>
          <a:blip r:embed="rId5"/>
          <a:stretch>
            <a:fillRect/>
          </a:stretch>
        </p:blipFill>
        <p:spPr>
          <a:xfrm>
            <a:off x="3629024" y="2018546"/>
            <a:ext cx="2647950" cy="3819525"/>
          </a:xfrm>
          <a:prstGeom prst="rect">
            <a:avLst/>
          </a:prstGeom>
        </p:spPr>
      </p:pic>
    </p:spTree>
    <p:extLst>
      <p:ext uri="{BB962C8B-B14F-4D97-AF65-F5344CB8AC3E}">
        <p14:creationId xmlns:p14="http://schemas.microsoft.com/office/powerpoint/2010/main" val="131873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FB23D4-73AC-A1D6-17E4-8472BADA3118}"/>
              </a:ext>
            </a:extLst>
          </p:cNvPr>
          <p:cNvSpPr/>
          <p:nvPr/>
        </p:nvSpPr>
        <p:spPr>
          <a:xfrm>
            <a:off x="0" y="0"/>
            <a:ext cx="1219200" cy="6858000"/>
          </a:xfrm>
          <a:prstGeom prst="rect">
            <a:avLst/>
          </a:prstGeom>
          <a:solidFill>
            <a:srgbClr val="EEECE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63A4E5EB-394A-B088-55AA-4B1A3BB346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 y="-64159"/>
            <a:ext cx="1660817" cy="1283359"/>
          </a:xfrm>
          <a:prstGeom prst="rect">
            <a:avLst/>
          </a:prstGeom>
        </p:spPr>
      </p:pic>
      <p:pic>
        <p:nvPicPr>
          <p:cNvPr id="8" name="Picture 7" descr="dcnr-vert.png">
            <a:extLst>
              <a:ext uri="{FF2B5EF4-FFF2-40B4-BE49-F238E27FC236}">
                <a16:creationId xmlns:a16="http://schemas.microsoft.com/office/drawing/2014/main" id="{2312E2BE-1C36-54D5-C058-E66A37010FAC}"/>
              </a:ext>
            </a:extLst>
          </p:cNvPr>
          <p:cNvPicPr>
            <a:picLocks noChangeAspect="1"/>
          </p:cNvPicPr>
          <p:nvPr/>
        </p:nvPicPr>
        <p:blipFill>
          <a:blip r:embed="rId4" cstate="print"/>
          <a:stretch>
            <a:fillRect/>
          </a:stretch>
        </p:blipFill>
        <p:spPr>
          <a:xfrm>
            <a:off x="118547" y="5486400"/>
            <a:ext cx="948253" cy="948253"/>
          </a:xfrm>
          <a:prstGeom prst="rect">
            <a:avLst/>
          </a:prstGeom>
          <a:effectLst/>
        </p:spPr>
      </p:pic>
      <p:sp>
        <p:nvSpPr>
          <p:cNvPr id="10" name="TextBox 9">
            <a:extLst>
              <a:ext uri="{FF2B5EF4-FFF2-40B4-BE49-F238E27FC236}">
                <a16:creationId xmlns:a16="http://schemas.microsoft.com/office/drawing/2014/main" id="{9CCB42FC-D4C6-7044-A7A6-D16A7D2AB299}"/>
              </a:ext>
            </a:extLst>
          </p:cNvPr>
          <p:cNvSpPr txBox="1"/>
          <p:nvPr/>
        </p:nvSpPr>
        <p:spPr>
          <a:xfrm>
            <a:off x="173572" y="1517998"/>
            <a:ext cx="893227" cy="892552"/>
          </a:xfrm>
          <a:prstGeom prst="rect">
            <a:avLst/>
          </a:prstGeom>
          <a:noFill/>
        </p:spPr>
        <p:txBody>
          <a:bodyPr wrap="square" rtlCol="0">
            <a:spAutoFit/>
          </a:bodyPr>
          <a:lstStyle/>
          <a:p>
            <a:pPr algn="ctr"/>
            <a:r>
              <a:rPr lang="en-US" sz="1600"/>
              <a:t>Agenda</a:t>
            </a:r>
          </a:p>
          <a:p>
            <a:pPr algn="ctr"/>
            <a:r>
              <a:rPr lang="en-US" sz="1600"/>
              <a:t>Item</a:t>
            </a:r>
          </a:p>
          <a:p>
            <a:pPr algn="ctr"/>
            <a:r>
              <a:rPr lang="en-US"/>
              <a:t>5</a:t>
            </a:r>
          </a:p>
        </p:txBody>
      </p:sp>
      <p:sp>
        <p:nvSpPr>
          <p:cNvPr id="2" name="Title 1">
            <a:extLst>
              <a:ext uri="{FF2B5EF4-FFF2-40B4-BE49-F238E27FC236}">
                <a16:creationId xmlns:a16="http://schemas.microsoft.com/office/drawing/2014/main" id="{543B9D99-8E8F-83B6-5A10-C4E9EFC878C8}"/>
              </a:ext>
            </a:extLst>
          </p:cNvPr>
          <p:cNvSpPr txBox="1">
            <a:spLocks/>
          </p:cNvSpPr>
          <p:nvPr/>
        </p:nvSpPr>
        <p:spPr>
          <a:xfrm>
            <a:off x="1440008" y="225599"/>
            <a:ext cx="7025983" cy="1143000"/>
          </a:xfrm>
          <a:prstGeom prst="rect">
            <a:avLst/>
          </a:prstGeom>
          <a:solidFill>
            <a:schemeClr val="accent2">
              <a:lumMod val="40000"/>
              <a:lumOff val="60000"/>
            </a:schemeClr>
          </a:solidFill>
        </p:spPr>
        <p:txBody>
          <a:bodyP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i="1"/>
              <a:t>Capital Improvements Grant funding update</a:t>
            </a:r>
            <a:br>
              <a:rPr lang="en-US" sz="3200" i="1"/>
            </a:br>
            <a:r>
              <a:rPr lang="en-US" sz="3200" i="1"/>
              <a:t>as of June 12, 2024</a:t>
            </a:r>
            <a:endParaRPr lang="en-US" sz="2000" i="1"/>
          </a:p>
        </p:txBody>
      </p:sp>
      <p:sp>
        <p:nvSpPr>
          <p:cNvPr id="12" name="TextBox 11">
            <a:extLst>
              <a:ext uri="{FF2B5EF4-FFF2-40B4-BE49-F238E27FC236}">
                <a16:creationId xmlns:a16="http://schemas.microsoft.com/office/drawing/2014/main" id="{D459BB8E-E2BF-636E-C5C0-481A813072B8}"/>
              </a:ext>
            </a:extLst>
          </p:cNvPr>
          <p:cNvSpPr txBox="1"/>
          <p:nvPr/>
        </p:nvSpPr>
        <p:spPr>
          <a:xfrm>
            <a:off x="2933317" y="1779608"/>
            <a:ext cx="4039364" cy="369332"/>
          </a:xfrm>
          <a:prstGeom prst="rect">
            <a:avLst/>
          </a:prstGeom>
          <a:noFill/>
        </p:spPr>
        <p:txBody>
          <a:bodyPr wrap="square" rtlCol="0">
            <a:spAutoFit/>
          </a:bodyPr>
          <a:lstStyle/>
          <a:p>
            <a:r>
              <a:rPr lang="en-US"/>
              <a:t>Forecasted Activity on bond issuance</a:t>
            </a:r>
          </a:p>
        </p:txBody>
      </p:sp>
      <p:pic>
        <p:nvPicPr>
          <p:cNvPr id="6" name="Picture 5">
            <a:extLst>
              <a:ext uri="{FF2B5EF4-FFF2-40B4-BE49-F238E27FC236}">
                <a16:creationId xmlns:a16="http://schemas.microsoft.com/office/drawing/2014/main" id="{68A40598-7286-C3EB-8049-60618D23EBEF}"/>
              </a:ext>
            </a:extLst>
          </p:cNvPr>
          <p:cNvPicPr>
            <a:picLocks noChangeAspect="1"/>
          </p:cNvPicPr>
          <p:nvPr/>
        </p:nvPicPr>
        <p:blipFill>
          <a:blip r:embed="rId5"/>
          <a:stretch>
            <a:fillRect/>
          </a:stretch>
        </p:blipFill>
        <p:spPr>
          <a:xfrm>
            <a:off x="3162299" y="3048000"/>
            <a:ext cx="3581400" cy="2438400"/>
          </a:xfrm>
          <a:prstGeom prst="rect">
            <a:avLst/>
          </a:prstGeom>
        </p:spPr>
      </p:pic>
    </p:spTree>
    <p:extLst>
      <p:ext uri="{BB962C8B-B14F-4D97-AF65-F5344CB8AC3E}">
        <p14:creationId xmlns:p14="http://schemas.microsoft.com/office/powerpoint/2010/main" val="153714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E81640-9BBB-7A86-B2C7-4BD1B9DBCCFB}"/>
              </a:ext>
            </a:extLst>
          </p:cNvPr>
          <p:cNvPicPr>
            <a:picLocks noChangeAspect="1"/>
          </p:cNvPicPr>
          <p:nvPr/>
        </p:nvPicPr>
        <p:blipFill>
          <a:blip r:embed="rId3"/>
          <a:stretch>
            <a:fillRect/>
          </a:stretch>
        </p:blipFill>
        <p:spPr>
          <a:xfrm>
            <a:off x="5861938" y="862558"/>
            <a:ext cx="3051711" cy="2759183"/>
          </a:xfrm>
          <a:prstGeom prst="rect">
            <a:avLst/>
          </a:prstGeom>
        </p:spPr>
      </p:pic>
      <p:sp>
        <p:nvSpPr>
          <p:cNvPr id="6" name="TextBox 5">
            <a:extLst>
              <a:ext uri="{FF2B5EF4-FFF2-40B4-BE49-F238E27FC236}">
                <a16:creationId xmlns:a16="http://schemas.microsoft.com/office/drawing/2014/main" id="{BCD081A6-D2C4-F97A-8F2B-1CFE64E5A09B}"/>
              </a:ext>
            </a:extLst>
          </p:cNvPr>
          <p:cNvSpPr txBox="1"/>
          <p:nvPr/>
        </p:nvSpPr>
        <p:spPr>
          <a:xfrm>
            <a:off x="614149" y="4023790"/>
            <a:ext cx="7902054" cy="400110"/>
          </a:xfrm>
          <a:prstGeom prst="rect">
            <a:avLst/>
          </a:prstGeom>
          <a:noFill/>
        </p:spPr>
        <p:txBody>
          <a:bodyPr wrap="square" rtlCol="0">
            <a:spAutoFit/>
          </a:bodyPr>
          <a:lstStyle/>
          <a:p>
            <a:r>
              <a:rPr lang="en-US" sz="2000" b="1" i="1"/>
              <a:t>Re-alignment of DWSRF project to Capital Improvement Grant</a:t>
            </a:r>
          </a:p>
        </p:txBody>
      </p:sp>
      <p:pic>
        <p:nvPicPr>
          <p:cNvPr id="12" name="Picture 11">
            <a:extLst>
              <a:ext uri="{FF2B5EF4-FFF2-40B4-BE49-F238E27FC236}">
                <a16:creationId xmlns:a16="http://schemas.microsoft.com/office/drawing/2014/main" id="{A5020BDB-08F1-FADA-5517-F8AFC76E67ED}"/>
              </a:ext>
            </a:extLst>
          </p:cNvPr>
          <p:cNvPicPr>
            <a:picLocks noChangeAspect="1"/>
          </p:cNvPicPr>
          <p:nvPr/>
        </p:nvPicPr>
        <p:blipFill>
          <a:blip r:embed="rId4"/>
          <a:stretch>
            <a:fillRect/>
          </a:stretch>
        </p:blipFill>
        <p:spPr>
          <a:xfrm>
            <a:off x="3447702" y="260454"/>
            <a:ext cx="3051710" cy="2812959"/>
          </a:xfrm>
          <a:prstGeom prst="rect">
            <a:avLst/>
          </a:prstGeom>
        </p:spPr>
      </p:pic>
      <p:sp>
        <p:nvSpPr>
          <p:cNvPr id="13" name="TextBox 12">
            <a:extLst>
              <a:ext uri="{FF2B5EF4-FFF2-40B4-BE49-F238E27FC236}">
                <a16:creationId xmlns:a16="http://schemas.microsoft.com/office/drawing/2014/main" id="{0F91DEF3-F998-17D3-FB88-69D73831E78C}"/>
              </a:ext>
            </a:extLst>
          </p:cNvPr>
          <p:cNvSpPr txBox="1"/>
          <p:nvPr/>
        </p:nvSpPr>
        <p:spPr>
          <a:xfrm>
            <a:off x="171105" y="4845327"/>
            <a:ext cx="8788143" cy="1200329"/>
          </a:xfrm>
          <a:prstGeom prst="rect">
            <a:avLst/>
          </a:prstGeom>
          <a:noFill/>
        </p:spPr>
        <p:txBody>
          <a:bodyPr wrap="square" rtlCol="0">
            <a:spAutoFit/>
          </a:bodyPr>
          <a:lstStyle/>
          <a:p>
            <a:r>
              <a:rPr lang="en-US" b="1" i="1"/>
              <a:t>Amount committed to spend by November 1, 2024			$537,690.91</a:t>
            </a:r>
          </a:p>
          <a:p>
            <a:r>
              <a:rPr lang="en-US" b="1" i="1"/>
              <a:t>	Reimbursed from Capital Improvements Grant Program		$354,876.00</a:t>
            </a:r>
          </a:p>
          <a:p>
            <a:r>
              <a:rPr lang="en-US" b="1" i="1"/>
              <a:t>	Reimbursed through Drinking Water SRF Contract DW2310		$182,814.91</a:t>
            </a:r>
          </a:p>
          <a:p>
            <a:endParaRPr lang="en-US" i="1"/>
          </a:p>
        </p:txBody>
      </p:sp>
      <p:sp>
        <p:nvSpPr>
          <p:cNvPr id="2" name="Title 1">
            <a:extLst>
              <a:ext uri="{FF2B5EF4-FFF2-40B4-BE49-F238E27FC236}">
                <a16:creationId xmlns:a16="http://schemas.microsoft.com/office/drawing/2014/main" id="{E4678948-85DC-8B77-B6B6-DEC3ADC2EE3C}"/>
              </a:ext>
            </a:extLst>
          </p:cNvPr>
          <p:cNvSpPr>
            <a:spLocks noGrp="1"/>
          </p:cNvSpPr>
          <p:nvPr>
            <p:ph type="title"/>
          </p:nvPr>
        </p:nvSpPr>
        <p:spPr>
          <a:xfrm>
            <a:off x="530431" y="510866"/>
            <a:ext cx="3051710" cy="1400530"/>
          </a:xfrm>
        </p:spPr>
        <p:txBody>
          <a:bodyPr>
            <a:normAutofit/>
          </a:bodyPr>
          <a:lstStyle/>
          <a:p>
            <a:r>
              <a:rPr lang="en-US" sz="2800"/>
              <a:t>Beatty Water and Sanitation District</a:t>
            </a:r>
          </a:p>
        </p:txBody>
      </p:sp>
      <p:sp>
        <p:nvSpPr>
          <p:cNvPr id="3" name="Rectangle 2">
            <a:extLst>
              <a:ext uri="{FF2B5EF4-FFF2-40B4-BE49-F238E27FC236}">
                <a16:creationId xmlns:a16="http://schemas.microsoft.com/office/drawing/2014/main" id="{C4EB0AF2-EF18-EB8A-2FAC-DCF0FB932A2E}"/>
              </a:ext>
            </a:extLst>
          </p:cNvPr>
          <p:cNvSpPr/>
          <p:nvPr/>
        </p:nvSpPr>
        <p:spPr>
          <a:xfrm>
            <a:off x="614149" y="2242149"/>
            <a:ext cx="1819656" cy="10424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66%</a:t>
            </a:r>
          </a:p>
          <a:p>
            <a:pPr algn="ctr"/>
            <a:r>
              <a:rPr lang="en-US"/>
              <a:t>Grant eligible</a:t>
            </a:r>
          </a:p>
        </p:txBody>
      </p:sp>
    </p:spTree>
    <p:extLst>
      <p:ext uri="{BB962C8B-B14F-4D97-AF65-F5344CB8AC3E}">
        <p14:creationId xmlns:p14="http://schemas.microsoft.com/office/powerpoint/2010/main" val="1367505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4A88-92DC-E568-5FEC-38296CAC29B9}"/>
              </a:ext>
            </a:extLst>
          </p:cNvPr>
          <p:cNvSpPr>
            <a:spLocks noGrp="1"/>
          </p:cNvSpPr>
          <p:nvPr>
            <p:ph type="title"/>
          </p:nvPr>
        </p:nvSpPr>
        <p:spPr>
          <a:xfrm>
            <a:off x="358484" y="293133"/>
            <a:ext cx="2312997" cy="968739"/>
          </a:xfrm>
        </p:spPr>
        <p:txBody>
          <a:bodyPr vert="horz" lIns="91440" tIns="45720" rIns="91440" bIns="45720" rtlCol="0" anchor="b">
            <a:normAutofit/>
          </a:bodyPr>
          <a:lstStyle/>
          <a:p>
            <a:pPr algn="ctr" defTabSz="914400"/>
            <a:r>
              <a:rPr lang="en-US" sz="2000" kern="1200">
                <a:solidFill>
                  <a:schemeClr val="tx1"/>
                </a:solidFill>
                <a:latin typeface="+mj-lt"/>
                <a:ea typeface="+mj-ea"/>
                <a:cs typeface="+mj-cs"/>
              </a:rPr>
              <a:t>Pershing County</a:t>
            </a:r>
            <a:br>
              <a:rPr lang="en-US" sz="4200" kern="1200">
                <a:solidFill>
                  <a:schemeClr val="tx1"/>
                </a:solidFill>
                <a:latin typeface="+mj-lt"/>
                <a:ea typeface="+mj-ea"/>
                <a:cs typeface="+mj-cs"/>
              </a:rPr>
            </a:br>
            <a:br>
              <a:rPr lang="en-US" sz="1000">
                <a:solidFill>
                  <a:schemeClr val="tx1"/>
                </a:solidFill>
              </a:rPr>
            </a:br>
            <a:r>
              <a:rPr lang="en-US" b="1" i="1"/>
              <a:t>Imlay, NV</a:t>
            </a:r>
            <a:endParaRPr lang="en-US" sz="4200" kern="1200"/>
          </a:p>
        </p:txBody>
      </p:sp>
      <p:pic>
        <p:nvPicPr>
          <p:cNvPr id="24" name="Picture 23">
            <a:extLst>
              <a:ext uri="{FF2B5EF4-FFF2-40B4-BE49-F238E27FC236}">
                <a16:creationId xmlns:a16="http://schemas.microsoft.com/office/drawing/2014/main" id="{7C846356-EE37-4A0D-C36B-E8F93DB677C8}"/>
              </a:ext>
            </a:extLst>
          </p:cNvPr>
          <p:cNvPicPr>
            <a:picLocks noChangeAspect="1"/>
          </p:cNvPicPr>
          <p:nvPr/>
        </p:nvPicPr>
        <p:blipFill>
          <a:blip r:embed="rId3"/>
          <a:stretch>
            <a:fillRect/>
          </a:stretch>
        </p:blipFill>
        <p:spPr>
          <a:xfrm>
            <a:off x="2994212" y="293132"/>
            <a:ext cx="5789016" cy="2037692"/>
          </a:xfrm>
          <a:prstGeom prst="rect">
            <a:avLst/>
          </a:prstGeom>
        </p:spPr>
      </p:pic>
      <p:sp>
        <p:nvSpPr>
          <p:cNvPr id="32" name="TextBox 31">
            <a:extLst>
              <a:ext uri="{FF2B5EF4-FFF2-40B4-BE49-F238E27FC236}">
                <a16:creationId xmlns:a16="http://schemas.microsoft.com/office/drawing/2014/main" id="{DF0E25A1-125A-A267-B016-496A29C106A3}"/>
              </a:ext>
            </a:extLst>
          </p:cNvPr>
          <p:cNvSpPr txBox="1"/>
          <p:nvPr/>
        </p:nvSpPr>
        <p:spPr>
          <a:xfrm>
            <a:off x="681317" y="2442882"/>
            <a:ext cx="7958475" cy="338554"/>
          </a:xfrm>
          <a:prstGeom prst="rect">
            <a:avLst/>
          </a:prstGeom>
          <a:noFill/>
        </p:spPr>
        <p:txBody>
          <a:bodyPr wrap="square" rtlCol="0">
            <a:spAutoFit/>
          </a:bodyPr>
          <a:lstStyle/>
          <a:p>
            <a:pPr algn="ctr"/>
            <a:r>
              <a:rPr lang="en-US" sz="1600" b="1" i="1"/>
              <a:t>Partial re-alignment of DWSRF project to Capital Improvements Grant</a:t>
            </a:r>
          </a:p>
        </p:txBody>
      </p:sp>
      <p:graphicFrame>
        <p:nvGraphicFramePr>
          <p:cNvPr id="3" name="Table 2">
            <a:extLst>
              <a:ext uri="{FF2B5EF4-FFF2-40B4-BE49-F238E27FC236}">
                <a16:creationId xmlns:a16="http://schemas.microsoft.com/office/drawing/2014/main" id="{8CA73C69-6C12-F0B7-04B9-7243E5273B78}"/>
              </a:ext>
            </a:extLst>
          </p:cNvPr>
          <p:cNvGraphicFramePr>
            <a:graphicFrameLocks noGrp="1"/>
          </p:cNvGraphicFramePr>
          <p:nvPr>
            <p:extLst>
              <p:ext uri="{D42A27DB-BD31-4B8C-83A1-F6EECF244321}">
                <p14:modId xmlns:p14="http://schemas.microsoft.com/office/powerpoint/2010/main" val="1983925816"/>
              </p:ext>
            </p:extLst>
          </p:nvPr>
        </p:nvGraphicFramePr>
        <p:xfrm>
          <a:off x="681316" y="2893493"/>
          <a:ext cx="8101912" cy="1854200"/>
        </p:xfrm>
        <a:graphic>
          <a:graphicData uri="http://schemas.openxmlformats.org/drawingml/2006/table">
            <a:tbl>
              <a:tblPr firstRow="1" bandRow="1">
                <a:tableStyleId>{5940675A-B579-460E-94D1-54222C63F5DA}</a:tableStyleId>
              </a:tblPr>
              <a:tblGrid>
                <a:gridCol w="5509172">
                  <a:extLst>
                    <a:ext uri="{9D8B030D-6E8A-4147-A177-3AD203B41FA5}">
                      <a16:colId xmlns:a16="http://schemas.microsoft.com/office/drawing/2014/main" val="3590472151"/>
                    </a:ext>
                  </a:extLst>
                </a:gridCol>
                <a:gridCol w="2592740">
                  <a:extLst>
                    <a:ext uri="{9D8B030D-6E8A-4147-A177-3AD203B41FA5}">
                      <a16:colId xmlns:a16="http://schemas.microsoft.com/office/drawing/2014/main" val="3806459414"/>
                    </a:ext>
                  </a:extLst>
                </a:gridCol>
              </a:tblGrid>
              <a:tr h="370840">
                <a:tc>
                  <a:txBody>
                    <a:bodyPr/>
                    <a:lstStyle/>
                    <a:p>
                      <a:r>
                        <a:rPr lang="en-US">
                          <a:latin typeface="Arial" panose="020B0604020202020204" pitchFamily="34" charset="0"/>
                          <a:cs typeface="Arial" panose="020B0604020202020204" pitchFamily="34" charset="0"/>
                        </a:rPr>
                        <a:t>Original funding authorized by D12-0623 (June 28, 2023)</a:t>
                      </a:r>
                    </a:p>
                  </a:txBody>
                  <a:tcPr/>
                </a:tc>
                <a:tc>
                  <a:txBody>
                    <a:bodyPr/>
                    <a:lstStyle/>
                    <a:p>
                      <a:r>
                        <a:rPr lang="en-US">
                          <a:latin typeface="Arial" panose="020B0604020202020204" pitchFamily="34" charset="0"/>
                          <a:cs typeface="Arial" panose="020B0604020202020204" pitchFamily="34" charset="0"/>
                        </a:rPr>
                        <a:t>$1,504,800</a:t>
                      </a:r>
                    </a:p>
                  </a:txBody>
                  <a:tcPr/>
                </a:tc>
                <a:extLst>
                  <a:ext uri="{0D108BD9-81ED-4DB2-BD59-A6C34878D82A}">
                    <a16:rowId xmlns:a16="http://schemas.microsoft.com/office/drawing/2014/main" val="3267900526"/>
                  </a:ext>
                </a:extLst>
              </a:tr>
              <a:tr h="370840">
                <a:tc>
                  <a:txBody>
                    <a:bodyPr/>
                    <a:lstStyle/>
                    <a:p>
                      <a:pPr lvl="1"/>
                      <a:r>
                        <a:rPr lang="en-US">
                          <a:latin typeface="Arial" panose="020B0604020202020204" pitchFamily="34" charset="0"/>
                          <a:cs typeface="Arial" panose="020B0604020202020204" pitchFamily="34" charset="0"/>
                        </a:rPr>
                        <a:t>Increase in electrical costs</a:t>
                      </a:r>
                    </a:p>
                  </a:txBody>
                  <a:tcPr/>
                </a:tc>
                <a:tc>
                  <a:txBody>
                    <a:bodyPr/>
                    <a:lstStyle/>
                    <a:p>
                      <a:r>
                        <a:rPr lang="en-US">
                          <a:latin typeface="Arial" panose="020B0604020202020204" pitchFamily="34" charset="0"/>
                          <a:cs typeface="Arial" panose="020B0604020202020204" pitchFamily="34" charset="0"/>
                        </a:rPr>
                        <a:t>$200,000</a:t>
                      </a:r>
                    </a:p>
                  </a:txBody>
                  <a:tcPr/>
                </a:tc>
                <a:extLst>
                  <a:ext uri="{0D108BD9-81ED-4DB2-BD59-A6C34878D82A}">
                    <a16:rowId xmlns:a16="http://schemas.microsoft.com/office/drawing/2014/main" val="2722201113"/>
                  </a:ext>
                </a:extLst>
              </a:tr>
              <a:tr h="370840">
                <a:tc>
                  <a:txBody>
                    <a:bodyPr/>
                    <a:lstStyle/>
                    <a:p>
                      <a:r>
                        <a:rPr lang="en-US">
                          <a:latin typeface="Arial" panose="020B0604020202020204" pitchFamily="34" charset="0"/>
                          <a:cs typeface="Arial" panose="020B0604020202020204" pitchFamily="34" charset="0"/>
                        </a:rPr>
                        <a:t>Modified overall project cost</a:t>
                      </a:r>
                    </a:p>
                  </a:txBody>
                  <a:tcPr/>
                </a:tc>
                <a:tc>
                  <a:txBody>
                    <a:bodyPr/>
                    <a:lstStyle/>
                    <a:p>
                      <a:r>
                        <a:rPr lang="en-US">
                          <a:latin typeface="Arial" panose="020B0604020202020204" pitchFamily="34" charset="0"/>
                          <a:cs typeface="Arial" panose="020B0604020202020204" pitchFamily="34" charset="0"/>
                        </a:rPr>
                        <a:t>$1,704,800</a:t>
                      </a:r>
                    </a:p>
                  </a:txBody>
                  <a:tcPr/>
                </a:tc>
                <a:extLst>
                  <a:ext uri="{0D108BD9-81ED-4DB2-BD59-A6C34878D82A}">
                    <a16:rowId xmlns:a16="http://schemas.microsoft.com/office/drawing/2014/main" val="2232602851"/>
                  </a:ext>
                </a:extLst>
              </a:tr>
              <a:tr h="370840">
                <a:tc>
                  <a:txBody>
                    <a:bodyPr/>
                    <a:lstStyle/>
                    <a:p>
                      <a:pPr lvl="1"/>
                      <a:r>
                        <a:rPr lang="en-US">
                          <a:latin typeface="Arial" panose="020B0604020202020204" pitchFamily="34" charset="0"/>
                          <a:cs typeface="Arial" panose="020B0604020202020204" pitchFamily="34" charset="0"/>
                        </a:rPr>
                        <a:t>Paid by Capital Improvements Grant Program</a:t>
                      </a:r>
                    </a:p>
                  </a:txBody>
                  <a:tcPr/>
                </a:tc>
                <a:tc>
                  <a:txBody>
                    <a:bodyPr/>
                    <a:lstStyle/>
                    <a:p>
                      <a:r>
                        <a:rPr lang="en-US">
                          <a:latin typeface="Arial" panose="020B0604020202020204" pitchFamily="34" charset="0"/>
                          <a:cs typeface="Arial" panose="020B0604020202020204" pitchFamily="34" charset="0"/>
                        </a:rPr>
                        <a:t>$550,500</a:t>
                      </a:r>
                    </a:p>
                  </a:txBody>
                  <a:tcPr/>
                </a:tc>
                <a:extLst>
                  <a:ext uri="{0D108BD9-81ED-4DB2-BD59-A6C34878D82A}">
                    <a16:rowId xmlns:a16="http://schemas.microsoft.com/office/drawing/2014/main" val="1188760009"/>
                  </a:ext>
                </a:extLst>
              </a:tr>
              <a:tr h="370840">
                <a:tc>
                  <a:txBody>
                    <a:bodyPr/>
                    <a:lstStyle/>
                    <a:p>
                      <a:pPr lvl="1"/>
                      <a:r>
                        <a:rPr lang="en-US">
                          <a:latin typeface="Arial" panose="020B0604020202020204" pitchFamily="34" charset="0"/>
                          <a:cs typeface="Arial" panose="020B0604020202020204" pitchFamily="34" charset="0"/>
                        </a:rPr>
                        <a:t>Paid by DW2319 Contract</a:t>
                      </a:r>
                    </a:p>
                  </a:txBody>
                  <a:tcPr/>
                </a:tc>
                <a:tc>
                  <a:txBody>
                    <a:bodyPr/>
                    <a:lstStyle/>
                    <a:p>
                      <a:r>
                        <a:rPr lang="en-US">
                          <a:latin typeface="Arial" panose="020B0604020202020204" pitchFamily="34" charset="0"/>
                          <a:cs typeface="Arial" panose="020B0604020202020204" pitchFamily="34" charset="0"/>
                        </a:rPr>
                        <a:t>$1,154,300</a:t>
                      </a:r>
                    </a:p>
                  </a:txBody>
                  <a:tcPr/>
                </a:tc>
                <a:extLst>
                  <a:ext uri="{0D108BD9-81ED-4DB2-BD59-A6C34878D82A}">
                    <a16:rowId xmlns:a16="http://schemas.microsoft.com/office/drawing/2014/main" val="3339274041"/>
                  </a:ext>
                </a:extLst>
              </a:tr>
            </a:tbl>
          </a:graphicData>
        </a:graphic>
      </p:graphicFrame>
      <p:graphicFrame>
        <p:nvGraphicFramePr>
          <p:cNvPr id="4" name="Table 3">
            <a:extLst>
              <a:ext uri="{FF2B5EF4-FFF2-40B4-BE49-F238E27FC236}">
                <a16:creationId xmlns:a16="http://schemas.microsoft.com/office/drawing/2014/main" id="{F78C7103-1050-4907-B329-76F9E3ABAFAB}"/>
              </a:ext>
            </a:extLst>
          </p:cNvPr>
          <p:cNvGraphicFramePr>
            <a:graphicFrameLocks noGrp="1"/>
          </p:cNvGraphicFramePr>
          <p:nvPr>
            <p:extLst>
              <p:ext uri="{D42A27DB-BD31-4B8C-83A1-F6EECF244321}">
                <p14:modId xmlns:p14="http://schemas.microsoft.com/office/powerpoint/2010/main" val="1989506639"/>
              </p:ext>
            </p:extLst>
          </p:nvPr>
        </p:nvGraphicFramePr>
        <p:xfrm>
          <a:off x="1612554" y="5091176"/>
          <a:ext cx="6096000" cy="1244600"/>
        </p:xfrm>
        <a:graphic>
          <a:graphicData uri="http://schemas.openxmlformats.org/drawingml/2006/table">
            <a:tbl>
              <a:tblPr firstRow="1" bandRow="1">
                <a:tableStyleId>{5C22544A-7EE6-4342-B048-85BDC9FD1C3A}</a:tableStyleId>
              </a:tblPr>
              <a:tblGrid>
                <a:gridCol w="4669374">
                  <a:extLst>
                    <a:ext uri="{9D8B030D-6E8A-4147-A177-3AD203B41FA5}">
                      <a16:colId xmlns:a16="http://schemas.microsoft.com/office/drawing/2014/main" val="2845977518"/>
                    </a:ext>
                  </a:extLst>
                </a:gridCol>
                <a:gridCol w="1426626">
                  <a:extLst>
                    <a:ext uri="{9D8B030D-6E8A-4147-A177-3AD203B41FA5}">
                      <a16:colId xmlns:a16="http://schemas.microsoft.com/office/drawing/2014/main" val="223828731"/>
                    </a:ext>
                  </a:extLst>
                </a:gridCol>
              </a:tblGrid>
              <a:tr h="370840">
                <a:tc>
                  <a:txBody>
                    <a:bodyPr/>
                    <a:lstStyle/>
                    <a:p>
                      <a:r>
                        <a:rPr lang="en-US">
                          <a:latin typeface="Arial" panose="020B0604020202020204" pitchFamily="34" charset="0"/>
                          <a:cs typeface="Arial" panose="020B0604020202020204" pitchFamily="34" charset="0"/>
                        </a:rPr>
                        <a:t>Amount committed to spend by November 1, 2024</a:t>
                      </a:r>
                    </a:p>
                  </a:txBody>
                  <a:tcPr/>
                </a:tc>
                <a:tc>
                  <a:txBody>
                    <a:bodyPr/>
                    <a:lstStyle/>
                    <a:p>
                      <a:r>
                        <a:rPr lang="en-US">
                          <a:latin typeface="Arial" panose="020B0604020202020204" pitchFamily="34" charset="0"/>
                          <a:cs typeface="Arial" panose="020B0604020202020204" pitchFamily="34" charset="0"/>
                        </a:rPr>
                        <a:t>$821,641.79</a:t>
                      </a:r>
                    </a:p>
                  </a:txBody>
                  <a:tcPr/>
                </a:tc>
                <a:extLst>
                  <a:ext uri="{0D108BD9-81ED-4DB2-BD59-A6C34878D82A}">
                    <a16:rowId xmlns:a16="http://schemas.microsoft.com/office/drawing/2014/main" val="3398187911"/>
                  </a:ext>
                </a:extLst>
              </a:tr>
              <a:tr h="370840">
                <a:tc>
                  <a:txBody>
                    <a:bodyPr/>
                    <a:lstStyle/>
                    <a:p>
                      <a:r>
                        <a:rPr lang="en-US">
                          <a:latin typeface="Arial" panose="020B0604020202020204" pitchFamily="34" charset="0"/>
                          <a:cs typeface="Arial" panose="020B0604020202020204" pitchFamily="34" charset="0"/>
                        </a:rPr>
                        <a:t>Reimbursed from the Capital Improvements Grant Program</a:t>
                      </a:r>
                    </a:p>
                  </a:txBody>
                  <a:tcPr/>
                </a:tc>
                <a:tc>
                  <a:txBody>
                    <a:bodyPr/>
                    <a:lstStyle/>
                    <a:p>
                      <a:r>
                        <a:rPr lang="en-US">
                          <a:latin typeface="Arial" panose="020B0604020202020204" pitchFamily="34" charset="0"/>
                          <a:cs typeface="Arial" panose="020B0604020202020204" pitchFamily="34" charset="0"/>
                        </a:rPr>
                        <a:t>$550,500</a:t>
                      </a:r>
                    </a:p>
                  </a:txBody>
                  <a:tcPr/>
                </a:tc>
                <a:extLst>
                  <a:ext uri="{0D108BD9-81ED-4DB2-BD59-A6C34878D82A}">
                    <a16:rowId xmlns:a16="http://schemas.microsoft.com/office/drawing/2014/main" val="3854892625"/>
                  </a:ext>
                </a:extLst>
              </a:tr>
              <a:tr h="370840">
                <a:tc>
                  <a:txBody>
                    <a:bodyPr/>
                    <a:lstStyle/>
                    <a:p>
                      <a:r>
                        <a:rPr lang="en-US">
                          <a:latin typeface="Arial" panose="020B0604020202020204" pitchFamily="34" charset="0"/>
                          <a:cs typeface="Arial" panose="020B0604020202020204" pitchFamily="34" charset="0"/>
                        </a:rPr>
                        <a:t>Reimbursed from the Drinking Water Contract DW2319</a:t>
                      </a:r>
                    </a:p>
                  </a:txBody>
                  <a:tcPr/>
                </a:tc>
                <a:tc>
                  <a:txBody>
                    <a:bodyPr/>
                    <a:lstStyle/>
                    <a:p>
                      <a:r>
                        <a:rPr lang="en-US">
                          <a:latin typeface="Arial" panose="020B0604020202020204" pitchFamily="34" charset="0"/>
                          <a:cs typeface="Arial" panose="020B0604020202020204" pitchFamily="34" charset="0"/>
                        </a:rPr>
                        <a:t>$271,141.79</a:t>
                      </a:r>
                    </a:p>
                  </a:txBody>
                  <a:tcPr/>
                </a:tc>
                <a:extLst>
                  <a:ext uri="{0D108BD9-81ED-4DB2-BD59-A6C34878D82A}">
                    <a16:rowId xmlns:a16="http://schemas.microsoft.com/office/drawing/2014/main" val="3916635541"/>
                  </a:ext>
                </a:extLst>
              </a:tr>
            </a:tbl>
          </a:graphicData>
        </a:graphic>
      </p:graphicFrame>
      <p:sp>
        <p:nvSpPr>
          <p:cNvPr id="5" name="Rectangle 4">
            <a:extLst>
              <a:ext uri="{FF2B5EF4-FFF2-40B4-BE49-F238E27FC236}">
                <a16:creationId xmlns:a16="http://schemas.microsoft.com/office/drawing/2014/main" id="{C0BA7449-1F6D-9DDE-38F9-979087D766A7}"/>
              </a:ext>
            </a:extLst>
          </p:cNvPr>
          <p:cNvSpPr/>
          <p:nvPr/>
        </p:nvSpPr>
        <p:spPr>
          <a:xfrm>
            <a:off x="702726" y="1331169"/>
            <a:ext cx="1819656" cy="10424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67%</a:t>
            </a:r>
          </a:p>
          <a:p>
            <a:pPr algn="ctr"/>
            <a:r>
              <a:rPr lang="en-US"/>
              <a:t>Grant eligible</a:t>
            </a:r>
          </a:p>
        </p:txBody>
      </p:sp>
    </p:spTree>
    <p:extLst>
      <p:ext uri="{BB962C8B-B14F-4D97-AF65-F5344CB8AC3E}">
        <p14:creationId xmlns:p14="http://schemas.microsoft.com/office/powerpoint/2010/main" val="319075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17337a-7b30-4b1e-9986-62773c05ef7d">
      <Terms xmlns="http://schemas.microsoft.com/office/infopath/2007/PartnerControls"/>
    </lcf76f155ced4ddcb4097134ff3c332f>
    <TaxCatchAll xmlns="1cae165a-0081-42d6-bfda-4dfc76f76e1f" xsi:nil="true"/>
    <SharedWithUsers xmlns="1cae165a-0081-42d6-bfda-4dfc76f76e1f">
      <UserInfo>
        <DisplayName>Benjamin D. Miller</DisplayName>
        <AccountId>57</AccountId>
        <AccountType/>
      </UserInfo>
    </SharedWithUsers>
    <Image xmlns="c817337a-7b30-4b1e-9986-62773c05ef7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98CB91FE0E8842AF7057E2B2878CAC" ma:contentTypeVersion="16" ma:contentTypeDescription="Create a new document." ma:contentTypeScope="" ma:versionID="6d0e536b1b62696447490eaff4868678">
  <xsd:schema xmlns:xsd="http://www.w3.org/2001/XMLSchema" xmlns:xs="http://www.w3.org/2001/XMLSchema" xmlns:p="http://schemas.microsoft.com/office/2006/metadata/properties" xmlns:ns2="c817337a-7b30-4b1e-9986-62773c05ef7d" xmlns:ns3="1cae165a-0081-42d6-bfda-4dfc76f76e1f" targetNamespace="http://schemas.microsoft.com/office/2006/metadata/properties" ma:root="true" ma:fieldsID="fb0a4a8afb21653040c525f38708bd19" ns2:_="" ns3:_="">
    <xsd:import namespace="c817337a-7b30-4b1e-9986-62773c05ef7d"/>
    <xsd:import namespace="1cae165a-0081-42d6-bfda-4dfc76f76e1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Imag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17337a-7b30-4b1e-9986-62773c05ef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3bb73f-e2d2-482b-8e61-3bf6a9fa62f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Image" ma:index="21" nillable="true" ma:displayName="Image" ma:format="Thumbnail" ma:internalName="Imag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ae165a-0081-42d6-bfda-4dfc76f76e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437cab5-e486-405d-bdf7-106d39c09665}" ma:internalName="TaxCatchAll" ma:showField="CatchAllData" ma:web="1cae165a-0081-42d6-bfda-4dfc76f76e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881129-2091-46C2-B168-BD9F7647A91F}">
  <ds:schemaRefs>
    <ds:schemaRef ds:uri="1cae165a-0081-42d6-bfda-4dfc76f76e1f"/>
    <ds:schemaRef ds:uri="c817337a-7b30-4b1e-9986-62773c05ef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D4D7AD0-605C-4B20-A571-47A20B8EB798}">
  <ds:schemaRefs>
    <ds:schemaRef ds:uri="http://schemas.microsoft.com/sharepoint/v3/contenttype/forms"/>
  </ds:schemaRefs>
</ds:datastoreItem>
</file>

<file path=customXml/itemProps3.xml><?xml version="1.0" encoding="utf-8"?>
<ds:datastoreItem xmlns:ds="http://schemas.openxmlformats.org/officeDocument/2006/customXml" ds:itemID="{5A3F9286-5FD7-4B67-A96A-8D66C9CCFD2C}">
  <ds:schemaRefs>
    <ds:schemaRef ds:uri="1cae165a-0081-42d6-bfda-4dfc76f76e1f"/>
    <ds:schemaRef ds:uri="c817337a-7b30-4b1e-9986-62773c05ef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TotalTime>
  <Words>1424</Words>
  <Application>Microsoft Office PowerPoint</Application>
  <PresentationFormat>On-screen Show (4:3)</PresentationFormat>
  <Paragraphs>283</Paragraphs>
  <Slides>16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Aptos Display</vt:lpstr>
      <vt:lpstr>Arial</vt:lpstr>
      <vt:lpstr>Calibri</vt:lpstr>
      <vt:lpstr>Courier New</vt:lpstr>
      <vt:lpstr>Times New Roman</vt:lpstr>
      <vt:lpstr>Univers (PCL6)</vt:lpstr>
      <vt:lpstr>Office Theme</vt:lpstr>
      <vt:lpstr>Board for Financing Water Projects</vt:lpstr>
      <vt:lpstr>Agenda 2:  Introductions</vt:lpstr>
      <vt:lpstr>Agenda 3:  Public Comment </vt:lpstr>
      <vt:lpstr>PowerPoint Presentation</vt:lpstr>
      <vt:lpstr>Capital Improvements Grant funding update as of June 12, 2024</vt:lpstr>
      <vt:lpstr>PowerPoint Presentation</vt:lpstr>
      <vt:lpstr>PowerPoint Presentation</vt:lpstr>
      <vt:lpstr>Beatty Water and Sanitation District</vt:lpstr>
      <vt:lpstr>Pershing County  Imlay, NV</vt:lpstr>
      <vt:lpstr>Las Vegas Valley  Water District  (Big Bend)</vt:lpstr>
      <vt:lpstr>City of Carlin</vt:lpstr>
      <vt:lpstr>City of Henderson</vt:lpstr>
      <vt:lpstr>Agenda 12:  Changes to the Capital Improvements Grant resolutions</vt:lpstr>
      <vt:lpstr>Agenda 13:  Board Discussion</vt:lpstr>
      <vt:lpstr>Agenda 14:  Public Comment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for Financing Water Projects</dc:title>
  <dc:creator>Sharada Maligireddy</dc:creator>
  <cp:lastModifiedBy>Benjamin D. Miller</cp:lastModifiedBy>
  <cp:revision>3</cp:revision>
  <cp:lastPrinted>2022-06-22T19:02:47Z</cp:lastPrinted>
  <dcterms:created xsi:type="dcterms:W3CDTF">2021-01-11T21:13:42Z</dcterms:created>
  <dcterms:modified xsi:type="dcterms:W3CDTF">2024-06-25T18:36:15Z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0x0101006498CB91FE0E8842AF7057E2B2878CAC</vt:lpwstr>
  </property>
  <property fmtid="{D5CDD505-2E9C-101B-9397-08002B2CF9AE}" pid="3" name="MediaServiceImageTags">
    <vt:lpwstr/>
  </property>
</Properties>
</file>