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546" r:id="rId2"/>
    <p:sldId id="588" r:id="rId3"/>
    <p:sldId id="584" r:id="rId4"/>
    <p:sldId id="582" r:id="rId5"/>
    <p:sldId id="267" r:id="rId6"/>
    <p:sldId id="548" r:id="rId7"/>
    <p:sldId id="550" r:id="rId8"/>
    <p:sldId id="572" r:id="rId9"/>
    <p:sldId id="586" r:id="rId10"/>
    <p:sldId id="575" r:id="rId11"/>
    <p:sldId id="561" r:id="rId12"/>
    <p:sldId id="549" r:id="rId13"/>
    <p:sldId id="551" r:id="rId14"/>
    <p:sldId id="552" r:id="rId15"/>
    <p:sldId id="554" r:id="rId16"/>
    <p:sldId id="555" r:id="rId17"/>
    <p:sldId id="556" r:id="rId18"/>
    <p:sldId id="557" r:id="rId19"/>
    <p:sldId id="558" r:id="rId20"/>
    <p:sldId id="559" r:id="rId21"/>
    <p:sldId id="562" r:id="rId22"/>
    <p:sldId id="563" r:id="rId23"/>
    <p:sldId id="581" r:id="rId24"/>
    <p:sldId id="564" r:id="rId25"/>
    <p:sldId id="565" r:id="rId26"/>
    <p:sldId id="576" r:id="rId27"/>
    <p:sldId id="566" r:id="rId28"/>
    <p:sldId id="567" r:id="rId29"/>
    <p:sldId id="568" r:id="rId30"/>
    <p:sldId id="569" r:id="rId31"/>
    <p:sldId id="570" r:id="rId32"/>
    <p:sldId id="577" r:id="rId33"/>
    <p:sldId id="578" r:id="rId34"/>
    <p:sldId id="579" r:id="rId35"/>
    <p:sldId id="580" r:id="rId36"/>
    <p:sldId id="585" r:id="rId37"/>
    <p:sldId id="587" r:id="rId38"/>
    <p:sldId id="57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e Olson" initials="CO" lastIdx="2" clrIdx="0">
    <p:extLst>
      <p:ext uri="{19B8F6BF-5375-455C-9EA6-DF929625EA0E}">
        <p15:presenceInfo xmlns:p15="http://schemas.microsoft.com/office/powerpoint/2012/main" userId="d694c59a950e6c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4900"/>
    <a:srgbClr val="FFEEB7"/>
    <a:srgbClr val="FFC301"/>
    <a:srgbClr val="8AA7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349" autoAdjust="0"/>
  </p:normalViewPr>
  <p:slideViewPr>
    <p:cSldViewPr snapToGrid="0">
      <p:cViewPr varScale="1">
        <p:scale>
          <a:sx n="74" d="100"/>
          <a:sy n="74" d="100"/>
        </p:scale>
        <p:origin x="66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E7454-B710-4FEE-A959-6A467981C255}"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E5058-2727-4063-A56B-2BA3C0DB68F1}" type="slidenum">
              <a:rPr lang="en-US" smtClean="0"/>
              <a:t>‹#›</a:t>
            </a:fld>
            <a:endParaRPr lang="en-US"/>
          </a:p>
        </p:txBody>
      </p:sp>
    </p:spTree>
    <p:extLst>
      <p:ext uri="{BB962C8B-B14F-4D97-AF65-F5344CB8AC3E}">
        <p14:creationId xmlns:p14="http://schemas.microsoft.com/office/powerpoint/2010/main" val="2578763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22BFD1-B64D-4EAE-A0E6-2F7E7F4A7A4A}" type="slidenum">
              <a:rPr lang="en-US" smtClean="0"/>
              <a:pPr/>
              <a:t>1</a:t>
            </a:fld>
            <a:endParaRPr lang="en-US"/>
          </a:p>
        </p:txBody>
      </p:sp>
    </p:spTree>
    <p:extLst>
      <p:ext uri="{BB962C8B-B14F-4D97-AF65-F5344CB8AC3E}">
        <p14:creationId xmlns:p14="http://schemas.microsoft.com/office/powerpoint/2010/main" val="639347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PQL = Practical quantitation limit; </a:t>
            </a:r>
            <a:endParaRPr lang="en-US" dirty="0"/>
          </a:p>
        </p:txBody>
      </p:sp>
      <p:sp>
        <p:nvSpPr>
          <p:cNvPr id="4" name="Slide Number Placeholder 3"/>
          <p:cNvSpPr>
            <a:spLocks noGrp="1"/>
          </p:cNvSpPr>
          <p:nvPr>
            <p:ph type="sldNum" sz="quarter" idx="5"/>
          </p:nvPr>
        </p:nvSpPr>
        <p:spPr/>
        <p:txBody>
          <a:bodyPr/>
          <a:lstStyle/>
          <a:p>
            <a:fld id="{A56E5058-2727-4063-A56B-2BA3C0DB68F1}" type="slidenum">
              <a:rPr lang="en-US" smtClean="0"/>
              <a:t>18</a:t>
            </a:fld>
            <a:endParaRPr lang="en-US"/>
          </a:p>
        </p:txBody>
      </p:sp>
    </p:spTree>
    <p:extLst>
      <p:ext uri="{BB962C8B-B14F-4D97-AF65-F5344CB8AC3E}">
        <p14:creationId xmlns:p14="http://schemas.microsoft.com/office/powerpoint/2010/main" val="2535284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PQL = Practical quantitation limit; </a:t>
            </a:r>
            <a:endParaRPr lang="en-US" dirty="0"/>
          </a:p>
        </p:txBody>
      </p:sp>
      <p:sp>
        <p:nvSpPr>
          <p:cNvPr id="4" name="Slide Number Placeholder 3"/>
          <p:cNvSpPr>
            <a:spLocks noGrp="1"/>
          </p:cNvSpPr>
          <p:nvPr>
            <p:ph type="sldNum" sz="quarter" idx="5"/>
          </p:nvPr>
        </p:nvSpPr>
        <p:spPr/>
        <p:txBody>
          <a:bodyPr/>
          <a:lstStyle/>
          <a:p>
            <a:fld id="{A56E5058-2727-4063-A56B-2BA3C0DB68F1}" type="slidenum">
              <a:rPr lang="en-US" smtClean="0"/>
              <a:t>19</a:t>
            </a:fld>
            <a:endParaRPr lang="en-US"/>
          </a:p>
        </p:txBody>
      </p:sp>
    </p:spTree>
    <p:extLst>
      <p:ext uri="{BB962C8B-B14F-4D97-AF65-F5344CB8AC3E}">
        <p14:creationId xmlns:p14="http://schemas.microsoft.com/office/powerpoint/2010/main" val="2925513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PQL = Practical quantitation limit; </a:t>
            </a:r>
            <a:endParaRPr lang="en-US" dirty="0"/>
          </a:p>
        </p:txBody>
      </p:sp>
      <p:sp>
        <p:nvSpPr>
          <p:cNvPr id="4" name="Slide Number Placeholder 3"/>
          <p:cNvSpPr>
            <a:spLocks noGrp="1"/>
          </p:cNvSpPr>
          <p:nvPr>
            <p:ph type="sldNum" sz="quarter" idx="5"/>
          </p:nvPr>
        </p:nvSpPr>
        <p:spPr/>
        <p:txBody>
          <a:bodyPr/>
          <a:lstStyle/>
          <a:p>
            <a:fld id="{A56E5058-2727-4063-A56B-2BA3C0DB68F1}" type="slidenum">
              <a:rPr lang="en-US" smtClean="0"/>
              <a:t>20</a:t>
            </a:fld>
            <a:endParaRPr lang="en-US"/>
          </a:p>
        </p:txBody>
      </p:sp>
    </p:spTree>
    <p:extLst>
      <p:ext uri="{BB962C8B-B14F-4D97-AF65-F5344CB8AC3E}">
        <p14:creationId xmlns:p14="http://schemas.microsoft.com/office/powerpoint/2010/main" val="4222031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84A38FC-D744-479E-8CEA-AF00A43AC4B0}" type="slidenum">
              <a:rPr lang="en-US" smtClean="0"/>
              <a:t>26</a:t>
            </a:fld>
            <a:endParaRPr lang="en-US"/>
          </a:p>
        </p:txBody>
      </p:sp>
    </p:spTree>
    <p:extLst>
      <p:ext uri="{BB962C8B-B14F-4D97-AF65-F5344CB8AC3E}">
        <p14:creationId xmlns:p14="http://schemas.microsoft.com/office/powerpoint/2010/main" val="893479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6E5058-2727-4063-A56B-2BA3C0DB68F1}" type="slidenum">
              <a:rPr lang="en-US" smtClean="0"/>
              <a:t>30</a:t>
            </a:fld>
            <a:endParaRPr lang="en-US"/>
          </a:p>
        </p:txBody>
      </p:sp>
    </p:spTree>
    <p:extLst>
      <p:ext uri="{BB962C8B-B14F-4D97-AF65-F5344CB8AC3E}">
        <p14:creationId xmlns:p14="http://schemas.microsoft.com/office/powerpoint/2010/main" val="145010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6E5058-2727-4063-A56B-2BA3C0DB68F1}" type="slidenum">
              <a:rPr lang="en-US" smtClean="0"/>
              <a:t>31</a:t>
            </a:fld>
            <a:endParaRPr lang="en-US"/>
          </a:p>
        </p:txBody>
      </p:sp>
    </p:spTree>
    <p:extLst>
      <p:ext uri="{BB962C8B-B14F-4D97-AF65-F5344CB8AC3E}">
        <p14:creationId xmlns:p14="http://schemas.microsoft.com/office/powerpoint/2010/main" val="539153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84A38FC-D744-479E-8CEA-AF00A43AC4B0}" type="slidenum">
              <a:rPr lang="en-US" smtClean="0"/>
              <a:t>32</a:t>
            </a:fld>
            <a:endParaRPr lang="en-US"/>
          </a:p>
        </p:txBody>
      </p:sp>
    </p:spTree>
    <p:extLst>
      <p:ext uri="{BB962C8B-B14F-4D97-AF65-F5344CB8AC3E}">
        <p14:creationId xmlns:p14="http://schemas.microsoft.com/office/powerpoint/2010/main" val="3830276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6E5058-2727-4063-A56B-2BA3C0DB68F1}" type="slidenum">
              <a:rPr lang="en-US" smtClean="0"/>
              <a:t>33</a:t>
            </a:fld>
            <a:endParaRPr lang="en-US"/>
          </a:p>
        </p:txBody>
      </p:sp>
    </p:spTree>
    <p:extLst>
      <p:ext uri="{BB962C8B-B14F-4D97-AF65-F5344CB8AC3E}">
        <p14:creationId xmlns:p14="http://schemas.microsoft.com/office/powerpoint/2010/main" val="3367441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6E5058-2727-4063-A56B-2BA3C0DB68F1}" type="slidenum">
              <a:rPr lang="en-US" smtClean="0"/>
              <a:t>34</a:t>
            </a:fld>
            <a:endParaRPr lang="en-US"/>
          </a:p>
        </p:txBody>
      </p:sp>
    </p:spTree>
    <p:extLst>
      <p:ext uri="{BB962C8B-B14F-4D97-AF65-F5344CB8AC3E}">
        <p14:creationId xmlns:p14="http://schemas.microsoft.com/office/powerpoint/2010/main" val="2910506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6E5058-2727-4063-A56B-2BA3C0DB68F1}" type="slidenum">
              <a:rPr lang="en-US" smtClean="0"/>
              <a:t>35</a:t>
            </a:fld>
            <a:endParaRPr lang="en-US"/>
          </a:p>
        </p:txBody>
      </p:sp>
    </p:spTree>
    <p:extLst>
      <p:ext uri="{BB962C8B-B14F-4D97-AF65-F5344CB8AC3E}">
        <p14:creationId xmlns:p14="http://schemas.microsoft.com/office/powerpoint/2010/main" val="3099020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84A38FC-D744-479E-8CEA-AF00A43AC4B0}" type="slidenum">
              <a:rPr lang="en-US" smtClean="0"/>
              <a:t>3</a:t>
            </a:fld>
            <a:endParaRPr lang="en-US"/>
          </a:p>
        </p:txBody>
      </p:sp>
    </p:spTree>
    <p:extLst>
      <p:ext uri="{BB962C8B-B14F-4D97-AF65-F5344CB8AC3E}">
        <p14:creationId xmlns:p14="http://schemas.microsoft.com/office/powerpoint/2010/main" val="696903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6E5058-2727-4063-A56B-2BA3C0DB68F1}" type="slidenum">
              <a:rPr lang="en-US" smtClean="0"/>
              <a:t>38</a:t>
            </a:fld>
            <a:endParaRPr lang="en-US"/>
          </a:p>
        </p:txBody>
      </p:sp>
    </p:spTree>
    <p:extLst>
      <p:ext uri="{BB962C8B-B14F-4D97-AF65-F5344CB8AC3E}">
        <p14:creationId xmlns:p14="http://schemas.microsoft.com/office/powerpoint/2010/main" val="2400453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84A38FC-D744-479E-8CEA-AF00A43AC4B0}" type="slidenum">
              <a:rPr lang="en-US" smtClean="0"/>
              <a:t>4</a:t>
            </a:fld>
            <a:endParaRPr lang="en-US"/>
          </a:p>
        </p:txBody>
      </p:sp>
    </p:spTree>
    <p:extLst>
      <p:ext uri="{BB962C8B-B14F-4D97-AF65-F5344CB8AC3E}">
        <p14:creationId xmlns:p14="http://schemas.microsoft.com/office/powerpoint/2010/main" val="3431462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Data will be public – useful for research; future – input directly by operators</a:t>
            </a:r>
          </a:p>
        </p:txBody>
      </p:sp>
      <p:sp>
        <p:nvSpPr>
          <p:cNvPr id="4" name="Slide Number Placeholder 3"/>
          <p:cNvSpPr>
            <a:spLocks noGrp="1"/>
          </p:cNvSpPr>
          <p:nvPr>
            <p:ph type="sldNum" sz="quarter" idx="10"/>
          </p:nvPr>
        </p:nvSpPr>
        <p:spPr/>
        <p:txBody>
          <a:bodyPr/>
          <a:lstStyle/>
          <a:p>
            <a:fld id="{F84A38FC-D744-479E-8CEA-AF00A43AC4B0}" type="slidenum">
              <a:rPr lang="en-US" smtClean="0"/>
              <a:t>5</a:t>
            </a:fld>
            <a:endParaRPr lang="en-US"/>
          </a:p>
        </p:txBody>
      </p:sp>
    </p:spTree>
    <p:extLst>
      <p:ext uri="{BB962C8B-B14F-4D97-AF65-F5344CB8AC3E}">
        <p14:creationId xmlns:p14="http://schemas.microsoft.com/office/powerpoint/2010/main" val="2151976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anticipated not to exceed one year; Division will notify the Permittees when hard copy monitoring reports are no longer required. </a:t>
            </a:r>
            <a:endParaRPr lang="en-US" dirty="0"/>
          </a:p>
        </p:txBody>
      </p:sp>
      <p:sp>
        <p:nvSpPr>
          <p:cNvPr id="4" name="Slide Number Placeholder 3"/>
          <p:cNvSpPr>
            <a:spLocks noGrp="1"/>
          </p:cNvSpPr>
          <p:nvPr>
            <p:ph type="sldNum" sz="quarter" idx="5"/>
          </p:nvPr>
        </p:nvSpPr>
        <p:spPr/>
        <p:txBody>
          <a:bodyPr/>
          <a:lstStyle/>
          <a:p>
            <a:fld id="{A56E5058-2727-4063-A56B-2BA3C0DB68F1}" type="slidenum">
              <a:rPr lang="en-US" smtClean="0"/>
              <a:t>9</a:t>
            </a:fld>
            <a:endParaRPr lang="en-US"/>
          </a:p>
        </p:txBody>
      </p:sp>
    </p:spTree>
    <p:extLst>
      <p:ext uri="{BB962C8B-B14F-4D97-AF65-F5344CB8AC3E}">
        <p14:creationId xmlns:p14="http://schemas.microsoft.com/office/powerpoint/2010/main" val="2657909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part of the permitting,</a:t>
            </a:r>
            <a:r>
              <a:rPr lang="en-US" b="1" baseline="0" dirty="0"/>
              <a:t> active mining, and closure stages</a:t>
            </a:r>
            <a:r>
              <a:rPr lang="en-US" b="1" dirty="0"/>
              <a:t>,  mine operators are required to collect various types of data on an ongoing basis for their water pollution control permits. A</a:t>
            </a:r>
            <a:r>
              <a:rPr lang="en-US" b="1" baseline="0" dirty="0"/>
              <a:t> large portion of this</a:t>
            </a:r>
            <a:r>
              <a:rPr lang="en-US" b="1" dirty="0"/>
              <a:t> data include information on both water quality and water quantity in the vicinity of the mine site</a:t>
            </a:r>
            <a:r>
              <a:rPr lang="en-US" dirty="0"/>
              <a:t>. </a:t>
            </a:r>
            <a:r>
              <a:rPr lang="en-US" b="1" dirty="0"/>
              <a:t>These data are used to continually assess the environment surrounding the mine site, and to indicate any possible degradation.</a:t>
            </a:r>
            <a:r>
              <a:rPr lang="en-US" b="1" baseline="0" dirty="0"/>
              <a:t> Currently, mine operators submit this data to us primarily in paper format. As our program grows and the amount of data increases, this current paper monitoring system is becoming more and more arduous and difficult to manage. </a:t>
            </a:r>
            <a:r>
              <a:rPr lang="en-US" b="1" dirty="0"/>
              <a:t>My predecessor, Conno</a:t>
            </a:r>
            <a:r>
              <a:rPr lang="en-US" b="1" baseline="0" dirty="0"/>
              <a:t>r Newman started a mine water database to for electronic storage of data; however, we decided to take this system one step further and revamp it to collect not only water quantity and quality data but to store all other monitoring parameters that you will find in your WPCP, which I will cover here in a minute. We believe this database will help us and the operators to save time and resources in the future in ways that I will also explain in the coming slides.</a:t>
            </a:r>
            <a:endParaRPr lang="en-US" b="1" dirty="0"/>
          </a:p>
        </p:txBody>
      </p:sp>
      <p:sp>
        <p:nvSpPr>
          <p:cNvPr id="4" name="Slide Number Placeholder 3"/>
          <p:cNvSpPr>
            <a:spLocks noGrp="1"/>
          </p:cNvSpPr>
          <p:nvPr>
            <p:ph type="sldNum" sz="quarter" idx="10"/>
          </p:nvPr>
        </p:nvSpPr>
        <p:spPr/>
        <p:txBody>
          <a:bodyPr/>
          <a:lstStyle/>
          <a:p>
            <a:fld id="{F84A38FC-D744-479E-8CEA-AF00A43AC4B0}" type="slidenum">
              <a:rPr lang="en-US" smtClean="0"/>
              <a:t>10</a:t>
            </a:fld>
            <a:endParaRPr lang="en-US"/>
          </a:p>
        </p:txBody>
      </p:sp>
    </p:spTree>
    <p:extLst>
      <p:ext uri="{BB962C8B-B14F-4D97-AF65-F5344CB8AC3E}">
        <p14:creationId xmlns:p14="http://schemas.microsoft.com/office/powerpoint/2010/main" val="935949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or two locations – second tab, many locations – separate spreadsheet</a:t>
            </a:r>
          </a:p>
        </p:txBody>
      </p:sp>
      <p:sp>
        <p:nvSpPr>
          <p:cNvPr id="4" name="Slide Number Placeholder 3"/>
          <p:cNvSpPr>
            <a:spLocks noGrp="1"/>
          </p:cNvSpPr>
          <p:nvPr>
            <p:ph type="sldNum" sz="quarter" idx="5"/>
          </p:nvPr>
        </p:nvSpPr>
        <p:spPr/>
        <p:txBody>
          <a:bodyPr/>
          <a:lstStyle/>
          <a:p>
            <a:fld id="{A56E5058-2727-4063-A56B-2BA3C0DB68F1}" type="slidenum">
              <a:rPr lang="en-US" smtClean="0"/>
              <a:t>11</a:t>
            </a:fld>
            <a:endParaRPr lang="en-US"/>
          </a:p>
        </p:txBody>
      </p:sp>
    </p:spTree>
    <p:extLst>
      <p:ext uri="{BB962C8B-B14F-4D97-AF65-F5344CB8AC3E}">
        <p14:creationId xmlns:p14="http://schemas.microsoft.com/office/powerpoint/2010/main" val="1631390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 for each appropriate row</a:t>
            </a:r>
          </a:p>
        </p:txBody>
      </p:sp>
      <p:sp>
        <p:nvSpPr>
          <p:cNvPr id="4" name="Slide Number Placeholder 3"/>
          <p:cNvSpPr>
            <a:spLocks noGrp="1"/>
          </p:cNvSpPr>
          <p:nvPr>
            <p:ph type="sldNum" sz="quarter" idx="5"/>
          </p:nvPr>
        </p:nvSpPr>
        <p:spPr/>
        <p:txBody>
          <a:bodyPr/>
          <a:lstStyle/>
          <a:p>
            <a:fld id="{A56E5058-2727-4063-A56B-2BA3C0DB68F1}" type="slidenum">
              <a:rPr lang="en-US" smtClean="0"/>
              <a:t>14</a:t>
            </a:fld>
            <a:endParaRPr lang="en-US"/>
          </a:p>
        </p:txBody>
      </p:sp>
    </p:spTree>
    <p:extLst>
      <p:ext uri="{BB962C8B-B14F-4D97-AF65-F5344CB8AC3E}">
        <p14:creationId xmlns:p14="http://schemas.microsoft.com/office/powerpoint/2010/main" val="3526917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 parameter is not included in the current list, the parameter and corresponding unit of measurement may be added to the database. Please submit such requests to the Division. </a:t>
            </a:r>
            <a:endParaRPr lang="en-US" dirty="0"/>
          </a:p>
        </p:txBody>
      </p:sp>
      <p:sp>
        <p:nvSpPr>
          <p:cNvPr id="4" name="Slide Number Placeholder 3"/>
          <p:cNvSpPr>
            <a:spLocks noGrp="1"/>
          </p:cNvSpPr>
          <p:nvPr>
            <p:ph type="sldNum" sz="quarter" idx="5"/>
          </p:nvPr>
        </p:nvSpPr>
        <p:spPr/>
        <p:txBody>
          <a:bodyPr/>
          <a:lstStyle/>
          <a:p>
            <a:fld id="{A56E5058-2727-4063-A56B-2BA3C0DB68F1}" type="slidenum">
              <a:rPr lang="en-US" smtClean="0"/>
              <a:t>17</a:t>
            </a:fld>
            <a:endParaRPr lang="en-US"/>
          </a:p>
        </p:txBody>
      </p:sp>
    </p:spTree>
    <p:extLst>
      <p:ext uri="{BB962C8B-B14F-4D97-AF65-F5344CB8AC3E}">
        <p14:creationId xmlns:p14="http://schemas.microsoft.com/office/powerpoint/2010/main" val="417340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F9BAB-A21D-4486-941E-051CB23EF9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1D49BC-38B7-4BD8-A983-12DF70433C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11905E-4A41-4D5D-AB28-723A7F61BE17}"/>
              </a:ext>
            </a:extLst>
          </p:cNvPr>
          <p:cNvSpPr>
            <a:spLocks noGrp="1"/>
          </p:cNvSpPr>
          <p:nvPr>
            <p:ph type="dt" sz="half" idx="10"/>
          </p:nvPr>
        </p:nvSpPr>
        <p:spPr/>
        <p:txBody>
          <a:bodyPr/>
          <a:lstStyle/>
          <a:p>
            <a:fld id="{C7DEFC84-6D2D-4BDB-A2E0-B0EEA72EE474}" type="datetimeFigureOut">
              <a:rPr lang="en-US" smtClean="0"/>
              <a:t>5/20/2021</a:t>
            </a:fld>
            <a:endParaRPr lang="en-US"/>
          </a:p>
        </p:txBody>
      </p:sp>
      <p:sp>
        <p:nvSpPr>
          <p:cNvPr id="5" name="Footer Placeholder 4">
            <a:extLst>
              <a:ext uri="{FF2B5EF4-FFF2-40B4-BE49-F238E27FC236}">
                <a16:creationId xmlns:a16="http://schemas.microsoft.com/office/drawing/2014/main" id="{A1896C3A-53EA-41D1-8F5A-16F987F24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2D6EF-03CA-4EFF-A7BD-B4144CD9621C}"/>
              </a:ext>
            </a:extLst>
          </p:cNvPr>
          <p:cNvSpPr>
            <a:spLocks noGrp="1"/>
          </p:cNvSpPr>
          <p:nvPr>
            <p:ph type="sldNum" sz="quarter" idx="12"/>
          </p:nvPr>
        </p:nvSpPr>
        <p:spPr/>
        <p:txBody>
          <a:bodyPr/>
          <a:lstStyle/>
          <a:p>
            <a:fld id="{EFC08FB7-5E63-461E-9DCA-70F93D8D80C8}" type="slidenum">
              <a:rPr lang="en-US" smtClean="0"/>
              <a:t>‹#›</a:t>
            </a:fld>
            <a:endParaRPr lang="en-US"/>
          </a:p>
        </p:txBody>
      </p:sp>
    </p:spTree>
    <p:extLst>
      <p:ext uri="{BB962C8B-B14F-4D97-AF65-F5344CB8AC3E}">
        <p14:creationId xmlns:p14="http://schemas.microsoft.com/office/powerpoint/2010/main" val="182761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A60CA-4103-43A8-8693-32BC6C814F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6B093-477B-4D19-BDDA-00023EB763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7FD58-27D2-46AA-9134-4E09680DAB81}"/>
              </a:ext>
            </a:extLst>
          </p:cNvPr>
          <p:cNvSpPr>
            <a:spLocks noGrp="1"/>
          </p:cNvSpPr>
          <p:nvPr>
            <p:ph type="dt" sz="half" idx="10"/>
          </p:nvPr>
        </p:nvSpPr>
        <p:spPr/>
        <p:txBody>
          <a:bodyPr/>
          <a:lstStyle/>
          <a:p>
            <a:fld id="{C7DEFC84-6D2D-4BDB-A2E0-B0EEA72EE474}" type="datetimeFigureOut">
              <a:rPr lang="en-US" smtClean="0"/>
              <a:t>5/20/2021</a:t>
            </a:fld>
            <a:endParaRPr lang="en-US"/>
          </a:p>
        </p:txBody>
      </p:sp>
      <p:sp>
        <p:nvSpPr>
          <p:cNvPr id="5" name="Footer Placeholder 4">
            <a:extLst>
              <a:ext uri="{FF2B5EF4-FFF2-40B4-BE49-F238E27FC236}">
                <a16:creationId xmlns:a16="http://schemas.microsoft.com/office/drawing/2014/main" id="{C2810E40-659E-4627-B549-C498E5BD0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7ED2E-42C1-491C-A6E7-E0E00843CA50}"/>
              </a:ext>
            </a:extLst>
          </p:cNvPr>
          <p:cNvSpPr>
            <a:spLocks noGrp="1"/>
          </p:cNvSpPr>
          <p:nvPr>
            <p:ph type="sldNum" sz="quarter" idx="12"/>
          </p:nvPr>
        </p:nvSpPr>
        <p:spPr/>
        <p:txBody>
          <a:bodyPr/>
          <a:lstStyle/>
          <a:p>
            <a:fld id="{EFC08FB7-5E63-461E-9DCA-70F93D8D80C8}" type="slidenum">
              <a:rPr lang="en-US" smtClean="0"/>
              <a:t>‹#›</a:t>
            </a:fld>
            <a:endParaRPr lang="en-US"/>
          </a:p>
        </p:txBody>
      </p:sp>
    </p:spTree>
    <p:extLst>
      <p:ext uri="{BB962C8B-B14F-4D97-AF65-F5344CB8AC3E}">
        <p14:creationId xmlns:p14="http://schemas.microsoft.com/office/powerpoint/2010/main" val="1570217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39E9AD-8ED4-4E55-8EE5-9AA176354D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657C73-559D-4169-B7B0-51170116E0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105AE-9C45-40E4-B28E-9496F8C3E841}"/>
              </a:ext>
            </a:extLst>
          </p:cNvPr>
          <p:cNvSpPr>
            <a:spLocks noGrp="1"/>
          </p:cNvSpPr>
          <p:nvPr>
            <p:ph type="dt" sz="half" idx="10"/>
          </p:nvPr>
        </p:nvSpPr>
        <p:spPr/>
        <p:txBody>
          <a:bodyPr/>
          <a:lstStyle/>
          <a:p>
            <a:fld id="{C7DEFC84-6D2D-4BDB-A2E0-B0EEA72EE474}" type="datetimeFigureOut">
              <a:rPr lang="en-US" smtClean="0"/>
              <a:t>5/20/2021</a:t>
            </a:fld>
            <a:endParaRPr lang="en-US"/>
          </a:p>
        </p:txBody>
      </p:sp>
      <p:sp>
        <p:nvSpPr>
          <p:cNvPr id="5" name="Footer Placeholder 4">
            <a:extLst>
              <a:ext uri="{FF2B5EF4-FFF2-40B4-BE49-F238E27FC236}">
                <a16:creationId xmlns:a16="http://schemas.microsoft.com/office/drawing/2014/main" id="{59458C0B-3962-4715-9617-AE71A4AD8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2EEEF-CEA9-472A-8032-A99283FDAC17}"/>
              </a:ext>
            </a:extLst>
          </p:cNvPr>
          <p:cNvSpPr>
            <a:spLocks noGrp="1"/>
          </p:cNvSpPr>
          <p:nvPr>
            <p:ph type="sldNum" sz="quarter" idx="12"/>
          </p:nvPr>
        </p:nvSpPr>
        <p:spPr/>
        <p:txBody>
          <a:bodyPr/>
          <a:lstStyle/>
          <a:p>
            <a:fld id="{EFC08FB7-5E63-461E-9DCA-70F93D8D80C8}" type="slidenum">
              <a:rPr lang="en-US" smtClean="0"/>
              <a:t>‹#›</a:t>
            </a:fld>
            <a:endParaRPr lang="en-US"/>
          </a:p>
        </p:txBody>
      </p:sp>
    </p:spTree>
    <p:extLst>
      <p:ext uri="{BB962C8B-B14F-4D97-AF65-F5344CB8AC3E}">
        <p14:creationId xmlns:p14="http://schemas.microsoft.com/office/powerpoint/2010/main" val="332829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1EAA-9EB3-423D-AF23-D27ED4A1A7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A4832E-6D75-4729-94DC-EE4F34912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80653-D112-4574-A738-4DF4B366019F}"/>
              </a:ext>
            </a:extLst>
          </p:cNvPr>
          <p:cNvSpPr>
            <a:spLocks noGrp="1"/>
          </p:cNvSpPr>
          <p:nvPr>
            <p:ph type="dt" sz="half" idx="10"/>
          </p:nvPr>
        </p:nvSpPr>
        <p:spPr/>
        <p:txBody>
          <a:bodyPr/>
          <a:lstStyle/>
          <a:p>
            <a:fld id="{C7DEFC84-6D2D-4BDB-A2E0-B0EEA72EE474}" type="datetimeFigureOut">
              <a:rPr lang="en-US" smtClean="0"/>
              <a:t>5/20/2021</a:t>
            </a:fld>
            <a:endParaRPr lang="en-US"/>
          </a:p>
        </p:txBody>
      </p:sp>
      <p:sp>
        <p:nvSpPr>
          <p:cNvPr id="5" name="Footer Placeholder 4">
            <a:extLst>
              <a:ext uri="{FF2B5EF4-FFF2-40B4-BE49-F238E27FC236}">
                <a16:creationId xmlns:a16="http://schemas.microsoft.com/office/drawing/2014/main" id="{CF2F4FEE-4358-4287-A6E7-11ED2C7B3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D09FD-E679-4629-8EF6-BC4FF2EDEB05}"/>
              </a:ext>
            </a:extLst>
          </p:cNvPr>
          <p:cNvSpPr>
            <a:spLocks noGrp="1"/>
          </p:cNvSpPr>
          <p:nvPr>
            <p:ph type="sldNum" sz="quarter" idx="12"/>
          </p:nvPr>
        </p:nvSpPr>
        <p:spPr/>
        <p:txBody>
          <a:bodyPr/>
          <a:lstStyle/>
          <a:p>
            <a:fld id="{EFC08FB7-5E63-461E-9DCA-70F93D8D80C8}" type="slidenum">
              <a:rPr lang="en-US" smtClean="0"/>
              <a:t>‹#›</a:t>
            </a:fld>
            <a:endParaRPr lang="en-US"/>
          </a:p>
        </p:txBody>
      </p:sp>
    </p:spTree>
    <p:extLst>
      <p:ext uri="{BB962C8B-B14F-4D97-AF65-F5344CB8AC3E}">
        <p14:creationId xmlns:p14="http://schemas.microsoft.com/office/powerpoint/2010/main" val="1657285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3DA5-0259-47E0-96BA-3B4EE60A7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F99DFD-9CA0-4660-8D43-975BE2CE4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09562C-3427-45D5-884E-4B4C1AA8C7BC}"/>
              </a:ext>
            </a:extLst>
          </p:cNvPr>
          <p:cNvSpPr>
            <a:spLocks noGrp="1"/>
          </p:cNvSpPr>
          <p:nvPr>
            <p:ph type="dt" sz="half" idx="10"/>
          </p:nvPr>
        </p:nvSpPr>
        <p:spPr/>
        <p:txBody>
          <a:bodyPr/>
          <a:lstStyle/>
          <a:p>
            <a:fld id="{C7DEFC84-6D2D-4BDB-A2E0-B0EEA72EE474}" type="datetimeFigureOut">
              <a:rPr lang="en-US" smtClean="0"/>
              <a:t>5/20/2021</a:t>
            </a:fld>
            <a:endParaRPr lang="en-US"/>
          </a:p>
        </p:txBody>
      </p:sp>
      <p:sp>
        <p:nvSpPr>
          <p:cNvPr id="5" name="Footer Placeholder 4">
            <a:extLst>
              <a:ext uri="{FF2B5EF4-FFF2-40B4-BE49-F238E27FC236}">
                <a16:creationId xmlns:a16="http://schemas.microsoft.com/office/drawing/2014/main" id="{50182D13-3172-435F-893C-28BE21F12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2E6D4-7033-4474-90EF-24A86D044859}"/>
              </a:ext>
            </a:extLst>
          </p:cNvPr>
          <p:cNvSpPr>
            <a:spLocks noGrp="1"/>
          </p:cNvSpPr>
          <p:nvPr>
            <p:ph type="sldNum" sz="quarter" idx="12"/>
          </p:nvPr>
        </p:nvSpPr>
        <p:spPr/>
        <p:txBody>
          <a:bodyPr/>
          <a:lstStyle/>
          <a:p>
            <a:fld id="{EFC08FB7-5E63-461E-9DCA-70F93D8D80C8}" type="slidenum">
              <a:rPr lang="en-US" smtClean="0"/>
              <a:t>‹#›</a:t>
            </a:fld>
            <a:endParaRPr lang="en-US"/>
          </a:p>
        </p:txBody>
      </p:sp>
    </p:spTree>
    <p:extLst>
      <p:ext uri="{BB962C8B-B14F-4D97-AF65-F5344CB8AC3E}">
        <p14:creationId xmlns:p14="http://schemas.microsoft.com/office/powerpoint/2010/main" val="399335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63522-0E22-4814-AFB4-BFB42A637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0EFEB-E66D-4CF9-8DD8-7BC3E08493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6B69A6-6D00-4B3A-BDF3-138971D8D4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42161-11BF-4570-A19F-CAC5E18A7158}"/>
              </a:ext>
            </a:extLst>
          </p:cNvPr>
          <p:cNvSpPr>
            <a:spLocks noGrp="1"/>
          </p:cNvSpPr>
          <p:nvPr>
            <p:ph type="dt" sz="half" idx="10"/>
          </p:nvPr>
        </p:nvSpPr>
        <p:spPr/>
        <p:txBody>
          <a:bodyPr/>
          <a:lstStyle/>
          <a:p>
            <a:fld id="{C7DEFC84-6D2D-4BDB-A2E0-B0EEA72EE474}" type="datetimeFigureOut">
              <a:rPr lang="en-US" smtClean="0"/>
              <a:t>5/20/2021</a:t>
            </a:fld>
            <a:endParaRPr lang="en-US"/>
          </a:p>
        </p:txBody>
      </p:sp>
      <p:sp>
        <p:nvSpPr>
          <p:cNvPr id="6" name="Footer Placeholder 5">
            <a:extLst>
              <a:ext uri="{FF2B5EF4-FFF2-40B4-BE49-F238E27FC236}">
                <a16:creationId xmlns:a16="http://schemas.microsoft.com/office/drawing/2014/main" id="{A9A08E3D-684D-4E77-8666-7BF3507D95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FB0B5E-E6C3-4CF0-86AB-8638DED16937}"/>
              </a:ext>
            </a:extLst>
          </p:cNvPr>
          <p:cNvSpPr>
            <a:spLocks noGrp="1"/>
          </p:cNvSpPr>
          <p:nvPr>
            <p:ph type="sldNum" sz="quarter" idx="12"/>
          </p:nvPr>
        </p:nvSpPr>
        <p:spPr/>
        <p:txBody>
          <a:bodyPr/>
          <a:lstStyle/>
          <a:p>
            <a:fld id="{EFC08FB7-5E63-461E-9DCA-70F93D8D80C8}" type="slidenum">
              <a:rPr lang="en-US" smtClean="0"/>
              <a:t>‹#›</a:t>
            </a:fld>
            <a:endParaRPr lang="en-US"/>
          </a:p>
        </p:txBody>
      </p:sp>
    </p:spTree>
    <p:extLst>
      <p:ext uri="{BB962C8B-B14F-4D97-AF65-F5344CB8AC3E}">
        <p14:creationId xmlns:p14="http://schemas.microsoft.com/office/powerpoint/2010/main" val="366492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F25DB-36CC-4813-AD8B-8B169C4B96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3DED4-9CB7-41B4-B6CD-3D79E1463B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D4D8D1-2FC2-4A55-99E0-C1229AC9E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03898-D8F1-4A2E-8CD0-7841E1421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E6D1BD-51B6-4DE8-97C4-0C597F52F3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60192D-60BA-4500-8B5E-825507A7ACA2}"/>
              </a:ext>
            </a:extLst>
          </p:cNvPr>
          <p:cNvSpPr>
            <a:spLocks noGrp="1"/>
          </p:cNvSpPr>
          <p:nvPr>
            <p:ph type="dt" sz="half" idx="10"/>
          </p:nvPr>
        </p:nvSpPr>
        <p:spPr/>
        <p:txBody>
          <a:bodyPr/>
          <a:lstStyle/>
          <a:p>
            <a:fld id="{C7DEFC84-6D2D-4BDB-A2E0-B0EEA72EE474}" type="datetimeFigureOut">
              <a:rPr lang="en-US" smtClean="0"/>
              <a:t>5/20/2021</a:t>
            </a:fld>
            <a:endParaRPr lang="en-US"/>
          </a:p>
        </p:txBody>
      </p:sp>
      <p:sp>
        <p:nvSpPr>
          <p:cNvPr id="8" name="Footer Placeholder 7">
            <a:extLst>
              <a:ext uri="{FF2B5EF4-FFF2-40B4-BE49-F238E27FC236}">
                <a16:creationId xmlns:a16="http://schemas.microsoft.com/office/drawing/2014/main" id="{C4EBAE0E-9FBD-4048-B9A6-5B0C064988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6B3C5A-54ED-4816-9BA7-8BB2FCA13828}"/>
              </a:ext>
            </a:extLst>
          </p:cNvPr>
          <p:cNvSpPr>
            <a:spLocks noGrp="1"/>
          </p:cNvSpPr>
          <p:nvPr>
            <p:ph type="sldNum" sz="quarter" idx="12"/>
          </p:nvPr>
        </p:nvSpPr>
        <p:spPr/>
        <p:txBody>
          <a:bodyPr/>
          <a:lstStyle/>
          <a:p>
            <a:fld id="{EFC08FB7-5E63-461E-9DCA-70F93D8D80C8}" type="slidenum">
              <a:rPr lang="en-US" smtClean="0"/>
              <a:t>‹#›</a:t>
            </a:fld>
            <a:endParaRPr lang="en-US"/>
          </a:p>
        </p:txBody>
      </p:sp>
    </p:spTree>
    <p:extLst>
      <p:ext uri="{BB962C8B-B14F-4D97-AF65-F5344CB8AC3E}">
        <p14:creationId xmlns:p14="http://schemas.microsoft.com/office/powerpoint/2010/main" val="430260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D88CC-A8CF-42D1-B521-EF40DC132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BDB35F-8E49-4E8A-B992-68DFFC387E9F}"/>
              </a:ext>
            </a:extLst>
          </p:cNvPr>
          <p:cNvSpPr>
            <a:spLocks noGrp="1"/>
          </p:cNvSpPr>
          <p:nvPr>
            <p:ph type="dt" sz="half" idx="10"/>
          </p:nvPr>
        </p:nvSpPr>
        <p:spPr/>
        <p:txBody>
          <a:bodyPr/>
          <a:lstStyle/>
          <a:p>
            <a:fld id="{C7DEFC84-6D2D-4BDB-A2E0-B0EEA72EE474}" type="datetimeFigureOut">
              <a:rPr lang="en-US" smtClean="0"/>
              <a:t>5/20/2021</a:t>
            </a:fld>
            <a:endParaRPr lang="en-US"/>
          </a:p>
        </p:txBody>
      </p:sp>
      <p:sp>
        <p:nvSpPr>
          <p:cNvPr id="4" name="Footer Placeholder 3">
            <a:extLst>
              <a:ext uri="{FF2B5EF4-FFF2-40B4-BE49-F238E27FC236}">
                <a16:creationId xmlns:a16="http://schemas.microsoft.com/office/drawing/2014/main" id="{08646739-4CE3-436F-8787-033D4A5814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D5B04D-6350-4F09-A0D8-E1EA861AE206}"/>
              </a:ext>
            </a:extLst>
          </p:cNvPr>
          <p:cNvSpPr>
            <a:spLocks noGrp="1"/>
          </p:cNvSpPr>
          <p:nvPr>
            <p:ph type="sldNum" sz="quarter" idx="12"/>
          </p:nvPr>
        </p:nvSpPr>
        <p:spPr/>
        <p:txBody>
          <a:bodyPr/>
          <a:lstStyle/>
          <a:p>
            <a:fld id="{EFC08FB7-5E63-461E-9DCA-70F93D8D80C8}" type="slidenum">
              <a:rPr lang="en-US" smtClean="0"/>
              <a:t>‹#›</a:t>
            </a:fld>
            <a:endParaRPr lang="en-US"/>
          </a:p>
        </p:txBody>
      </p:sp>
    </p:spTree>
    <p:extLst>
      <p:ext uri="{BB962C8B-B14F-4D97-AF65-F5344CB8AC3E}">
        <p14:creationId xmlns:p14="http://schemas.microsoft.com/office/powerpoint/2010/main" val="3627669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2E41D1-6DA3-4EB4-ABD5-16FDD0691B36}"/>
              </a:ext>
            </a:extLst>
          </p:cNvPr>
          <p:cNvSpPr>
            <a:spLocks noGrp="1"/>
          </p:cNvSpPr>
          <p:nvPr>
            <p:ph type="dt" sz="half" idx="10"/>
          </p:nvPr>
        </p:nvSpPr>
        <p:spPr/>
        <p:txBody>
          <a:bodyPr/>
          <a:lstStyle/>
          <a:p>
            <a:fld id="{C7DEFC84-6D2D-4BDB-A2E0-B0EEA72EE474}" type="datetimeFigureOut">
              <a:rPr lang="en-US" smtClean="0"/>
              <a:t>5/20/2021</a:t>
            </a:fld>
            <a:endParaRPr lang="en-US"/>
          </a:p>
        </p:txBody>
      </p:sp>
      <p:sp>
        <p:nvSpPr>
          <p:cNvPr id="3" name="Footer Placeholder 2">
            <a:extLst>
              <a:ext uri="{FF2B5EF4-FFF2-40B4-BE49-F238E27FC236}">
                <a16:creationId xmlns:a16="http://schemas.microsoft.com/office/drawing/2014/main" id="{79F7EC00-839A-4273-90F1-541998D3AF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1B2B64-E0A2-4134-AC20-0B02084B8D9B}"/>
              </a:ext>
            </a:extLst>
          </p:cNvPr>
          <p:cNvSpPr>
            <a:spLocks noGrp="1"/>
          </p:cNvSpPr>
          <p:nvPr>
            <p:ph type="sldNum" sz="quarter" idx="12"/>
          </p:nvPr>
        </p:nvSpPr>
        <p:spPr/>
        <p:txBody>
          <a:bodyPr/>
          <a:lstStyle/>
          <a:p>
            <a:fld id="{EFC08FB7-5E63-461E-9DCA-70F93D8D80C8}" type="slidenum">
              <a:rPr lang="en-US" smtClean="0"/>
              <a:t>‹#›</a:t>
            </a:fld>
            <a:endParaRPr lang="en-US"/>
          </a:p>
        </p:txBody>
      </p:sp>
    </p:spTree>
    <p:extLst>
      <p:ext uri="{BB962C8B-B14F-4D97-AF65-F5344CB8AC3E}">
        <p14:creationId xmlns:p14="http://schemas.microsoft.com/office/powerpoint/2010/main" val="32440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5003-5324-4931-AC37-532BEFE46A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959F3B-CE4E-4512-AABF-9962DF1FE0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459C63-0D02-435E-98EC-67B9145E8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67DAE-8709-49D7-AA9A-B69F8CACEC03}"/>
              </a:ext>
            </a:extLst>
          </p:cNvPr>
          <p:cNvSpPr>
            <a:spLocks noGrp="1"/>
          </p:cNvSpPr>
          <p:nvPr>
            <p:ph type="dt" sz="half" idx="10"/>
          </p:nvPr>
        </p:nvSpPr>
        <p:spPr/>
        <p:txBody>
          <a:bodyPr/>
          <a:lstStyle/>
          <a:p>
            <a:fld id="{C7DEFC84-6D2D-4BDB-A2E0-B0EEA72EE474}" type="datetimeFigureOut">
              <a:rPr lang="en-US" smtClean="0"/>
              <a:t>5/20/2021</a:t>
            </a:fld>
            <a:endParaRPr lang="en-US"/>
          </a:p>
        </p:txBody>
      </p:sp>
      <p:sp>
        <p:nvSpPr>
          <p:cNvPr id="6" name="Footer Placeholder 5">
            <a:extLst>
              <a:ext uri="{FF2B5EF4-FFF2-40B4-BE49-F238E27FC236}">
                <a16:creationId xmlns:a16="http://schemas.microsoft.com/office/drawing/2014/main" id="{1CBA244D-5FAD-41D8-90DD-D6D016959F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D77305-4818-4F48-A4BD-782934FAF075}"/>
              </a:ext>
            </a:extLst>
          </p:cNvPr>
          <p:cNvSpPr>
            <a:spLocks noGrp="1"/>
          </p:cNvSpPr>
          <p:nvPr>
            <p:ph type="sldNum" sz="quarter" idx="12"/>
          </p:nvPr>
        </p:nvSpPr>
        <p:spPr/>
        <p:txBody>
          <a:bodyPr/>
          <a:lstStyle/>
          <a:p>
            <a:fld id="{EFC08FB7-5E63-461E-9DCA-70F93D8D80C8}" type="slidenum">
              <a:rPr lang="en-US" smtClean="0"/>
              <a:t>‹#›</a:t>
            </a:fld>
            <a:endParaRPr lang="en-US"/>
          </a:p>
        </p:txBody>
      </p:sp>
    </p:spTree>
    <p:extLst>
      <p:ext uri="{BB962C8B-B14F-4D97-AF65-F5344CB8AC3E}">
        <p14:creationId xmlns:p14="http://schemas.microsoft.com/office/powerpoint/2010/main" val="355129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1C66-5A1D-4638-AA57-0162661875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3DE6AC-92D6-4AA9-8432-0392149117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10ABE7-4CF4-4C7A-88C1-027907991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6E437C-E21B-45FD-91E6-417F8A70168A}"/>
              </a:ext>
            </a:extLst>
          </p:cNvPr>
          <p:cNvSpPr>
            <a:spLocks noGrp="1"/>
          </p:cNvSpPr>
          <p:nvPr>
            <p:ph type="dt" sz="half" idx="10"/>
          </p:nvPr>
        </p:nvSpPr>
        <p:spPr/>
        <p:txBody>
          <a:bodyPr/>
          <a:lstStyle/>
          <a:p>
            <a:fld id="{C7DEFC84-6D2D-4BDB-A2E0-B0EEA72EE474}" type="datetimeFigureOut">
              <a:rPr lang="en-US" smtClean="0"/>
              <a:t>5/20/2021</a:t>
            </a:fld>
            <a:endParaRPr lang="en-US"/>
          </a:p>
        </p:txBody>
      </p:sp>
      <p:sp>
        <p:nvSpPr>
          <p:cNvPr id="6" name="Footer Placeholder 5">
            <a:extLst>
              <a:ext uri="{FF2B5EF4-FFF2-40B4-BE49-F238E27FC236}">
                <a16:creationId xmlns:a16="http://schemas.microsoft.com/office/drawing/2014/main" id="{33C560B8-D7D5-40DA-AA5E-0D5915C7C5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2AA782-CEBD-4DD7-B35A-6D92C2F15BF0}"/>
              </a:ext>
            </a:extLst>
          </p:cNvPr>
          <p:cNvSpPr>
            <a:spLocks noGrp="1"/>
          </p:cNvSpPr>
          <p:nvPr>
            <p:ph type="sldNum" sz="quarter" idx="12"/>
          </p:nvPr>
        </p:nvSpPr>
        <p:spPr/>
        <p:txBody>
          <a:bodyPr/>
          <a:lstStyle/>
          <a:p>
            <a:fld id="{EFC08FB7-5E63-461E-9DCA-70F93D8D80C8}" type="slidenum">
              <a:rPr lang="en-US" smtClean="0"/>
              <a:t>‹#›</a:t>
            </a:fld>
            <a:endParaRPr lang="en-US"/>
          </a:p>
        </p:txBody>
      </p:sp>
    </p:spTree>
    <p:extLst>
      <p:ext uri="{BB962C8B-B14F-4D97-AF65-F5344CB8AC3E}">
        <p14:creationId xmlns:p14="http://schemas.microsoft.com/office/powerpoint/2010/main" val="285368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D7171-B1BE-4F02-9EBF-FF4D7DE3F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1D9595-C552-431F-BB12-9946D293AC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D1F9F-8DB5-48C5-94BE-5553E0499C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EFC84-6D2D-4BDB-A2E0-B0EEA72EE474}" type="datetimeFigureOut">
              <a:rPr lang="en-US" smtClean="0"/>
              <a:t>5/20/2021</a:t>
            </a:fld>
            <a:endParaRPr lang="en-US"/>
          </a:p>
        </p:txBody>
      </p:sp>
      <p:sp>
        <p:nvSpPr>
          <p:cNvPr id="5" name="Footer Placeholder 4">
            <a:extLst>
              <a:ext uri="{FF2B5EF4-FFF2-40B4-BE49-F238E27FC236}">
                <a16:creationId xmlns:a16="http://schemas.microsoft.com/office/drawing/2014/main" id="{F3785609-2F0E-4523-AC72-A42F11CE94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EB0CB7-56AC-45CC-B203-BDF874ED5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C08FB7-5E63-461E-9DCA-70F93D8D80C8}" type="slidenum">
              <a:rPr lang="en-US" smtClean="0"/>
              <a:t>‹#›</a:t>
            </a:fld>
            <a:endParaRPr lang="en-US"/>
          </a:p>
        </p:txBody>
      </p:sp>
    </p:spTree>
    <p:extLst>
      <p:ext uri="{BB962C8B-B14F-4D97-AF65-F5344CB8AC3E}">
        <p14:creationId xmlns:p14="http://schemas.microsoft.com/office/powerpoint/2010/main" val="1650009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ndep.nv.gov/land/mining/whats-new"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C3F945F-9F45-43B0-A206-B498D135B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42615" y="2683100"/>
            <a:ext cx="1480351" cy="5478009"/>
          </a:xfrm>
          <a:prstGeom prst="rect">
            <a:avLst/>
          </a:prstGeom>
        </p:spPr>
      </p:pic>
      <p:sp>
        <p:nvSpPr>
          <p:cNvPr id="11" name="Rectangle 10">
            <a:extLst>
              <a:ext uri="{FF2B5EF4-FFF2-40B4-BE49-F238E27FC236}">
                <a16:creationId xmlns:a16="http://schemas.microsoft.com/office/drawing/2014/main" id="{7D6BB202-A85F-4971-BD3D-C467451E307B}"/>
              </a:ext>
            </a:extLst>
          </p:cNvPr>
          <p:cNvSpPr/>
          <p:nvPr/>
        </p:nvSpPr>
        <p:spPr>
          <a:xfrm>
            <a:off x="3903018" y="6353071"/>
            <a:ext cx="8288982" cy="49900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BBF04BE-6B0F-4303-8C13-A348345DE3EF}"/>
              </a:ext>
            </a:extLst>
          </p:cNvPr>
          <p:cNvSpPr/>
          <p:nvPr/>
        </p:nvSpPr>
        <p:spPr>
          <a:xfrm>
            <a:off x="3854913" y="6478860"/>
            <a:ext cx="8330979" cy="3909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6"/>
          <p:cNvSpPr txBox="1">
            <a:spLocks noChangeArrowheads="1"/>
          </p:cNvSpPr>
          <p:nvPr/>
        </p:nvSpPr>
        <p:spPr bwMode="auto">
          <a:xfrm>
            <a:off x="3896910" y="6493913"/>
            <a:ext cx="8288982" cy="538609"/>
          </a:xfrm>
          <a:prstGeom prst="rect">
            <a:avLst/>
          </a:prstGeom>
          <a:noFill/>
          <a:ln w="9525">
            <a:noFill/>
            <a:miter lim="800000"/>
            <a:headEnd/>
            <a:tailEnd/>
          </a:ln>
        </p:spPr>
        <p:txBody>
          <a:bodyPr wrap="square" lIns="91440" tIns="45720" rIns="91440" bIns="45720" anchor="t">
            <a:spAutoFit/>
          </a:bodyPr>
          <a:lstStyle/>
          <a:p>
            <a:pPr algn="ctr">
              <a:defRPr/>
            </a:pPr>
            <a:r>
              <a:rPr lang="en-US" sz="1600" dirty="0">
                <a:solidFill>
                  <a:schemeClr val="bg1"/>
                </a:solidFill>
                <a:latin typeface="Candara"/>
                <a:cs typeface="Arial"/>
              </a:rPr>
              <a:t>ndep.nv.gov/land/mining  l                          @NevDCNR </a:t>
            </a:r>
            <a:endParaRPr lang="en-US" sz="1600" dirty="0">
              <a:solidFill>
                <a:schemeClr val="bg1"/>
              </a:solidFill>
            </a:endParaRPr>
          </a:p>
          <a:p>
            <a:pPr algn="ctr">
              <a:defRPr/>
            </a:pPr>
            <a:endParaRPr lang="en-US" sz="1300" dirty="0">
              <a:cs typeface="Arial" pitchFamily="34" charset="0"/>
            </a:endParaRPr>
          </a:p>
        </p:txBody>
      </p:sp>
      <p:pic>
        <p:nvPicPr>
          <p:cNvPr id="2" name="Picture 3" descr="Mine Open Pit">
            <a:extLst>
              <a:ext uri="{FF2B5EF4-FFF2-40B4-BE49-F238E27FC236}">
                <a16:creationId xmlns:a16="http://schemas.microsoft.com/office/drawing/2014/main" id="{32E92DA0-204E-4415-9C26-95D1D4D3DD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8" y="132"/>
            <a:ext cx="3896910" cy="6869715"/>
          </a:xfrm>
          <a:prstGeom prst="rect">
            <a:avLst/>
          </a:prstGeom>
        </p:spPr>
      </p:pic>
      <p:pic>
        <p:nvPicPr>
          <p:cNvPr id="6" name="Picture 6">
            <a:extLst>
              <a:ext uri="{FF2B5EF4-FFF2-40B4-BE49-F238E27FC236}">
                <a16:creationId xmlns:a16="http://schemas.microsoft.com/office/drawing/2014/main" id="{369C1E37-D9DD-4CDC-A694-32B82BE1F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726406" y="6536363"/>
            <a:ext cx="347058" cy="275666"/>
          </a:xfrm>
          <a:prstGeom prst="rect">
            <a:avLst/>
          </a:prstGeom>
        </p:spPr>
      </p:pic>
      <p:pic>
        <p:nvPicPr>
          <p:cNvPr id="15" name="Picture 6">
            <a:extLst>
              <a:ext uri="{FF2B5EF4-FFF2-40B4-BE49-F238E27FC236}">
                <a16:creationId xmlns:a16="http://schemas.microsoft.com/office/drawing/2014/main" id="{9C578E58-A0C4-4785-814C-77E5FEF7D1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393783" y="6595602"/>
            <a:ext cx="284977" cy="205853"/>
          </a:xfrm>
          <a:prstGeom prst="rect">
            <a:avLst/>
          </a:prstGeom>
        </p:spPr>
      </p:pic>
      <p:pic>
        <p:nvPicPr>
          <p:cNvPr id="18" name="Picture 6">
            <a:extLst>
              <a:ext uri="{FF2B5EF4-FFF2-40B4-BE49-F238E27FC236}">
                <a16:creationId xmlns:a16="http://schemas.microsoft.com/office/drawing/2014/main" id="{174017CE-C997-4FB8-89EF-4C2A317DD0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44878" y="6538161"/>
            <a:ext cx="200438" cy="274202"/>
          </a:xfrm>
          <a:prstGeom prst="rect">
            <a:avLst/>
          </a:prstGeom>
        </p:spPr>
      </p:pic>
      <p:sp>
        <p:nvSpPr>
          <p:cNvPr id="7" name="TextBox 6">
            <a:extLst>
              <a:ext uri="{FF2B5EF4-FFF2-40B4-BE49-F238E27FC236}">
                <a16:creationId xmlns:a16="http://schemas.microsoft.com/office/drawing/2014/main" id="{DC705748-69DD-4839-897E-E59A520DD1A9}"/>
              </a:ext>
            </a:extLst>
          </p:cNvPr>
          <p:cNvSpPr txBox="1">
            <a:spLocks noChangeArrowheads="1"/>
          </p:cNvSpPr>
          <p:nvPr/>
        </p:nvSpPr>
        <p:spPr bwMode="auto">
          <a:xfrm>
            <a:off x="6425845" y="4914272"/>
            <a:ext cx="3700734" cy="1015663"/>
          </a:xfrm>
          <a:prstGeom prst="rect">
            <a:avLst/>
          </a:prstGeom>
          <a:noFill/>
          <a:ln w="9525">
            <a:noFill/>
            <a:miter lim="800000"/>
            <a:headEnd/>
            <a:tailEnd/>
          </a:ln>
        </p:spPr>
        <p:txBody>
          <a:bodyPr wrap="square" lIns="91440" tIns="45720" rIns="91440" bIns="45720" anchor="t">
            <a:spAutoFit/>
          </a:bodyPr>
          <a:lstStyle/>
          <a:p>
            <a:pPr algn="ctr">
              <a:defRPr/>
            </a:pPr>
            <a:r>
              <a:rPr lang="en-US" sz="2400" b="1" dirty="0">
                <a:solidFill>
                  <a:srgbClr val="5F4B3B"/>
                </a:solidFill>
                <a:latin typeface="Candara"/>
                <a:cs typeface="Arial"/>
              </a:rPr>
              <a:t>Presented by: </a:t>
            </a:r>
          </a:p>
          <a:p>
            <a:pPr algn="ctr">
              <a:defRPr/>
            </a:pPr>
            <a:r>
              <a:rPr lang="en-US" i="1" dirty="0">
                <a:solidFill>
                  <a:srgbClr val="5F4B3B"/>
                </a:solidFill>
                <a:latin typeface="Candara"/>
                <a:cs typeface="Arial"/>
              </a:rPr>
              <a:t>Christine Olson, Ph.D., Environmental Scientist IV, BMRR</a:t>
            </a:r>
            <a:endParaRPr lang="en-US" sz="2400" dirty="0">
              <a:solidFill>
                <a:srgbClr val="C00000"/>
              </a:solidFill>
              <a:latin typeface="Candara"/>
            </a:endParaRPr>
          </a:p>
        </p:txBody>
      </p:sp>
      <p:sp>
        <p:nvSpPr>
          <p:cNvPr id="16" name="TextBox 6">
            <a:extLst>
              <a:ext uri="{FF2B5EF4-FFF2-40B4-BE49-F238E27FC236}">
                <a16:creationId xmlns:a16="http://schemas.microsoft.com/office/drawing/2014/main" id="{1BED7A3D-A5BF-4785-895E-616FDF7B093B}"/>
              </a:ext>
            </a:extLst>
          </p:cNvPr>
          <p:cNvSpPr txBox="1">
            <a:spLocks noChangeArrowheads="1"/>
          </p:cNvSpPr>
          <p:nvPr/>
        </p:nvSpPr>
        <p:spPr bwMode="auto">
          <a:xfrm>
            <a:off x="3896910" y="1045413"/>
            <a:ext cx="8295089" cy="2985433"/>
          </a:xfrm>
          <a:prstGeom prst="rect">
            <a:avLst/>
          </a:prstGeom>
          <a:noFill/>
          <a:ln w="9525">
            <a:noFill/>
            <a:miter lim="800000"/>
            <a:headEnd/>
            <a:tailEnd/>
          </a:ln>
        </p:spPr>
        <p:txBody>
          <a:bodyPr wrap="square" lIns="91440" tIns="45720" rIns="91440" bIns="45720" anchor="t">
            <a:spAutoFit/>
          </a:bodyPr>
          <a:lstStyle/>
          <a:p>
            <a:pPr algn="ctr">
              <a:defRPr/>
            </a:pPr>
            <a:r>
              <a:rPr lang="en-US" sz="4800" b="1" dirty="0">
                <a:solidFill>
                  <a:srgbClr val="5F4B3B"/>
                </a:solidFill>
                <a:latin typeface="Candara"/>
                <a:cs typeface="Arial"/>
              </a:rPr>
              <a:t> </a:t>
            </a:r>
          </a:p>
          <a:p>
            <a:pPr algn="ctr">
              <a:defRPr/>
            </a:pPr>
            <a:r>
              <a:rPr lang="en-US" sz="2800" dirty="0">
                <a:solidFill>
                  <a:srgbClr val="5F4B3B"/>
                </a:solidFill>
                <a:latin typeface="Candara"/>
                <a:cs typeface="Arial"/>
              </a:rPr>
              <a:t>Nevada Division of Environmental Protection </a:t>
            </a:r>
          </a:p>
          <a:p>
            <a:pPr algn="ctr">
              <a:defRPr/>
            </a:pPr>
            <a:r>
              <a:rPr lang="en-US" sz="2800" dirty="0">
                <a:solidFill>
                  <a:srgbClr val="5F4B3B"/>
                </a:solidFill>
                <a:latin typeface="Candara"/>
                <a:cs typeface="Arial"/>
              </a:rPr>
              <a:t>Bureau of Mining Regulation and Reclamation  </a:t>
            </a:r>
          </a:p>
          <a:p>
            <a:pPr algn="ctr">
              <a:defRPr/>
            </a:pPr>
            <a:endParaRPr lang="en-US" sz="3200" dirty="0">
              <a:solidFill>
                <a:srgbClr val="5F4B3B"/>
              </a:solidFill>
              <a:latin typeface="Candara"/>
              <a:cs typeface="Arial"/>
            </a:endParaRPr>
          </a:p>
          <a:p>
            <a:pPr algn="ctr">
              <a:defRPr/>
            </a:pPr>
            <a:r>
              <a:rPr lang="en-US" sz="3200" dirty="0">
                <a:solidFill>
                  <a:srgbClr val="5F4B3B"/>
                </a:solidFill>
                <a:latin typeface="Candara"/>
                <a:cs typeface="Arial"/>
              </a:rPr>
              <a:t>Database Workshop</a:t>
            </a:r>
          </a:p>
          <a:p>
            <a:pPr algn="ctr">
              <a:defRPr/>
            </a:pPr>
            <a:r>
              <a:rPr lang="en-US" sz="2000" dirty="0">
                <a:solidFill>
                  <a:srgbClr val="5F4B3B"/>
                </a:solidFill>
                <a:latin typeface="Candara"/>
                <a:cs typeface="Arial"/>
              </a:rPr>
              <a:t>May 17, 2021</a:t>
            </a:r>
            <a:endParaRPr lang="en-US" sz="3200" dirty="0">
              <a:solidFill>
                <a:srgbClr val="C00000"/>
              </a:solidFill>
              <a:latin typeface="Candara"/>
              <a:cs typeface="Arial"/>
            </a:endParaRPr>
          </a:p>
        </p:txBody>
      </p:sp>
      <p:pic>
        <p:nvPicPr>
          <p:cNvPr id="19" name="Picture 18" descr="Graphical user interface&#10;&#10;Description automatically generated">
            <a:extLst>
              <a:ext uri="{FF2B5EF4-FFF2-40B4-BE49-F238E27FC236}">
                <a16:creationId xmlns:a16="http://schemas.microsoft.com/office/drawing/2014/main" id="{12951180-4FD6-4AC6-A8B2-5AD9B4F613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763" t="8769"/>
          <a:stretch/>
        </p:blipFill>
        <p:spPr>
          <a:xfrm>
            <a:off x="8144878" y="125834"/>
            <a:ext cx="248352" cy="1276105"/>
          </a:xfrm>
          <a:prstGeom prst="rect">
            <a:avLst/>
          </a:prstGeom>
        </p:spPr>
      </p:pic>
      <p:pic>
        <p:nvPicPr>
          <p:cNvPr id="21" name="Picture 20" descr="DCNR Logo">
            <a:extLst>
              <a:ext uri="{FF2B5EF4-FFF2-40B4-BE49-F238E27FC236}">
                <a16:creationId xmlns:a16="http://schemas.microsoft.com/office/drawing/2014/main" id="{D85F0ACC-9050-4E1E-8EE8-941E3D07678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650972" y="268448"/>
            <a:ext cx="3257003" cy="840189"/>
          </a:xfrm>
          <a:prstGeom prst="rect">
            <a:avLst/>
          </a:prstGeom>
        </p:spPr>
      </p:pic>
      <p:pic>
        <p:nvPicPr>
          <p:cNvPr id="1028" name="Picture 4" descr="NDEP Logo">
            <a:extLst>
              <a:ext uri="{FF2B5EF4-FFF2-40B4-BE49-F238E27FC236}">
                <a16:creationId xmlns:a16="http://schemas.microsoft.com/office/drawing/2014/main" id="{7530D436-4986-9B49-BA49-B716AE5A400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38858" y="391060"/>
            <a:ext cx="3360490" cy="65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42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5" name="TextBox 4"/>
          <p:cNvSpPr txBox="1"/>
          <p:nvPr/>
        </p:nvSpPr>
        <p:spPr>
          <a:xfrm>
            <a:off x="0" y="1917254"/>
            <a:ext cx="12192000" cy="2862322"/>
          </a:xfrm>
          <a:prstGeom prst="rect">
            <a:avLst/>
          </a:prstGeom>
          <a:solidFill>
            <a:schemeClr val="bg1">
              <a:alpha val="85000"/>
            </a:schemeClr>
          </a:solidFill>
        </p:spPr>
        <p:txBody>
          <a:bodyPr wrap="square" rtlCol="0">
            <a:spAutoFit/>
          </a:bodyPr>
          <a:lstStyle/>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Part I – Introduction</a:t>
            </a:r>
          </a:p>
          <a:p>
            <a:pPr marL="285750" indent="-285750">
              <a:buFont typeface="Arial" panose="020B0604020202020204" pitchFamily="34" charset="0"/>
              <a:buChar char="•"/>
            </a:pPr>
            <a:r>
              <a:rPr lang="en-US" sz="3600" b="1" dirty="0">
                <a:solidFill>
                  <a:srgbClr val="604900"/>
                </a:solidFill>
                <a:latin typeface="Candara" panose="020E0502030303020204" pitchFamily="34" charset="0"/>
              </a:rPr>
              <a:t>Part 2 – Proper Formatting</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Part 3 - Common Formatting Errors</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Part 4 – Unique Data Reporting Cases</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Q&amp;A</a:t>
            </a:r>
          </a:p>
        </p:txBody>
      </p:sp>
      <p:sp>
        <p:nvSpPr>
          <p:cNvPr id="10" name="Title 1">
            <a:extLst>
              <a:ext uri="{FF2B5EF4-FFF2-40B4-BE49-F238E27FC236}">
                <a16:creationId xmlns:a16="http://schemas.microsoft.com/office/drawing/2014/main" id="{4895C792-B3A1-42AE-AB36-10DDDFB9637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Outline</a:t>
            </a:r>
          </a:p>
        </p:txBody>
      </p:sp>
      <p:sp>
        <p:nvSpPr>
          <p:cNvPr id="4" name="TextBox 3">
            <a:extLst>
              <a:ext uri="{FF2B5EF4-FFF2-40B4-BE49-F238E27FC236}">
                <a16:creationId xmlns:a16="http://schemas.microsoft.com/office/drawing/2014/main" id="{58C8300B-9E84-435A-B9FD-65B94CC661A9}"/>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8</a:t>
            </a:r>
          </a:p>
        </p:txBody>
      </p:sp>
    </p:spTree>
    <p:extLst>
      <p:ext uri="{BB962C8B-B14F-4D97-AF65-F5344CB8AC3E}">
        <p14:creationId xmlns:p14="http://schemas.microsoft.com/office/powerpoint/2010/main" val="2092881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pic>
        <p:nvPicPr>
          <p:cNvPr id="11" name="Picture 10">
            <a:extLst>
              <a:ext uri="{FF2B5EF4-FFF2-40B4-BE49-F238E27FC236}">
                <a16:creationId xmlns:a16="http://schemas.microsoft.com/office/drawing/2014/main" id="{71E631F6-680A-48C1-846D-2F98BBE8F207}"/>
              </a:ext>
            </a:extLst>
          </p:cNvPr>
          <p:cNvPicPr>
            <a:picLocks noChangeAspect="1"/>
          </p:cNvPicPr>
          <p:nvPr/>
        </p:nvPicPr>
        <p:blipFill rotWithShape="1">
          <a:blip r:embed="rId3"/>
          <a:srcRect l="-973" t="18777" r="973"/>
          <a:stretch/>
        </p:blipFill>
        <p:spPr>
          <a:xfrm>
            <a:off x="207900" y="2440280"/>
            <a:ext cx="4703102" cy="3246999"/>
          </a:xfrm>
          <a:prstGeom prst="rect">
            <a:avLst/>
          </a:prstGeom>
        </p:spPr>
      </p:pic>
      <p:pic>
        <p:nvPicPr>
          <p:cNvPr id="12" name="Picture 11" descr="Table, Excel&#10;&#10;Description automatically generated">
            <a:extLst>
              <a:ext uri="{FF2B5EF4-FFF2-40B4-BE49-F238E27FC236}">
                <a16:creationId xmlns:a16="http://schemas.microsoft.com/office/drawing/2014/main" id="{EABA73A7-7E8F-4610-A4F5-44F8EB56E526}"/>
              </a:ext>
            </a:extLst>
          </p:cNvPr>
          <p:cNvPicPr>
            <a:picLocks noChangeAspect="1"/>
          </p:cNvPicPr>
          <p:nvPr/>
        </p:nvPicPr>
        <p:blipFill>
          <a:blip r:embed="rId4"/>
          <a:stretch>
            <a:fillRect/>
          </a:stretch>
        </p:blipFill>
        <p:spPr>
          <a:xfrm>
            <a:off x="6291939" y="2542943"/>
            <a:ext cx="5455917" cy="3041672"/>
          </a:xfrm>
          <a:prstGeom prst="rect">
            <a:avLst/>
          </a:prstGeom>
          <a:effectLst>
            <a:outerShdw blurRad="63500" sx="102000" sy="102000" algn="ctr" rotWithShape="0">
              <a:prstClr val="black">
                <a:alpha val="40000"/>
              </a:prstClr>
            </a:outerShdw>
          </a:effectLst>
        </p:spPr>
      </p:pic>
      <p:cxnSp>
        <p:nvCxnSpPr>
          <p:cNvPr id="3" name="Straight Connector 2">
            <a:extLst>
              <a:ext uri="{FF2B5EF4-FFF2-40B4-BE49-F238E27FC236}">
                <a16:creationId xmlns:a16="http://schemas.microsoft.com/office/drawing/2014/main" id="{50EF5A44-BD02-403D-99F3-41B4C7144CA8}"/>
              </a:ext>
            </a:extLst>
          </p:cNvPr>
          <p:cNvCxnSpPr>
            <a:cxnSpLocks/>
          </p:cNvCxnSpPr>
          <p:nvPr/>
        </p:nvCxnSpPr>
        <p:spPr>
          <a:xfrm>
            <a:off x="5542378" y="2244339"/>
            <a:ext cx="0" cy="3582901"/>
          </a:xfrm>
          <a:prstGeom prst="line">
            <a:avLst/>
          </a:prstGeom>
          <a:ln w="38100">
            <a:solidFill>
              <a:srgbClr val="6049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B83AC8E-9D09-4B9C-A5E8-E89FF606DA04}"/>
              </a:ext>
            </a:extLst>
          </p:cNvPr>
          <p:cNvCxnSpPr>
            <a:cxnSpLocks/>
          </p:cNvCxnSpPr>
          <p:nvPr/>
        </p:nvCxnSpPr>
        <p:spPr>
          <a:xfrm>
            <a:off x="5601470" y="2244339"/>
            <a:ext cx="0" cy="3582901"/>
          </a:xfrm>
          <a:prstGeom prst="line">
            <a:avLst/>
          </a:prstGeom>
          <a:ln w="38100">
            <a:solidFill>
              <a:srgbClr val="604900"/>
            </a:solidFill>
          </a:ln>
        </p:spPr>
        <p:style>
          <a:lnRef idx="1">
            <a:schemeClr val="accent1"/>
          </a:lnRef>
          <a:fillRef idx="0">
            <a:schemeClr val="accent1"/>
          </a:fillRef>
          <a:effectRef idx="0">
            <a:schemeClr val="accent1"/>
          </a:effectRef>
          <a:fontRef idx="minor">
            <a:schemeClr val="tx1"/>
          </a:fontRef>
        </p:style>
      </p:cxnSp>
      <p:sp>
        <p:nvSpPr>
          <p:cNvPr id="15" name="TextBox 6">
            <a:extLst>
              <a:ext uri="{FF2B5EF4-FFF2-40B4-BE49-F238E27FC236}">
                <a16:creationId xmlns:a16="http://schemas.microsoft.com/office/drawing/2014/main" id="{717FF762-C68F-4C46-8BDF-79680ABFF458}"/>
              </a:ext>
            </a:extLst>
          </p:cNvPr>
          <p:cNvSpPr txBox="1">
            <a:spLocks noChangeArrowheads="1"/>
          </p:cNvSpPr>
          <p:nvPr/>
        </p:nvSpPr>
        <p:spPr bwMode="auto">
          <a:xfrm>
            <a:off x="1544129" y="1086989"/>
            <a:ext cx="8295089" cy="830997"/>
          </a:xfrm>
          <a:prstGeom prst="rect">
            <a:avLst/>
          </a:prstGeom>
          <a:noFill/>
          <a:ln w="9525">
            <a:noFill/>
            <a:miter lim="800000"/>
            <a:headEnd/>
            <a:tailEnd/>
          </a:ln>
        </p:spPr>
        <p:txBody>
          <a:bodyPr wrap="square" lIns="91440" tIns="45720" rIns="91440" bIns="45720" anchor="t">
            <a:spAutoFit/>
          </a:bodyPr>
          <a:lstStyle/>
          <a:p>
            <a:pPr algn="ctr">
              <a:defRPr/>
            </a:pPr>
            <a:r>
              <a:rPr lang="en-US" sz="4800" b="1" dirty="0">
                <a:solidFill>
                  <a:srgbClr val="5F4B3B"/>
                </a:solidFill>
                <a:latin typeface="Candara"/>
                <a:cs typeface="Arial"/>
              </a:rPr>
              <a:t> </a:t>
            </a:r>
            <a:r>
              <a:rPr lang="en-US" sz="2800" dirty="0">
                <a:solidFill>
                  <a:srgbClr val="5F4B3B"/>
                </a:solidFill>
                <a:latin typeface="Candara"/>
                <a:cs typeface="Arial"/>
              </a:rPr>
              <a:t>Compliance Monitoring Data</a:t>
            </a:r>
            <a:endParaRPr lang="en-US" sz="3200" dirty="0">
              <a:solidFill>
                <a:srgbClr val="C00000"/>
              </a:solidFill>
              <a:latin typeface="Candara"/>
              <a:cs typeface="Arial"/>
            </a:endParaRPr>
          </a:p>
        </p:txBody>
      </p:sp>
      <p:sp>
        <p:nvSpPr>
          <p:cNvPr id="8" name="TextBox 7">
            <a:extLst>
              <a:ext uri="{FF2B5EF4-FFF2-40B4-BE49-F238E27FC236}">
                <a16:creationId xmlns:a16="http://schemas.microsoft.com/office/drawing/2014/main" id="{0A0A8E76-BEC2-40DD-86B5-270CCA836973}"/>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9</a:t>
            </a:r>
          </a:p>
        </p:txBody>
      </p:sp>
    </p:spTree>
    <p:extLst>
      <p:ext uri="{BB962C8B-B14F-4D97-AF65-F5344CB8AC3E}">
        <p14:creationId xmlns:p14="http://schemas.microsoft.com/office/powerpoint/2010/main" val="2040334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pic>
        <p:nvPicPr>
          <p:cNvPr id="4" name="Picture 3">
            <a:extLst>
              <a:ext uri="{FF2B5EF4-FFF2-40B4-BE49-F238E27FC236}">
                <a16:creationId xmlns:a16="http://schemas.microsoft.com/office/drawing/2014/main" id="{8A48BB6E-438D-419D-9D62-0AE18157236A}"/>
              </a:ext>
            </a:extLst>
          </p:cNvPr>
          <p:cNvPicPr>
            <a:picLocks noChangeAspect="1"/>
          </p:cNvPicPr>
          <p:nvPr/>
        </p:nvPicPr>
        <p:blipFill>
          <a:blip r:embed="rId2"/>
          <a:stretch>
            <a:fillRect/>
          </a:stretch>
        </p:blipFill>
        <p:spPr>
          <a:xfrm>
            <a:off x="803199" y="952713"/>
            <a:ext cx="10328989" cy="5754241"/>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974D56FD-9633-4D13-8E8B-B8BC3BAC0ECF}"/>
              </a:ext>
            </a:extLst>
          </p:cNvPr>
          <p:cNvGrpSpPr/>
          <p:nvPr/>
        </p:nvGrpSpPr>
        <p:grpSpPr>
          <a:xfrm>
            <a:off x="2982831" y="3642130"/>
            <a:ext cx="6966927" cy="2325854"/>
            <a:chOff x="2102265" y="3271946"/>
            <a:chExt cx="9452924" cy="1794663"/>
          </a:xfrm>
        </p:grpSpPr>
        <p:sp>
          <p:nvSpPr>
            <p:cNvPr id="7" name="Rectangle: Rounded Corners 6">
              <a:extLst>
                <a:ext uri="{FF2B5EF4-FFF2-40B4-BE49-F238E27FC236}">
                  <a16:creationId xmlns:a16="http://schemas.microsoft.com/office/drawing/2014/main" id="{F0BBBD61-1148-485A-8DCB-CA10BD587607}"/>
                </a:ext>
              </a:extLst>
            </p:cNvPr>
            <p:cNvSpPr/>
            <p:nvPr/>
          </p:nvSpPr>
          <p:spPr>
            <a:xfrm>
              <a:off x="2102265" y="3271946"/>
              <a:ext cx="9452924" cy="1794663"/>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3C5CF4A-0855-4908-9357-86061100D714}"/>
                </a:ext>
              </a:extLst>
            </p:cNvPr>
            <p:cNvSpPr txBox="1"/>
            <p:nvPr/>
          </p:nvSpPr>
          <p:spPr>
            <a:xfrm>
              <a:off x="2278673" y="3443957"/>
              <a:ext cx="5785503" cy="347105"/>
            </a:xfrm>
            <a:prstGeom prst="rect">
              <a:avLst/>
            </a:prstGeom>
            <a:noFill/>
          </p:spPr>
          <p:txBody>
            <a:bodyPr wrap="square" rtlCol="0">
              <a:spAutoFit/>
            </a:bodyPr>
            <a:lstStyle/>
            <a:p>
              <a:endParaRPr lang="en-US" dirty="0">
                <a:solidFill>
                  <a:srgbClr val="604900"/>
                </a:solidFill>
              </a:endParaRPr>
            </a:p>
          </p:txBody>
        </p:sp>
        <p:sp>
          <p:nvSpPr>
            <p:cNvPr id="10" name="TextBox 9">
              <a:extLst>
                <a:ext uri="{FF2B5EF4-FFF2-40B4-BE49-F238E27FC236}">
                  <a16:creationId xmlns:a16="http://schemas.microsoft.com/office/drawing/2014/main" id="{92536C6C-FB33-48D2-8892-9D578936A38C}"/>
                </a:ext>
              </a:extLst>
            </p:cNvPr>
            <p:cNvSpPr txBox="1"/>
            <p:nvPr/>
          </p:nvSpPr>
          <p:spPr>
            <a:xfrm>
              <a:off x="2278672" y="3346238"/>
              <a:ext cx="8859588" cy="1567400"/>
            </a:xfrm>
            <a:prstGeom prst="rect">
              <a:avLst/>
            </a:prstGeom>
            <a:noFill/>
          </p:spPr>
          <p:txBody>
            <a:bodyPr wrap="square" rtlCol="0">
              <a:spAutoFit/>
            </a:bodyPr>
            <a:lstStyle/>
            <a:p>
              <a:r>
                <a:rPr lang="en-US" dirty="0">
                  <a:solidFill>
                    <a:srgbClr val="604900"/>
                  </a:solidFill>
                </a:rPr>
                <a:t>General Format Requirements</a:t>
              </a:r>
            </a:p>
            <a:p>
              <a:pPr marL="285750" indent="-285750">
                <a:buFont typeface="Arial" panose="020B0604020202020204" pitchFamily="34" charset="0"/>
                <a:buChar char="•"/>
              </a:pPr>
              <a:r>
                <a:rPr lang="en-US" dirty="0">
                  <a:solidFill>
                    <a:srgbClr val="604900"/>
                  </a:solidFill>
                </a:rPr>
                <a:t>All compliance data is to be on one sheet and on the first tab of the excel sheet</a:t>
              </a:r>
            </a:p>
            <a:p>
              <a:pPr marL="285750" indent="-285750">
                <a:buFont typeface="Arial" panose="020B0604020202020204" pitchFamily="34" charset="0"/>
                <a:buChar char="•"/>
              </a:pPr>
              <a:r>
                <a:rPr lang="en-US" dirty="0">
                  <a:solidFill>
                    <a:srgbClr val="604900"/>
                  </a:solidFill>
                </a:rPr>
                <a:t>Please rename file to:</a:t>
              </a:r>
            </a:p>
            <a:p>
              <a:pPr marL="742950" lvl="1" indent="-285750">
                <a:buFont typeface="Courier New" panose="02070309020205020404" pitchFamily="49" charset="0"/>
                <a:buChar char="o"/>
              </a:pPr>
              <a:r>
                <a:rPr lang="en-US" dirty="0">
                  <a:solidFill>
                    <a:srgbClr val="604900"/>
                  </a:solidFill>
                </a:rPr>
                <a:t>“NEV00XXXXX_Quarter_X_20XX” (pre-2000) </a:t>
              </a:r>
            </a:p>
            <a:p>
              <a:pPr marL="742950" lvl="1" indent="-285750">
                <a:buFont typeface="Courier New" panose="02070309020205020404" pitchFamily="49" charset="0"/>
                <a:buChar char="o"/>
              </a:pPr>
              <a:r>
                <a:rPr lang="en-US" dirty="0">
                  <a:solidFill>
                    <a:srgbClr val="604900"/>
                  </a:solidFill>
                </a:rPr>
                <a:t>“NEV200XXXX _Quarter_X_20XX” (after 2000) </a:t>
              </a:r>
            </a:p>
            <a:p>
              <a:pPr marL="285750" indent="-285750">
                <a:buFont typeface="Arial" panose="020B0604020202020204" pitchFamily="34" charset="0"/>
                <a:buChar char="•"/>
              </a:pPr>
              <a:r>
                <a:rPr lang="en-US" dirty="0">
                  <a:solidFill>
                    <a:srgbClr val="604900"/>
                  </a:solidFill>
                </a:rPr>
                <a:t>Separate permits into different excel spreadsheets</a:t>
              </a:r>
            </a:p>
          </p:txBody>
        </p:sp>
      </p:grpSp>
      <p:cxnSp>
        <p:nvCxnSpPr>
          <p:cNvPr id="22" name="Straight Arrow Connector 21">
            <a:extLst>
              <a:ext uri="{FF2B5EF4-FFF2-40B4-BE49-F238E27FC236}">
                <a16:creationId xmlns:a16="http://schemas.microsoft.com/office/drawing/2014/main" id="{22AD4830-DF18-4E59-9557-AC191CF66660}"/>
              </a:ext>
            </a:extLst>
          </p:cNvPr>
          <p:cNvCxnSpPr>
            <a:cxnSpLocks/>
          </p:cNvCxnSpPr>
          <p:nvPr/>
        </p:nvCxnSpPr>
        <p:spPr>
          <a:xfrm>
            <a:off x="1267762" y="3240915"/>
            <a:ext cx="1" cy="2869005"/>
          </a:xfrm>
          <a:prstGeom prst="straightConnector1">
            <a:avLst/>
          </a:prstGeom>
          <a:ln w="38100">
            <a:solidFill>
              <a:srgbClr val="FFC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E0F93B9-415D-4CB5-A402-60BD5B08D3DF}"/>
              </a:ext>
            </a:extLst>
          </p:cNvPr>
          <p:cNvSpPr/>
          <p:nvPr/>
        </p:nvSpPr>
        <p:spPr>
          <a:xfrm>
            <a:off x="1604865" y="6186196"/>
            <a:ext cx="914400" cy="34523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27714A2-7589-437F-8424-7936161441AF}"/>
              </a:ext>
            </a:extLst>
          </p:cNvPr>
          <p:cNvSpPr txBox="1"/>
          <p:nvPr/>
        </p:nvSpPr>
        <p:spPr>
          <a:xfrm>
            <a:off x="1321780" y="4273756"/>
            <a:ext cx="821091" cy="646331"/>
          </a:xfrm>
          <a:prstGeom prst="rect">
            <a:avLst/>
          </a:prstGeom>
          <a:noFill/>
        </p:spPr>
        <p:txBody>
          <a:bodyPr wrap="square" rtlCol="0">
            <a:spAutoFit/>
          </a:bodyPr>
          <a:lstStyle/>
          <a:p>
            <a:r>
              <a:rPr lang="en-US" dirty="0">
                <a:solidFill>
                  <a:schemeClr val="accent4"/>
                </a:solidFill>
                <a:latin typeface="Candara" panose="020E0502030303020204" pitchFamily="34" charset="0"/>
              </a:rPr>
              <a:t>ALL DATA</a:t>
            </a:r>
          </a:p>
        </p:txBody>
      </p:sp>
      <p:sp>
        <p:nvSpPr>
          <p:cNvPr id="11" name="TextBox 10">
            <a:extLst>
              <a:ext uri="{FF2B5EF4-FFF2-40B4-BE49-F238E27FC236}">
                <a16:creationId xmlns:a16="http://schemas.microsoft.com/office/drawing/2014/main" id="{F8A5666C-7B8D-4A97-8425-E5B911F077D9}"/>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10</a:t>
            </a:r>
          </a:p>
        </p:txBody>
      </p:sp>
    </p:spTree>
    <p:extLst>
      <p:ext uri="{BB962C8B-B14F-4D97-AF65-F5344CB8AC3E}">
        <p14:creationId xmlns:p14="http://schemas.microsoft.com/office/powerpoint/2010/main" val="4027516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pic>
        <p:nvPicPr>
          <p:cNvPr id="4" name="Picture 3">
            <a:extLst>
              <a:ext uri="{FF2B5EF4-FFF2-40B4-BE49-F238E27FC236}">
                <a16:creationId xmlns:a16="http://schemas.microsoft.com/office/drawing/2014/main" id="{8A48BB6E-438D-419D-9D62-0AE18157236A}"/>
              </a:ext>
            </a:extLst>
          </p:cNvPr>
          <p:cNvPicPr>
            <a:picLocks noChangeAspect="1"/>
          </p:cNvPicPr>
          <p:nvPr/>
        </p:nvPicPr>
        <p:blipFill>
          <a:blip r:embed="rId2"/>
          <a:stretch>
            <a:fillRect/>
          </a:stretch>
        </p:blipFill>
        <p:spPr>
          <a:xfrm>
            <a:off x="803199" y="952713"/>
            <a:ext cx="10328989" cy="5754241"/>
          </a:xfrm>
          <a:prstGeom prst="rect">
            <a:avLst/>
          </a:prstGeom>
          <a:effectLst>
            <a:outerShdw blurRad="63500" sx="102000" sy="102000" algn="ctr" rotWithShape="0">
              <a:prstClr val="black">
                <a:alpha val="40000"/>
              </a:prstClr>
            </a:outerShdw>
          </a:effectLst>
        </p:spPr>
      </p:pic>
      <p:sp>
        <p:nvSpPr>
          <p:cNvPr id="14" name="Rectangle: Rounded Corners 13">
            <a:extLst>
              <a:ext uri="{FF2B5EF4-FFF2-40B4-BE49-F238E27FC236}">
                <a16:creationId xmlns:a16="http://schemas.microsoft.com/office/drawing/2014/main" id="{567D8E1A-BB5E-47FB-97DE-59463B2C1A86}"/>
              </a:ext>
            </a:extLst>
          </p:cNvPr>
          <p:cNvSpPr/>
          <p:nvPr/>
        </p:nvSpPr>
        <p:spPr>
          <a:xfrm>
            <a:off x="1604312" y="3865020"/>
            <a:ext cx="2515360" cy="1512738"/>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60495FC-CC64-4C9D-87A5-9049A1535724}"/>
              </a:ext>
            </a:extLst>
          </p:cNvPr>
          <p:cNvSpPr txBox="1"/>
          <p:nvPr/>
        </p:nvSpPr>
        <p:spPr>
          <a:xfrm>
            <a:off x="1707456" y="4002482"/>
            <a:ext cx="2503918" cy="1200329"/>
          </a:xfrm>
          <a:prstGeom prst="rect">
            <a:avLst/>
          </a:prstGeom>
          <a:noFill/>
        </p:spPr>
        <p:txBody>
          <a:bodyPr wrap="square" rtlCol="0">
            <a:spAutoFit/>
          </a:bodyPr>
          <a:lstStyle/>
          <a:p>
            <a:r>
              <a:rPr lang="en-US" dirty="0">
                <a:solidFill>
                  <a:srgbClr val="604900"/>
                </a:solidFill>
              </a:rPr>
              <a:t>Location ID*</a:t>
            </a:r>
          </a:p>
          <a:p>
            <a:pPr marL="285750" indent="-285750">
              <a:buFont typeface="Arial" panose="020B0604020202020204" pitchFamily="34" charset="0"/>
              <a:buChar char="•"/>
            </a:pPr>
            <a:r>
              <a:rPr lang="en-US" dirty="0">
                <a:solidFill>
                  <a:srgbClr val="604900"/>
                </a:solidFill>
              </a:rPr>
              <a:t>Unique to location</a:t>
            </a:r>
          </a:p>
          <a:p>
            <a:pPr marL="285750" indent="-285750">
              <a:buFont typeface="Arial" panose="020B0604020202020204" pitchFamily="34" charset="0"/>
              <a:buChar char="•"/>
            </a:pPr>
            <a:r>
              <a:rPr lang="en-US" dirty="0">
                <a:solidFill>
                  <a:srgbClr val="604900"/>
                </a:solidFill>
              </a:rPr>
              <a:t>Case-sensitive!</a:t>
            </a:r>
          </a:p>
          <a:p>
            <a:pPr marL="285750" indent="-285750">
              <a:buFont typeface="Arial" panose="020B0604020202020204" pitchFamily="34" charset="0"/>
              <a:buChar char="•"/>
            </a:pPr>
            <a:r>
              <a:rPr lang="en-US" dirty="0">
                <a:solidFill>
                  <a:srgbClr val="604900"/>
                </a:solidFill>
              </a:rPr>
              <a:t>Must match WPCP</a:t>
            </a:r>
          </a:p>
        </p:txBody>
      </p:sp>
      <p:pic>
        <p:nvPicPr>
          <p:cNvPr id="18" name="Picture 17">
            <a:extLst>
              <a:ext uri="{FF2B5EF4-FFF2-40B4-BE49-F238E27FC236}">
                <a16:creationId xmlns:a16="http://schemas.microsoft.com/office/drawing/2014/main" id="{28963858-AD4D-4DEE-A8CF-7CF92E5641B9}"/>
              </a:ext>
            </a:extLst>
          </p:cNvPr>
          <p:cNvPicPr>
            <a:picLocks noChangeAspect="1"/>
          </p:cNvPicPr>
          <p:nvPr/>
        </p:nvPicPr>
        <p:blipFill>
          <a:blip r:embed="rId3"/>
          <a:stretch>
            <a:fillRect/>
          </a:stretch>
        </p:blipFill>
        <p:spPr>
          <a:xfrm>
            <a:off x="4484234" y="3688672"/>
            <a:ext cx="6338253" cy="2022124"/>
          </a:xfrm>
          <a:prstGeom prst="rect">
            <a:avLst/>
          </a:prstGeom>
          <a:effectLst>
            <a:outerShdw blurRad="63500" sx="102000" sy="102000" algn="ctr" rotWithShape="0">
              <a:prstClr val="black">
                <a:alpha val="40000"/>
              </a:prstClr>
            </a:outerShdw>
          </a:effectLst>
        </p:spPr>
      </p:pic>
      <p:cxnSp>
        <p:nvCxnSpPr>
          <p:cNvPr id="19" name="Straight Connector 18">
            <a:extLst>
              <a:ext uri="{FF2B5EF4-FFF2-40B4-BE49-F238E27FC236}">
                <a16:creationId xmlns:a16="http://schemas.microsoft.com/office/drawing/2014/main" id="{2797CC57-E957-404C-A1BD-E3278B201762}"/>
              </a:ext>
            </a:extLst>
          </p:cNvPr>
          <p:cNvCxnSpPr/>
          <p:nvPr/>
        </p:nvCxnSpPr>
        <p:spPr>
          <a:xfrm>
            <a:off x="6306210" y="4602376"/>
            <a:ext cx="33329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831DAC-9BA6-4FF4-81EF-64D29FAEB85E}"/>
              </a:ext>
            </a:extLst>
          </p:cNvPr>
          <p:cNvCxnSpPr>
            <a:cxnSpLocks/>
          </p:cNvCxnSpPr>
          <p:nvPr/>
        </p:nvCxnSpPr>
        <p:spPr>
          <a:xfrm>
            <a:off x="6215679" y="5155026"/>
            <a:ext cx="2521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D270F2-9E69-4D2E-9D17-285E95DF10C2}"/>
              </a:ext>
            </a:extLst>
          </p:cNvPr>
          <p:cNvCxnSpPr>
            <a:cxnSpLocks/>
          </p:cNvCxnSpPr>
          <p:nvPr/>
        </p:nvCxnSpPr>
        <p:spPr>
          <a:xfrm>
            <a:off x="6087425" y="5352693"/>
            <a:ext cx="2521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650133-D1BA-44D0-8BA7-22330CCBDE3C}"/>
              </a:ext>
            </a:extLst>
          </p:cNvPr>
          <p:cNvCxnSpPr>
            <a:cxnSpLocks/>
          </p:cNvCxnSpPr>
          <p:nvPr/>
        </p:nvCxnSpPr>
        <p:spPr>
          <a:xfrm>
            <a:off x="1466661" y="3114392"/>
            <a:ext cx="1395331" cy="75062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94DE1F-50B2-4306-AB93-DD580EF340E7}"/>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11</a:t>
            </a:r>
          </a:p>
        </p:txBody>
      </p:sp>
    </p:spTree>
    <p:extLst>
      <p:ext uri="{BB962C8B-B14F-4D97-AF65-F5344CB8AC3E}">
        <p14:creationId xmlns:p14="http://schemas.microsoft.com/office/powerpoint/2010/main" val="2408941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pic>
        <p:nvPicPr>
          <p:cNvPr id="4" name="Picture 3">
            <a:extLst>
              <a:ext uri="{FF2B5EF4-FFF2-40B4-BE49-F238E27FC236}">
                <a16:creationId xmlns:a16="http://schemas.microsoft.com/office/drawing/2014/main" id="{8A48BB6E-438D-419D-9D62-0AE18157236A}"/>
              </a:ext>
            </a:extLst>
          </p:cNvPr>
          <p:cNvPicPr>
            <a:picLocks noChangeAspect="1"/>
          </p:cNvPicPr>
          <p:nvPr/>
        </p:nvPicPr>
        <p:blipFill>
          <a:blip r:embed="rId3"/>
          <a:stretch>
            <a:fillRect/>
          </a:stretch>
        </p:blipFill>
        <p:spPr>
          <a:xfrm>
            <a:off x="803199" y="952713"/>
            <a:ext cx="10328989" cy="5754241"/>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6EC1D32D-CC44-4B13-8A87-7E5715E52BD9}"/>
              </a:ext>
            </a:extLst>
          </p:cNvPr>
          <p:cNvGrpSpPr/>
          <p:nvPr/>
        </p:nvGrpSpPr>
        <p:grpSpPr>
          <a:xfrm>
            <a:off x="1469866" y="3054793"/>
            <a:ext cx="4527470" cy="2478259"/>
            <a:chOff x="2123008" y="2734766"/>
            <a:chExt cx="4527470" cy="2605943"/>
          </a:xfrm>
        </p:grpSpPr>
        <p:sp>
          <p:nvSpPr>
            <p:cNvPr id="7" name="Rectangle: Rounded Corners 6">
              <a:extLst>
                <a:ext uri="{FF2B5EF4-FFF2-40B4-BE49-F238E27FC236}">
                  <a16:creationId xmlns:a16="http://schemas.microsoft.com/office/drawing/2014/main" id="{7EBB576A-ED2B-4A24-A20B-6D3567D15808}"/>
                </a:ext>
              </a:extLst>
            </p:cNvPr>
            <p:cNvSpPr/>
            <p:nvPr/>
          </p:nvSpPr>
          <p:spPr>
            <a:xfrm>
              <a:off x="2123008" y="3283719"/>
              <a:ext cx="4496859" cy="2056990"/>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BAD2DA7-48AD-4C80-98E9-37C08EE8FF5D}"/>
                </a:ext>
              </a:extLst>
            </p:cNvPr>
            <p:cNvCxnSpPr>
              <a:cxnSpLocks/>
            </p:cNvCxnSpPr>
            <p:nvPr/>
          </p:nvCxnSpPr>
          <p:spPr>
            <a:xfrm>
              <a:off x="2817844" y="2734766"/>
              <a:ext cx="1284137" cy="5371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CB838F6-138B-4FF8-8C05-3005117496CF}"/>
                </a:ext>
              </a:extLst>
            </p:cNvPr>
            <p:cNvSpPr txBox="1"/>
            <p:nvPr/>
          </p:nvSpPr>
          <p:spPr>
            <a:xfrm>
              <a:off x="2254886" y="3384928"/>
              <a:ext cx="4395592" cy="1844711"/>
            </a:xfrm>
            <a:prstGeom prst="rect">
              <a:avLst/>
            </a:prstGeom>
            <a:noFill/>
          </p:spPr>
          <p:txBody>
            <a:bodyPr wrap="square" rtlCol="0">
              <a:spAutoFit/>
            </a:bodyPr>
            <a:lstStyle/>
            <a:p>
              <a:r>
                <a:rPr lang="en-US" dirty="0">
                  <a:solidFill>
                    <a:srgbClr val="604900"/>
                  </a:solidFill>
                </a:rPr>
                <a:t>Sample Date </a:t>
              </a:r>
            </a:p>
            <a:p>
              <a:pPr marL="285750" indent="-285750">
                <a:buFont typeface="Arial" panose="020B0604020202020204" pitchFamily="34" charset="0"/>
                <a:buChar char="•"/>
              </a:pPr>
              <a:r>
                <a:rPr lang="en-US" dirty="0">
                  <a:solidFill>
                    <a:srgbClr val="604900"/>
                  </a:solidFill>
                </a:rPr>
                <a:t>Date of sample collection, mm/dd/</a:t>
              </a:r>
              <a:r>
                <a:rPr lang="en-US" dirty="0" err="1">
                  <a:solidFill>
                    <a:srgbClr val="604900"/>
                  </a:solidFill>
                </a:rPr>
                <a:t>yyyy</a:t>
              </a:r>
              <a:endParaRPr lang="en-US" dirty="0">
                <a:solidFill>
                  <a:srgbClr val="604900"/>
                </a:solidFill>
              </a:endParaRPr>
            </a:p>
            <a:p>
              <a:endParaRPr lang="en-US" dirty="0">
                <a:solidFill>
                  <a:srgbClr val="604900"/>
                </a:solidFill>
              </a:endParaRPr>
            </a:p>
            <a:p>
              <a:r>
                <a:rPr lang="en-US" dirty="0">
                  <a:solidFill>
                    <a:srgbClr val="604900"/>
                  </a:solidFill>
                </a:rPr>
                <a:t>Sampled By</a:t>
              </a:r>
            </a:p>
            <a:p>
              <a:pPr marL="285750" indent="-285750">
                <a:buFont typeface="Arial" panose="020B0604020202020204" pitchFamily="34" charset="0"/>
                <a:buChar char="•"/>
              </a:pPr>
              <a:r>
                <a:rPr lang="en-US" dirty="0">
                  <a:solidFill>
                    <a:srgbClr val="604900"/>
                  </a:solidFill>
                </a:rPr>
                <a:t>Initials of person who collected sample</a:t>
              </a:r>
            </a:p>
            <a:p>
              <a:endParaRPr lang="en-US" dirty="0">
                <a:solidFill>
                  <a:srgbClr val="604900"/>
                </a:solidFill>
              </a:endParaRPr>
            </a:p>
          </p:txBody>
        </p:sp>
      </p:grpSp>
      <p:pic>
        <p:nvPicPr>
          <p:cNvPr id="2" name="Picture 1">
            <a:extLst>
              <a:ext uri="{FF2B5EF4-FFF2-40B4-BE49-F238E27FC236}">
                <a16:creationId xmlns:a16="http://schemas.microsoft.com/office/drawing/2014/main" id="{F58290CE-BEFC-4D95-B9C6-A2DE0BE95629}"/>
              </a:ext>
            </a:extLst>
          </p:cNvPr>
          <p:cNvPicPr>
            <a:picLocks noChangeAspect="1"/>
          </p:cNvPicPr>
          <p:nvPr/>
        </p:nvPicPr>
        <p:blipFill>
          <a:blip r:embed="rId4"/>
          <a:stretch>
            <a:fillRect/>
          </a:stretch>
        </p:blipFill>
        <p:spPr>
          <a:xfrm>
            <a:off x="7149442" y="3417226"/>
            <a:ext cx="3453171" cy="2476287"/>
          </a:xfrm>
          <a:prstGeom prst="rect">
            <a:avLst/>
          </a:prstGeom>
          <a:effectLst>
            <a:outerShdw blurRad="63500" sx="102000" sy="102000" algn="ctr" rotWithShape="0">
              <a:prstClr val="black">
                <a:alpha val="40000"/>
              </a:prstClr>
            </a:outerShdw>
          </a:effectLst>
        </p:spPr>
      </p:pic>
      <p:cxnSp>
        <p:nvCxnSpPr>
          <p:cNvPr id="17" name="Straight Connector 16">
            <a:extLst>
              <a:ext uri="{FF2B5EF4-FFF2-40B4-BE49-F238E27FC236}">
                <a16:creationId xmlns:a16="http://schemas.microsoft.com/office/drawing/2014/main" id="{EB9E31D7-D08A-4216-B403-4E6001C84647}"/>
              </a:ext>
            </a:extLst>
          </p:cNvPr>
          <p:cNvCxnSpPr>
            <a:cxnSpLocks/>
          </p:cNvCxnSpPr>
          <p:nvPr/>
        </p:nvCxnSpPr>
        <p:spPr>
          <a:xfrm>
            <a:off x="2858089" y="3054793"/>
            <a:ext cx="560139" cy="48459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C425529-0178-49DD-B24C-B085502B6ABF}"/>
              </a:ext>
            </a:extLst>
          </p:cNvPr>
          <p:cNvSpPr txBox="1"/>
          <p:nvPr/>
        </p:nvSpPr>
        <p:spPr>
          <a:xfrm>
            <a:off x="7118831" y="3435745"/>
            <a:ext cx="1287625" cy="215444"/>
          </a:xfrm>
          <a:prstGeom prst="rect">
            <a:avLst/>
          </a:prstGeom>
          <a:noFill/>
        </p:spPr>
        <p:txBody>
          <a:bodyPr wrap="square" rtlCol="0">
            <a:spAutoFit/>
          </a:bodyPr>
          <a:lstStyle/>
          <a:p>
            <a:r>
              <a:rPr lang="en-US" sz="800" i="1" dirty="0">
                <a:solidFill>
                  <a:schemeClr val="bg1">
                    <a:lumMod val="50000"/>
                  </a:schemeClr>
                </a:solidFill>
              </a:rPr>
              <a:t>geoetec.com/field-notes/</a:t>
            </a:r>
          </a:p>
        </p:txBody>
      </p:sp>
      <p:sp>
        <p:nvSpPr>
          <p:cNvPr id="11" name="TextBox 10">
            <a:extLst>
              <a:ext uri="{FF2B5EF4-FFF2-40B4-BE49-F238E27FC236}">
                <a16:creationId xmlns:a16="http://schemas.microsoft.com/office/drawing/2014/main" id="{C9675586-9B3A-40FF-B6DD-E9C7BCB34E57}"/>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12</a:t>
            </a:r>
          </a:p>
        </p:txBody>
      </p:sp>
    </p:spTree>
    <p:extLst>
      <p:ext uri="{BB962C8B-B14F-4D97-AF65-F5344CB8AC3E}">
        <p14:creationId xmlns:p14="http://schemas.microsoft.com/office/powerpoint/2010/main" val="3029480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pic>
        <p:nvPicPr>
          <p:cNvPr id="4" name="Picture 3">
            <a:extLst>
              <a:ext uri="{FF2B5EF4-FFF2-40B4-BE49-F238E27FC236}">
                <a16:creationId xmlns:a16="http://schemas.microsoft.com/office/drawing/2014/main" id="{8A48BB6E-438D-419D-9D62-0AE18157236A}"/>
              </a:ext>
            </a:extLst>
          </p:cNvPr>
          <p:cNvPicPr>
            <a:picLocks noChangeAspect="1"/>
          </p:cNvPicPr>
          <p:nvPr/>
        </p:nvPicPr>
        <p:blipFill>
          <a:blip r:embed="rId2"/>
          <a:stretch>
            <a:fillRect/>
          </a:stretch>
        </p:blipFill>
        <p:spPr>
          <a:xfrm>
            <a:off x="803199" y="952713"/>
            <a:ext cx="10328989" cy="5754241"/>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6EC1D32D-CC44-4B13-8A87-7E5715E52BD9}"/>
              </a:ext>
            </a:extLst>
          </p:cNvPr>
          <p:cNvGrpSpPr/>
          <p:nvPr/>
        </p:nvGrpSpPr>
        <p:grpSpPr>
          <a:xfrm>
            <a:off x="1469866" y="3028529"/>
            <a:ext cx="5238844" cy="2586676"/>
            <a:chOff x="2123008" y="2707149"/>
            <a:chExt cx="5238844" cy="2719946"/>
          </a:xfrm>
        </p:grpSpPr>
        <p:sp>
          <p:nvSpPr>
            <p:cNvPr id="7" name="Rectangle: Rounded Corners 6">
              <a:extLst>
                <a:ext uri="{FF2B5EF4-FFF2-40B4-BE49-F238E27FC236}">
                  <a16:creationId xmlns:a16="http://schemas.microsoft.com/office/drawing/2014/main" id="{7EBB576A-ED2B-4A24-A20B-6D3567D15808}"/>
                </a:ext>
              </a:extLst>
            </p:cNvPr>
            <p:cNvSpPr/>
            <p:nvPr/>
          </p:nvSpPr>
          <p:spPr>
            <a:xfrm>
              <a:off x="2123008" y="3283720"/>
              <a:ext cx="5024240" cy="2143375"/>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BAD2DA7-48AD-4C80-98E9-37C08EE8FF5D}"/>
                </a:ext>
              </a:extLst>
            </p:cNvPr>
            <p:cNvCxnSpPr>
              <a:cxnSpLocks/>
            </p:cNvCxnSpPr>
            <p:nvPr/>
          </p:nvCxnSpPr>
          <p:spPr>
            <a:xfrm flipH="1">
              <a:off x="5150497" y="2707149"/>
              <a:ext cx="625152" cy="5371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CB838F6-138B-4FF8-8C05-3005117496CF}"/>
                </a:ext>
              </a:extLst>
            </p:cNvPr>
            <p:cNvSpPr txBox="1"/>
            <p:nvPr/>
          </p:nvSpPr>
          <p:spPr>
            <a:xfrm>
              <a:off x="2185366" y="3436434"/>
              <a:ext cx="5176486" cy="1844712"/>
            </a:xfrm>
            <a:prstGeom prst="rect">
              <a:avLst/>
            </a:prstGeom>
            <a:noFill/>
          </p:spPr>
          <p:txBody>
            <a:bodyPr wrap="square" rtlCol="0">
              <a:spAutoFit/>
            </a:bodyPr>
            <a:lstStyle/>
            <a:p>
              <a:r>
                <a:rPr lang="en-US" dirty="0">
                  <a:solidFill>
                    <a:srgbClr val="604900"/>
                  </a:solidFill>
                </a:rPr>
                <a:t>Laboratory Certification Number</a:t>
              </a:r>
            </a:p>
            <a:p>
              <a:pPr marL="285750" indent="-285750">
                <a:buFont typeface="Arial" panose="020B0604020202020204" pitchFamily="34" charset="0"/>
                <a:buChar char="•"/>
              </a:pPr>
              <a:r>
                <a:rPr lang="en-US" dirty="0">
                  <a:solidFill>
                    <a:srgbClr val="604900"/>
                  </a:solidFill>
                </a:rPr>
                <a:t>Unique reference or EPA certification # to track chain-of-custody and other procedures</a:t>
              </a:r>
            </a:p>
            <a:p>
              <a:endParaRPr lang="en-US" dirty="0">
                <a:solidFill>
                  <a:srgbClr val="604900"/>
                </a:solidFill>
              </a:endParaRPr>
            </a:p>
            <a:p>
              <a:r>
                <a:rPr lang="en-US" dirty="0">
                  <a:solidFill>
                    <a:srgbClr val="604900"/>
                  </a:solidFill>
                </a:rPr>
                <a:t>Lab Test Date</a:t>
              </a:r>
            </a:p>
            <a:p>
              <a:pPr marL="285750" indent="-285750">
                <a:buFont typeface="Arial" panose="020B0604020202020204" pitchFamily="34" charset="0"/>
                <a:buChar char="•"/>
              </a:pPr>
              <a:r>
                <a:rPr lang="en-US" dirty="0">
                  <a:solidFill>
                    <a:srgbClr val="604900"/>
                  </a:solidFill>
                </a:rPr>
                <a:t>Sample analysis date, mm/dd/</a:t>
              </a:r>
              <a:r>
                <a:rPr lang="en-US" dirty="0" err="1">
                  <a:solidFill>
                    <a:srgbClr val="604900"/>
                  </a:solidFill>
                </a:rPr>
                <a:t>yyyy</a:t>
              </a:r>
              <a:r>
                <a:rPr lang="en-US" dirty="0">
                  <a:solidFill>
                    <a:srgbClr val="604900"/>
                  </a:solidFill>
                </a:rPr>
                <a:t> </a:t>
              </a:r>
            </a:p>
          </p:txBody>
        </p:sp>
      </p:grpSp>
      <p:cxnSp>
        <p:nvCxnSpPr>
          <p:cNvPr id="17" name="Straight Connector 16">
            <a:extLst>
              <a:ext uri="{FF2B5EF4-FFF2-40B4-BE49-F238E27FC236}">
                <a16:creationId xmlns:a16="http://schemas.microsoft.com/office/drawing/2014/main" id="{EB9E31D7-D08A-4216-B403-4E6001C84647}"/>
              </a:ext>
            </a:extLst>
          </p:cNvPr>
          <p:cNvCxnSpPr>
            <a:cxnSpLocks/>
          </p:cNvCxnSpPr>
          <p:nvPr/>
        </p:nvCxnSpPr>
        <p:spPr>
          <a:xfrm flipH="1">
            <a:off x="4376058" y="3028529"/>
            <a:ext cx="2118048" cy="53712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5A623CB-AA62-47A9-B172-4861995CBBCC}"/>
              </a:ext>
            </a:extLst>
          </p:cNvPr>
          <p:cNvPicPr>
            <a:picLocks noChangeAspect="1"/>
          </p:cNvPicPr>
          <p:nvPr/>
        </p:nvPicPr>
        <p:blipFill>
          <a:blip r:embed="rId3"/>
          <a:stretch>
            <a:fillRect/>
          </a:stretch>
        </p:blipFill>
        <p:spPr>
          <a:xfrm>
            <a:off x="6923314" y="3247619"/>
            <a:ext cx="3615643" cy="2778966"/>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6D6D8294-2B06-4B6D-A5CC-34079DA546E9}"/>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13</a:t>
            </a:r>
          </a:p>
        </p:txBody>
      </p:sp>
    </p:spTree>
    <p:extLst>
      <p:ext uri="{BB962C8B-B14F-4D97-AF65-F5344CB8AC3E}">
        <p14:creationId xmlns:p14="http://schemas.microsoft.com/office/powerpoint/2010/main" val="849382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pic>
        <p:nvPicPr>
          <p:cNvPr id="4" name="Picture 3">
            <a:extLst>
              <a:ext uri="{FF2B5EF4-FFF2-40B4-BE49-F238E27FC236}">
                <a16:creationId xmlns:a16="http://schemas.microsoft.com/office/drawing/2014/main" id="{8A48BB6E-438D-419D-9D62-0AE18157236A}"/>
              </a:ext>
            </a:extLst>
          </p:cNvPr>
          <p:cNvPicPr>
            <a:picLocks noChangeAspect="1"/>
          </p:cNvPicPr>
          <p:nvPr/>
        </p:nvPicPr>
        <p:blipFill>
          <a:blip r:embed="rId2"/>
          <a:stretch>
            <a:fillRect/>
          </a:stretch>
        </p:blipFill>
        <p:spPr>
          <a:xfrm>
            <a:off x="803199" y="952713"/>
            <a:ext cx="10328989" cy="5754241"/>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6EC1D32D-CC44-4B13-8A87-7E5715E52BD9}"/>
              </a:ext>
            </a:extLst>
          </p:cNvPr>
          <p:cNvGrpSpPr/>
          <p:nvPr/>
        </p:nvGrpSpPr>
        <p:grpSpPr>
          <a:xfrm>
            <a:off x="5696634" y="3073524"/>
            <a:ext cx="5941168" cy="2760398"/>
            <a:chOff x="2123008" y="2726845"/>
            <a:chExt cx="5941168" cy="2419455"/>
          </a:xfrm>
        </p:grpSpPr>
        <p:sp>
          <p:nvSpPr>
            <p:cNvPr id="7" name="Rectangle: Rounded Corners 6">
              <a:extLst>
                <a:ext uri="{FF2B5EF4-FFF2-40B4-BE49-F238E27FC236}">
                  <a16:creationId xmlns:a16="http://schemas.microsoft.com/office/drawing/2014/main" id="{7EBB576A-ED2B-4A24-A20B-6D3567D15808}"/>
                </a:ext>
              </a:extLst>
            </p:cNvPr>
            <p:cNvSpPr/>
            <p:nvPr/>
          </p:nvSpPr>
          <p:spPr>
            <a:xfrm>
              <a:off x="2123008" y="3283720"/>
              <a:ext cx="5024240" cy="1862580"/>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0D275E3-D9D7-4E38-AED1-819D2B38787B}"/>
                </a:ext>
              </a:extLst>
            </p:cNvPr>
            <p:cNvSpPr txBox="1"/>
            <p:nvPr/>
          </p:nvSpPr>
          <p:spPr>
            <a:xfrm>
              <a:off x="2278673" y="3381361"/>
              <a:ext cx="5785503" cy="323715"/>
            </a:xfrm>
            <a:prstGeom prst="rect">
              <a:avLst/>
            </a:prstGeom>
            <a:noFill/>
          </p:spPr>
          <p:txBody>
            <a:bodyPr wrap="square" rtlCol="0">
              <a:spAutoFit/>
            </a:bodyPr>
            <a:lstStyle/>
            <a:p>
              <a:endParaRPr lang="en-US" dirty="0">
                <a:solidFill>
                  <a:srgbClr val="604900"/>
                </a:solidFill>
              </a:endParaRPr>
            </a:p>
          </p:txBody>
        </p:sp>
        <p:cxnSp>
          <p:nvCxnSpPr>
            <p:cNvPr id="9" name="Straight Connector 8">
              <a:extLst>
                <a:ext uri="{FF2B5EF4-FFF2-40B4-BE49-F238E27FC236}">
                  <a16:creationId xmlns:a16="http://schemas.microsoft.com/office/drawing/2014/main" id="{2BAD2DA7-48AD-4C80-98E9-37C08EE8FF5D}"/>
                </a:ext>
              </a:extLst>
            </p:cNvPr>
            <p:cNvCxnSpPr>
              <a:cxnSpLocks/>
            </p:cNvCxnSpPr>
            <p:nvPr/>
          </p:nvCxnSpPr>
          <p:spPr>
            <a:xfrm>
              <a:off x="4198774" y="2726845"/>
              <a:ext cx="436354" cy="53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CB838F6-138B-4FF8-8C05-3005117496CF}"/>
                </a:ext>
              </a:extLst>
            </p:cNvPr>
            <p:cNvSpPr txBox="1"/>
            <p:nvPr/>
          </p:nvSpPr>
          <p:spPr>
            <a:xfrm>
              <a:off x="2278673" y="3513429"/>
              <a:ext cx="5176486" cy="1294860"/>
            </a:xfrm>
            <a:prstGeom prst="rect">
              <a:avLst/>
            </a:prstGeom>
            <a:noFill/>
          </p:spPr>
          <p:txBody>
            <a:bodyPr wrap="square" rtlCol="0">
              <a:spAutoFit/>
            </a:bodyPr>
            <a:lstStyle/>
            <a:p>
              <a:r>
                <a:rPr lang="en-US" dirty="0">
                  <a:solidFill>
                    <a:srgbClr val="604900"/>
                  </a:solidFill>
                </a:rPr>
                <a:t>Filtration</a:t>
              </a:r>
            </a:p>
            <a:p>
              <a:pPr marL="285750" indent="-285750">
                <a:buFont typeface="Arial" panose="020B0604020202020204" pitchFamily="34" charset="0"/>
                <a:buChar char="•"/>
              </a:pPr>
              <a:r>
                <a:rPr lang="en-US" dirty="0">
                  <a:solidFill>
                    <a:srgbClr val="604900"/>
                  </a:solidFill>
                </a:rPr>
                <a:t>“Filtered” or “Unfiltered”</a:t>
              </a:r>
            </a:p>
            <a:p>
              <a:endParaRPr lang="en-US" dirty="0">
                <a:solidFill>
                  <a:srgbClr val="604900"/>
                </a:solidFill>
              </a:endParaRPr>
            </a:p>
            <a:p>
              <a:r>
                <a:rPr lang="en-US" dirty="0">
                  <a:solidFill>
                    <a:srgbClr val="604900"/>
                  </a:solidFill>
                </a:rPr>
                <a:t>Filter Size</a:t>
              </a:r>
            </a:p>
            <a:p>
              <a:pPr marL="285750" indent="-285750">
                <a:buFont typeface="Arial" panose="020B0604020202020204" pitchFamily="34" charset="0"/>
                <a:buChar char="•"/>
              </a:pPr>
              <a:r>
                <a:rPr lang="en-US" dirty="0">
                  <a:solidFill>
                    <a:srgbClr val="604900"/>
                  </a:solidFill>
                </a:rPr>
                <a:t>Size of filter in micrometers, “0.45 </a:t>
              </a:r>
              <a:r>
                <a:rPr lang="en-US" dirty="0">
                  <a:solidFill>
                    <a:srgbClr val="604900"/>
                  </a:solidFill>
                  <a:latin typeface="Calibri" panose="020F0502020204030204" pitchFamily="34" charset="0"/>
                  <a:cs typeface="Calibri" panose="020F0502020204030204" pitchFamily="34" charset="0"/>
                </a:rPr>
                <a:t>µm”</a:t>
              </a:r>
              <a:endParaRPr lang="en-US" dirty="0">
                <a:solidFill>
                  <a:srgbClr val="604900"/>
                </a:solidFill>
              </a:endParaRPr>
            </a:p>
          </p:txBody>
        </p:sp>
      </p:grpSp>
      <p:cxnSp>
        <p:nvCxnSpPr>
          <p:cNvPr id="17" name="Straight Connector 16">
            <a:extLst>
              <a:ext uri="{FF2B5EF4-FFF2-40B4-BE49-F238E27FC236}">
                <a16:creationId xmlns:a16="http://schemas.microsoft.com/office/drawing/2014/main" id="{EB9E31D7-D08A-4216-B403-4E6001C84647}"/>
              </a:ext>
            </a:extLst>
          </p:cNvPr>
          <p:cNvCxnSpPr>
            <a:cxnSpLocks/>
            <a:endCxn id="7" idx="0"/>
          </p:cNvCxnSpPr>
          <p:nvPr/>
        </p:nvCxnSpPr>
        <p:spPr>
          <a:xfrm>
            <a:off x="7137918" y="3054793"/>
            <a:ext cx="1070836" cy="65407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4F78399-63F0-488C-B189-254A0B1B762B}"/>
              </a:ext>
            </a:extLst>
          </p:cNvPr>
          <p:cNvPicPr>
            <a:picLocks noChangeAspect="1"/>
          </p:cNvPicPr>
          <p:nvPr/>
        </p:nvPicPr>
        <p:blipFill>
          <a:blip r:embed="rId3"/>
          <a:stretch>
            <a:fillRect/>
          </a:stretch>
        </p:blipFill>
        <p:spPr>
          <a:xfrm>
            <a:off x="1781485" y="3258991"/>
            <a:ext cx="2189074" cy="2760398"/>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772C995C-6B47-4B9F-93CA-0B12180195FB}"/>
              </a:ext>
            </a:extLst>
          </p:cNvPr>
          <p:cNvSpPr txBox="1"/>
          <p:nvPr/>
        </p:nvSpPr>
        <p:spPr>
          <a:xfrm>
            <a:off x="3295901" y="3262528"/>
            <a:ext cx="874884" cy="215444"/>
          </a:xfrm>
          <a:prstGeom prst="rect">
            <a:avLst/>
          </a:prstGeom>
          <a:noFill/>
        </p:spPr>
        <p:txBody>
          <a:bodyPr wrap="square" rtlCol="0">
            <a:spAutoFit/>
          </a:bodyPr>
          <a:lstStyle/>
          <a:p>
            <a:r>
              <a:rPr lang="en-US" sz="800" i="1" dirty="0">
                <a:solidFill>
                  <a:schemeClr val="bg1">
                    <a:lumMod val="65000"/>
                  </a:schemeClr>
                </a:solidFill>
              </a:rPr>
              <a:t>fishersci.com</a:t>
            </a:r>
          </a:p>
        </p:txBody>
      </p:sp>
      <p:sp>
        <p:nvSpPr>
          <p:cNvPr id="12" name="TextBox 11">
            <a:extLst>
              <a:ext uri="{FF2B5EF4-FFF2-40B4-BE49-F238E27FC236}">
                <a16:creationId xmlns:a16="http://schemas.microsoft.com/office/drawing/2014/main" id="{F20C64C5-F0F1-4EC4-8AF9-B24E0695A149}"/>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14</a:t>
            </a:r>
          </a:p>
        </p:txBody>
      </p:sp>
    </p:spTree>
    <p:extLst>
      <p:ext uri="{BB962C8B-B14F-4D97-AF65-F5344CB8AC3E}">
        <p14:creationId xmlns:p14="http://schemas.microsoft.com/office/powerpoint/2010/main" val="2262624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pic>
        <p:nvPicPr>
          <p:cNvPr id="4" name="Picture 3">
            <a:extLst>
              <a:ext uri="{FF2B5EF4-FFF2-40B4-BE49-F238E27FC236}">
                <a16:creationId xmlns:a16="http://schemas.microsoft.com/office/drawing/2014/main" id="{8A48BB6E-438D-419D-9D62-0AE18157236A}"/>
              </a:ext>
            </a:extLst>
          </p:cNvPr>
          <p:cNvPicPr>
            <a:picLocks noChangeAspect="1"/>
          </p:cNvPicPr>
          <p:nvPr/>
        </p:nvPicPr>
        <p:blipFill>
          <a:blip r:embed="rId3"/>
          <a:stretch>
            <a:fillRect/>
          </a:stretch>
        </p:blipFill>
        <p:spPr>
          <a:xfrm>
            <a:off x="803199" y="952713"/>
            <a:ext cx="10328989" cy="5754241"/>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6EC1D32D-CC44-4B13-8A87-7E5715E52BD9}"/>
              </a:ext>
            </a:extLst>
          </p:cNvPr>
          <p:cNvGrpSpPr/>
          <p:nvPr/>
        </p:nvGrpSpPr>
        <p:grpSpPr>
          <a:xfrm>
            <a:off x="5696634" y="3025327"/>
            <a:ext cx="5994358" cy="3132877"/>
            <a:chOff x="2123008" y="2346378"/>
            <a:chExt cx="5994358" cy="2799923"/>
          </a:xfrm>
        </p:grpSpPr>
        <p:sp>
          <p:nvSpPr>
            <p:cNvPr id="7" name="Rectangle: Rounded Corners 6">
              <a:extLst>
                <a:ext uri="{FF2B5EF4-FFF2-40B4-BE49-F238E27FC236}">
                  <a16:creationId xmlns:a16="http://schemas.microsoft.com/office/drawing/2014/main" id="{7EBB576A-ED2B-4A24-A20B-6D3567D15808}"/>
                </a:ext>
              </a:extLst>
            </p:cNvPr>
            <p:cNvSpPr/>
            <p:nvPr/>
          </p:nvSpPr>
          <p:spPr>
            <a:xfrm>
              <a:off x="2123008" y="3001261"/>
              <a:ext cx="5024240" cy="2145040"/>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0D275E3-D9D7-4E38-AED1-819D2B38787B}"/>
                </a:ext>
              </a:extLst>
            </p:cNvPr>
            <p:cNvSpPr txBox="1"/>
            <p:nvPr/>
          </p:nvSpPr>
          <p:spPr>
            <a:xfrm>
              <a:off x="2331863" y="3146169"/>
              <a:ext cx="5785503" cy="330080"/>
            </a:xfrm>
            <a:prstGeom prst="rect">
              <a:avLst/>
            </a:prstGeom>
            <a:noFill/>
          </p:spPr>
          <p:txBody>
            <a:bodyPr wrap="square" rtlCol="0">
              <a:spAutoFit/>
            </a:bodyPr>
            <a:lstStyle/>
            <a:p>
              <a:r>
                <a:rPr lang="en-US" dirty="0">
                  <a:solidFill>
                    <a:srgbClr val="604900"/>
                  </a:solidFill>
                </a:rPr>
                <a:t>Parameter*</a:t>
              </a:r>
            </a:p>
          </p:txBody>
        </p:sp>
        <p:cxnSp>
          <p:nvCxnSpPr>
            <p:cNvPr id="9" name="Straight Connector 8">
              <a:extLst>
                <a:ext uri="{FF2B5EF4-FFF2-40B4-BE49-F238E27FC236}">
                  <a16:creationId xmlns:a16="http://schemas.microsoft.com/office/drawing/2014/main" id="{2BAD2DA7-48AD-4C80-98E9-37C08EE8FF5D}"/>
                </a:ext>
              </a:extLst>
            </p:cNvPr>
            <p:cNvCxnSpPr>
              <a:cxnSpLocks/>
              <a:endCxn id="7" idx="0"/>
            </p:cNvCxnSpPr>
            <p:nvPr/>
          </p:nvCxnSpPr>
          <p:spPr>
            <a:xfrm flipH="1">
              <a:off x="4635128" y="2346378"/>
              <a:ext cx="198128" cy="65488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CB838F6-138B-4FF8-8C05-3005117496CF}"/>
                </a:ext>
              </a:extLst>
            </p:cNvPr>
            <p:cNvSpPr txBox="1"/>
            <p:nvPr/>
          </p:nvSpPr>
          <p:spPr>
            <a:xfrm>
              <a:off x="2179617" y="3458113"/>
              <a:ext cx="5176486" cy="137882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604900"/>
                  </a:solidFill>
                </a:rPr>
                <a:t>Name of reported parameter, e.g., “ANP/AGP”, “Depth of sample”, “Field Temperature”, “Lake area”, “Manganese”, “Pumping rate”, “Volume”</a:t>
              </a:r>
            </a:p>
            <a:p>
              <a:pPr marL="285750" indent="-285750">
                <a:buFont typeface="Arial" panose="020B0604020202020204" pitchFamily="34" charset="0"/>
                <a:buChar char="•"/>
              </a:pPr>
              <a:endParaRPr lang="en-US" dirty="0">
                <a:solidFill>
                  <a:srgbClr val="604900"/>
                </a:solidFill>
              </a:endParaRPr>
            </a:p>
            <a:p>
              <a:pPr marL="285750" indent="-285750">
                <a:buFont typeface="Arial" panose="020B0604020202020204" pitchFamily="34" charset="0"/>
                <a:buChar char="•"/>
              </a:pPr>
              <a:r>
                <a:rPr lang="en-US" dirty="0">
                  <a:solidFill>
                    <a:srgbClr val="604900"/>
                  </a:solidFill>
                </a:rPr>
                <a:t>Case sensitive! Refer to Appendix A of “</a:t>
              </a:r>
              <a:r>
                <a:rPr lang="en-US" dirty="0" err="1">
                  <a:solidFill>
                    <a:srgbClr val="604900"/>
                  </a:solidFill>
                </a:rPr>
                <a:t>Guidance_for_BMRR_database_upload</a:t>
              </a:r>
              <a:r>
                <a:rPr lang="en-US" dirty="0">
                  <a:solidFill>
                    <a:srgbClr val="604900"/>
                  </a:solidFill>
                </a:rPr>
                <a:t>”</a:t>
              </a:r>
            </a:p>
          </p:txBody>
        </p:sp>
      </p:grpSp>
      <p:pic>
        <p:nvPicPr>
          <p:cNvPr id="11" name="Picture 10">
            <a:extLst>
              <a:ext uri="{FF2B5EF4-FFF2-40B4-BE49-F238E27FC236}">
                <a16:creationId xmlns:a16="http://schemas.microsoft.com/office/drawing/2014/main" id="{355D4FA6-3392-4827-BEC3-2F23DFFD6BAB}"/>
              </a:ext>
            </a:extLst>
          </p:cNvPr>
          <p:cNvPicPr>
            <a:picLocks noChangeAspect="1"/>
          </p:cNvPicPr>
          <p:nvPr/>
        </p:nvPicPr>
        <p:blipFill>
          <a:blip r:embed="rId4"/>
          <a:stretch>
            <a:fillRect/>
          </a:stretch>
        </p:blipFill>
        <p:spPr>
          <a:xfrm>
            <a:off x="1123183" y="3306869"/>
            <a:ext cx="4401493" cy="2729204"/>
          </a:xfrm>
          <a:prstGeom prst="rect">
            <a:avLst/>
          </a:prstGeom>
          <a:effectLst>
            <a:outerShdw blurRad="63500" sx="102000" sy="102000" algn="ctr" rotWithShape="0">
              <a:prstClr val="black">
                <a:alpha val="40000"/>
              </a:prstClr>
            </a:outerShdw>
          </a:effectLst>
        </p:spPr>
      </p:pic>
      <p:cxnSp>
        <p:nvCxnSpPr>
          <p:cNvPr id="16" name="Straight Connector 15">
            <a:extLst>
              <a:ext uri="{FF2B5EF4-FFF2-40B4-BE49-F238E27FC236}">
                <a16:creationId xmlns:a16="http://schemas.microsoft.com/office/drawing/2014/main" id="{30BA2203-D8F3-42C0-B635-FDD35113E48E}"/>
              </a:ext>
            </a:extLst>
          </p:cNvPr>
          <p:cNvCxnSpPr>
            <a:cxnSpLocks/>
            <a:endCxn id="8" idx="1"/>
          </p:cNvCxnSpPr>
          <p:nvPr/>
        </p:nvCxnSpPr>
        <p:spPr>
          <a:xfrm>
            <a:off x="5024673" y="3684760"/>
            <a:ext cx="880816" cy="420131"/>
          </a:xfrm>
          <a:prstGeom prst="line">
            <a:avLst/>
          </a:prstGeom>
          <a:ln w="38100">
            <a:solidFill>
              <a:srgbClr val="FFC000"/>
            </a:solidFill>
            <a:head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89724B8-1103-4F06-9E0A-57A9B3AFF17F}"/>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15</a:t>
            </a:r>
          </a:p>
        </p:txBody>
      </p:sp>
    </p:spTree>
    <p:extLst>
      <p:ext uri="{BB962C8B-B14F-4D97-AF65-F5344CB8AC3E}">
        <p14:creationId xmlns:p14="http://schemas.microsoft.com/office/powerpoint/2010/main" val="2405327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pic>
        <p:nvPicPr>
          <p:cNvPr id="4" name="Picture 3">
            <a:extLst>
              <a:ext uri="{FF2B5EF4-FFF2-40B4-BE49-F238E27FC236}">
                <a16:creationId xmlns:a16="http://schemas.microsoft.com/office/drawing/2014/main" id="{8A48BB6E-438D-419D-9D62-0AE18157236A}"/>
              </a:ext>
            </a:extLst>
          </p:cNvPr>
          <p:cNvPicPr>
            <a:picLocks noChangeAspect="1"/>
          </p:cNvPicPr>
          <p:nvPr/>
        </p:nvPicPr>
        <p:blipFill>
          <a:blip r:embed="rId3"/>
          <a:stretch>
            <a:fillRect/>
          </a:stretch>
        </p:blipFill>
        <p:spPr>
          <a:xfrm>
            <a:off x="803199" y="952713"/>
            <a:ext cx="10328989" cy="5754241"/>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6EC1D32D-CC44-4B13-8A87-7E5715E52BD9}"/>
              </a:ext>
            </a:extLst>
          </p:cNvPr>
          <p:cNvGrpSpPr/>
          <p:nvPr/>
        </p:nvGrpSpPr>
        <p:grpSpPr>
          <a:xfrm>
            <a:off x="5696634" y="3025326"/>
            <a:ext cx="5966367" cy="3132878"/>
            <a:chOff x="2123008" y="2346377"/>
            <a:chExt cx="5966367" cy="2799924"/>
          </a:xfrm>
        </p:grpSpPr>
        <p:sp>
          <p:nvSpPr>
            <p:cNvPr id="7" name="Rectangle: Rounded Corners 6">
              <a:extLst>
                <a:ext uri="{FF2B5EF4-FFF2-40B4-BE49-F238E27FC236}">
                  <a16:creationId xmlns:a16="http://schemas.microsoft.com/office/drawing/2014/main" id="{7EBB576A-ED2B-4A24-A20B-6D3567D15808}"/>
                </a:ext>
              </a:extLst>
            </p:cNvPr>
            <p:cNvSpPr/>
            <p:nvPr/>
          </p:nvSpPr>
          <p:spPr>
            <a:xfrm>
              <a:off x="2123008" y="2707150"/>
              <a:ext cx="5024240" cy="2439151"/>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0D275E3-D9D7-4E38-AED1-819D2B38787B}"/>
                </a:ext>
              </a:extLst>
            </p:cNvPr>
            <p:cNvSpPr txBox="1"/>
            <p:nvPr/>
          </p:nvSpPr>
          <p:spPr>
            <a:xfrm>
              <a:off x="2303872" y="2840614"/>
              <a:ext cx="5785503" cy="330080"/>
            </a:xfrm>
            <a:prstGeom prst="rect">
              <a:avLst/>
            </a:prstGeom>
            <a:noFill/>
          </p:spPr>
          <p:txBody>
            <a:bodyPr wrap="square" rtlCol="0">
              <a:spAutoFit/>
            </a:bodyPr>
            <a:lstStyle/>
            <a:p>
              <a:r>
                <a:rPr lang="en-US" dirty="0">
                  <a:solidFill>
                    <a:srgbClr val="604900"/>
                  </a:solidFill>
                </a:rPr>
                <a:t>Value*</a:t>
              </a:r>
            </a:p>
          </p:txBody>
        </p:sp>
        <p:cxnSp>
          <p:nvCxnSpPr>
            <p:cNvPr id="9" name="Straight Connector 8">
              <a:extLst>
                <a:ext uri="{FF2B5EF4-FFF2-40B4-BE49-F238E27FC236}">
                  <a16:creationId xmlns:a16="http://schemas.microsoft.com/office/drawing/2014/main" id="{2BAD2DA7-48AD-4C80-98E9-37C08EE8FF5D}"/>
                </a:ext>
              </a:extLst>
            </p:cNvPr>
            <p:cNvCxnSpPr>
              <a:cxnSpLocks/>
              <a:endCxn id="7" idx="0"/>
            </p:cNvCxnSpPr>
            <p:nvPr/>
          </p:nvCxnSpPr>
          <p:spPr>
            <a:xfrm flipH="1">
              <a:off x="4635128" y="2346377"/>
              <a:ext cx="785956" cy="3607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CB838F6-138B-4FF8-8C05-3005117496CF}"/>
                </a:ext>
              </a:extLst>
            </p:cNvPr>
            <p:cNvSpPr txBox="1"/>
            <p:nvPr/>
          </p:nvSpPr>
          <p:spPr>
            <a:xfrm>
              <a:off x="2176419" y="3275931"/>
              <a:ext cx="5176486" cy="156788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604900"/>
                  </a:solidFill>
                </a:rPr>
                <a:t>Numerical value for the appropriate sample, parameter, and sample location/date</a:t>
              </a:r>
            </a:p>
            <a:p>
              <a:pPr marL="285750" indent="-285750">
                <a:buFont typeface="Arial" panose="020B0604020202020204" pitchFamily="34" charset="0"/>
                <a:buChar char="•"/>
              </a:pPr>
              <a:r>
                <a:rPr lang="en-US" dirty="0">
                  <a:solidFill>
                    <a:srgbClr val="604900"/>
                  </a:solidFill>
                </a:rPr>
                <a:t>If below PQL, report using “&lt;“ sign followed by PQL</a:t>
              </a:r>
            </a:p>
            <a:p>
              <a:pPr marL="285750" indent="-285750">
                <a:buFont typeface="Arial" panose="020B0604020202020204" pitchFamily="34" charset="0"/>
                <a:buChar char="•"/>
              </a:pPr>
              <a:r>
                <a:rPr lang="en-US" dirty="0">
                  <a:solidFill>
                    <a:srgbClr val="604900"/>
                  </a:solidFill>
                </a:rPr>
                <a:t>If sample is missed, use reason code provided in “</a:t>
              </a:r>
              <a:r>
                <a:rPr lang="en-US" dirty="0" err="1">
                  <a:solidFill>
                    <a:srgbClr val="604900"/>
                  </a:solidFill>
                </a:rPr>
                <a:t>Guidance_for_BMRR_database_upload</a:t>
              </a:r>
              <a:r>
                <a:rPr lang="en-US" dirty="0">
                  <a:solidFill>
                    <a:srgbClr val="604900"/>
                  </a:solidFill>
                </a:rPr>
                <a:t>” </a:t>
              </a:r>
            </a:p>
          </p:txBody>
        </p:sp>
      </p:grpSp>
      <p:pic>
        <p:nvPicPr>
          <p:cNvPr id="17" name="Picture 16">
            <a:extLst>
              <a:ext uri="{FF2B5EF4-FFF2-40B4-BE49-F238E27FC236}">
                <a16:creationId xmlns:a16="http://schemas.microsoft.com/office/drawing/2014/main" id="{D5816280-A266-4655-98C0-B78C64D6EBF4}"/>
              </a:ext>
            </a:extLst>
          </p:cNvPr>
          <p:cNvPicPr>
            <a:picLocks noChangeAspect="1"/>
          </p:cNvPicPr>
          <p:nvPr/>
        </p:nvPicPr>
        <p:blipFill>
          <a:blip r:embed="rId4"/>
          <a:stretch>
            <a:fillRect/>
          </a:stretch>
        </p:blipFill>
        <p:spPr>
          <a:xfrm>
            <a:off x="1436191" y="3829833"/>
            <a:ext cx="3783041" cy="1513216"/>
          </a:xfrm>
          <a:prstGeom prst="rect">
            <a:avLst/>
          </a:prstGeom>
          <a:effectLst>
            <a:outerShdw blurRad="63500" sx="102000" sy="102000" algn="ctr" rotWithShape="0">
              <a:prstClr val="black">
                <a:alpha val="40000"/>
              </a:prstClr>
            </a:outerShdw>
          </a:effectLst>
        </p:spPr>
      </p:pic>
      <p:cxnSp>
        <p:nvCxnSpPr>
          <p:cNvPr id="18" name="Straight Connector 17">
            <a:extLst>
              <a:ext uri="{FF2B5EF4-FFF2-40B4-BE49-F238E27FC236}">
                <a16:creationId xmlns:a16="http://schemas.microsoft.com/office/drawing/2014/main" id="{E368F67A-1BCA-4BDA-B4D1-42DE686A6329}"/>
              </a:ext>
            </a:extLst>
          </p:cNvPr>
          <p:cNvCxnSpPr>
            <a:cxnSpLocks/>
          </p:cNvCxnSpPr>
          <p:nvPr/>
        </p:nvCxnSpPr>
        <p:spPr>
          <a:xfrm>
            <a:off x="4951459" y="5097701"/>
            <a:ext cx="1016234" cy="428040"/>
          </a:xfrm>
          <a:prstGeom prst="line">
            <a:avLst/>
          </a:prstGeom>
          <a:ln w="38100">
            <a:solidFill>
              <a:srgbClr val="FFC000"/>
            </a:solidFill>
            <a:head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2DEB886-05C0-4120-8A97-352C0F8002FF}"/>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16</a:t>
            </a:r>
          </a:p>
        </p:txBody>
      </p:sp>
    </p:spTree>
    <p:extLst>
      <p:ext uri="{BB962C8B-B14F-4D97-AF65-F5344CB8AC3E}">
        <p14:creationId xmlns:p14="http://schemas.microsoft.com/office/powerpoint/2010/main" val="1056492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pic>
        <p:nvPicPr>
          <p:cNvPr id="4" name="Picture 3">
            <a:extLst>
              <a:ext uri="{FF2B5EF4-FFF2-40B4-BE49-F238E27FC236}">
                <a16:creationId xmlns:a16="http://schemas.microsoft.com/office/drawing/2014/main" id="{8A48BB6E-438D-419D-9D62-0AE18157236A}"/>
              </a:ext>
            </a:extLst>
          </p:cNvPr>
          <p:cNvPicPr>
            <a:picLocks noChangeAspect="1"/>
          </p:cNvPicPr>
          <p:nvPr/>
        </p:nvPicPr>
        <p:blipFill>
          <a:blip r:embed="rId3"/>
          <a:stretch>
            <a:fillRect/>
          </a:stretch>
        </p:blipFill>
        <p:spPr>
          <a:xfrm>
            <a:off x="803199" y="952713"/>
            <a:ext cx="10328989" cy="5754241"/>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6EC1D32D-CC44-4B13-8A87-7E5715E52BD9}"/>
              </a:ext>
            </a:extLst>
          </p:cNvPr>
          <p:cNvGrpSpPr/>
          <p:nvPr/>
        </p:nvGrpSpPr>
        <p:grpSpPr>
          <a:xfrm>
            <a:off x="5696634" y="3060441"/>
            <a:ext cx="6106590" cy="3153746"/>
            <a:chOff x="2123008" y="2377760"/>
            <a:chExt cx="5966367" cy="2818574"/>
          </a:xfrm>
        </p:grpSpPr>
        <p:sp>
          <p:nvSpPr>
            <p:cNvPr id="7" name="Rectangle: Rounded Corners 6">
              <a:extLst>
                <a:ext uri="{FF2B5EF4-FFF2-40B4-BE49-F238E27FC236}">
                  <a16:creationId xmlns:a16="http://schemas.microsoft.com/office/drawing/2014/main" id="{7EBB576A-ED2B-4A24-A20B-6D3567D15808}"/>
                </a:ext>
              </a:extLst>
            </p:cNvPr>
            <p:cNvSpPr/>
            <p:nvPr/>
          </p:nvSpPr>
          <p:spPr>
            <a:xfrm>
              <a:off x="2123008" y="2707149"/>
              <a:ext cx="5024240" cy="2489185"/>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0D275E3-D9D7-4E38-AED1-819D2B38787B}"/>
                </a:ext>
              </a:extLst>
            </p:cNvPr>
            <p:cNvSpPr txBox="1"/>
            <p:nvPr/>
          </p:nvSpPr>
          <p:spPr>
            <a:xfrm>
              <a:off x="2303872" y="2840614"/>
              <a:ext cx="5785503" cy="330080"/>
            </a:xfrm>
            <a:prstGeom prst="rect">
              <a:avLst/>
            </a:prstGeom>
            <a:noFill/>
          </p:spPr>
          <p:txBody>
            <a:bodyPr wrap="square" rtlCol="0">
              <a:spAutoFit/>
            </a:bodyPr>
            <a:lstStyle/>
            <a:p>
              <a:endParaRPr lang="en-US" dirty="0">
                <a:solidFill>
                  <a:srgbClr val="604900"/>
                </a:solidFill>
              </a:endParaRPr>
            </a:p>
          </p:txBody>
        </p:sp>
        <p:cxnSp>
          <p:nvCxnSpPr>
            <p:cNvPr id="9" name="Straight Connector 8">
              <a:extLst>
                <a:ext uri="{FF2B5EF4-FFF2-40B4-BE49-F238E27FC236}">
                  <a16:creationId xmlns:a16="http://schemas.microsoft.com/office/drawing/2014/main" id="{2BAD2DA7-48AD-4C80-98E9-37C08EE8FF5D}"/>
                </a:ext>
              </a:extLst>
            </p:cNvPr>
            <p:cNvCxnSpPr>
              <a:cxnSpLocks/>
              <a:endCxn id="7" idx="0"/>
            </p:cNvCxnSpPr>
            <p:nvPr/>
          </p:nvCxnSpPr>
          <p:spPr>
            <a:xfrm flipH="1">
              <a:off x="4635129" y="2377760"/>
              <a:ext cx="1205834" cy="32938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CB838F6-138B-4FF8-8C05-3005117496CF}"/>
                </a:ext>
              </a:extLst>
            </p:cNvPr>
            <p:cNvSpPr txBox="1"/>
            <p:nvPr/>
          </p:nvSpPr>
          <p:spPr>
            <a:xfrm>
              <a:off x="2394067" y="2794156"/>
              <a:ext cx="4774845" cy="2063001"/>
            </a:xfrm>
            <a:prstGeom prst="rect">
              <a:avLst/>
            </a:prstGeom>
            <a:noFill/>
          </p:spPr>
          <p:txBody>
            <a:bodyPr wrap="square" rtlCol="0">
              <a:spAutoFit/>
            </a:bodyPr>
            <a:lstStyle/>
            <a:p>
              <a:r>
                <a:rPr lang="en-US" dirty="0">
                  <a:solidFill>
                    <a:srgbClr val="604900"/>
                  </a:solidFill>
                </a:rPr>
                <a:t>Units*</a:t>
              </a:r>
            </a:p>
            <a:p>
              <a:pPr marL="285750" indent="-285750">
                <a:buFont typeface="Arial" panose="020B0604020202020204" pitchFamily="34" charset="0"/>
                <a:buChar char="•"/>
              </a:pPr>
              <a:r>
                <a:rPr lang="en-US" dirty="0">
                  <a:solidFill>
                    <a:srgbClr val="604900"/>
                  </a:solidFill>
                </a:rPr>
                <a:t>Measurement of unit for Parameter</a:t>
              </a:r>
            </a:p>
            <a:p>
              <a:pPr marL="285750" indent="-285750">
                <a:buFont typeface="Arial" panose="020B0604020202020204" pitchFamily="34" charset="0"/>
                <a:buChar char="•"/>
              </a:pPr>
              <a:r>
                <a:rPr lang="en-US" dirty="0">
                  <a:solidFill>
                    <a:srgbClr val="604900"/>
                  </a:solidFill>
                </a:rPr>
                <a:t>Case sensitive! Refer to Appendix A of “</a:t>
              </a:r>
              <a:r>
                <a:rPr lang="en-US" dirty="0" err="1">
                  <a:solidFill>
                    <a:srgbClr val="604900"/>
                  </a:solidFill>
                </a:rPr>
                <a:t>Guidance_for_BMRR_database_upload</a:t>
              </a:r>
              <a:r>
                <a:rPr lang="en-US" dirty="0">
                  <a:solidFill>
                    <a:srgbClr val="604900"/>
                  </a:solidFill>
                </a:rPr>
                <a:t>”</a:t>
              </a:r>
            </a:p>
            <a:p>
              <a:endParaRPr lang="en-US" dirty="0">
                <a:solidFill>
                  <a:srgbClr val="604900"/>
                </a:solidFill>
              </a:endParaRPr>
            </a:p>
            <a:p>
              <a:r>
                <a:rPr lang="en-US" dirty="0">
                  <a:solidFill>
                    <a:srgbClr val="604900"/>
                  </a:solidFill>
                </a:rPr>
                <a:t>Reporting Limit</a:t>
              </a:r>
            </a:p>
            <a:p>
              <a:pPr marL="285750" indent="-285750">
                <a:buFont typeface="Arial" panose="020B0604020202020204" pitchFamily="34" charset="0"/>
                <a:buChar char="•"/>
              </a:pPr>
              <a:r>
                <a:rPr lang="en-US" dirty="0">
                  <a:solidFill>
                    <a:srgbClr val="604900"/>
                  </a:solidFill>
                </a:rPr>
                <a:t>Lab reporting limit for analytical method completed (if applicable)</a:t>
              </a:r>
            </a:p>
          </p:txBody>
        </p:sp>
      </p:grpSp>
      <p:pic>
        <p:nvPicPr>
          <p:cNvPr id="12" name="Picture 11">
            <a:extLst>
              <a:ext uri="{FF2B5EF4-FFF2-40B4-BE49-F238E27FC236}">
                <a16:creationId xmlns:a16="http://schemas.microsoft.com/office/drawing/2014/main" id="{A9A249FA-B4B1-41FE-99AD-859B6D8B192C}"/>
              </a:ext>
            </a:extLst>
          </p:cNvPr>
          <p:cNvPicPr>
            <a:picLocks noChangeAspect="1"/>
          </p:cNvPicPr>
          <p:nvPr/>
        </p:nvPicPr>
        <p:blipFill>
          <a:blip r:embed="rId4"/>
          <a:stretch>
            <a:fillRect/>
          </a:stretch>
        </p:blipFill>
        <p:spPr>
          <a:xfrm>
            <a:off x="1260244" y="3947667"/>
            <a:ext cx="4165330" cy="1027886"/>
          </a:xfrm>
          <a:prstGeom prst="rect">
            <a:avLst/>
          </a:prstGeom>
        </p:spPr>
      </p:pic>
      <p:cxnSp>
        <p:nvCxnSpPr>
          <p:cNvPr id="13" name="Straight Connector 12">
            <a:extLst>
              <a:ext uri="{FF2B5EF4-FFF2-40B4-BE49-F238E27FC236}">
                <a16:creationId xmlns:a16="http://schemas.microsoft.com/office/drawing/2014/main" id="{1DC3DABB-E359-407F-9A7A-C5443EC6953E}"/>
              </a:ext>
            </a:extLst>
          </p:cNvPr>
          <p:cNvCxnSpPr>
            <a:cxnSpLocks/>
            <a:endCxn id="7" idx="0"/>
          </p:cNvCxnSpPr>
          <p:nvPr/>
        </p:nvCxnSpPr>
        <p:spPr>
          <a:xfrm flipH="1">
            <a:off x="8267795" y="3060441"/>
            <a:ext cx="1764968" cy="36855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79EFB64-F9D3-4452-91D6-5B6B0C116305}"/>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17</a:t>
            </a:r>
          </a:p>
        </p:txBody>
      </p:sp>
    </p:spTree>
    <p:extLst>
      <p:ext uri="{BB962C8B-B14F-4D97-AF65-F5344CB8AC3E}">
        <p14:creationId xmlns:p14="http://schemas.microsoft.com/office/powerpoint/2010/main" val="877416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5C6844-628B-4B9B-8EA2-63FC83502B34}"/>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a:solidFill>
                  <a:schemeClr val="bg1"/>
                </a:solidFill>
                <a:latin typeface="+mn-lt"/>
              </a:rPr>
              <a:t>LifeSize</a:t>
            </a:r>
            <a:r>
              <a:rPr lang="en-US" sz="4000" dirty="0">
                <a:solidFill>
                  <a:schemeClr val="bg1"/>
                </a:solidFill>
                <a:latin typeface="+mn-lt"/>
              </a:rPr>
              <a:t> Video Meeting</a:t>
            </a:r>
          </a:p>
        </p:txBody>
      </p:sp>
      <p:cxnSp>
        <p:nvCxnSpPr>
          <p:cNvPr id="14" name="Straight Arrow Connector 13">
            <a:extLst>
              <a:ext uri="{FF2B5EF4-FFF2-40B4-BE49-F238E27FC236}">
                <a16:creationId xmlns:a16="http://schemas.microsoft.com/office/drawing/2014/main" id="{D3569E65-A4C6-4939-9B73-426F8F860D01}"/>
              </a:ext>
            </a:extLst>
          </p:cNvPr>
          <p:cNvCxnSpPr>
            <a:cxnSpLocks/>
          </p:cNvCxnSpPr>
          <p:nvPr/>
        </p:nvCxnSpPr>
        <p:spPr>
          <a:xfrm flipV="1">
            <a:off x="4449454" y="5171454"/>
            <a:ext cx="158979" cy="64488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34129D7-68FC-4099-8AB1-85F64962E81D}"/>
              </a:ext>
            </a:extLst>
          </p:cNvPr>
          <p:cNvSpPr txBox="1"/>
          <p:nvPr/>
        </p:nvSpPr>
        <p:spPr>
          <a:xfrm>
            <a:off x="3164071" y="5872900"/>
            <a:ext cx="2215298" cy="523220"/>
          </a:xfrm>
          <a:prstGeom prst="rect">
            <a:avLst/>
          </a:prstGeom>
          <a:noFill/>
        </p:spPr>
        <p:txBody>
          <a:bodyPr wrap="square" rtlCol="0">
            <a:spAutoFit/>
          </a:bodyPr>
          <a:lstStyle/>
          <a:p>
            <a:r>
              <a:rPr lang="en-US" sz="2800" dirty="0">
                <a:solidFill>
                  <a:srgbClr val="604900"/>
                </a:solidFill>
                <a:latin typeface="Candara" panose="020E0502030303020204" pitchFamily="34" charset="0"/>
              </a:rPr>
              <a:t>Mute button</a:t>
            </a:r>
          </a:p>
        </p:txBody>
      </p:sp>
      <p:cxnSp>
        <p:nvCxnSpPr>
          <p:cNvPr id="15" name="Straight Arrow Connector 14">
            <a:extLst>
              <a:ext uri="{FF2B5EF4-FFF2-40B4-BE49-F238E27FC236}">
                <a16:creationId xmlns:a16="http://schemas.microsoft.com/office/drawing/2014/main" id="{CFD0FE76-2A4B-40BD-9F21-1428D9575D7A}"/>
              </a:ext>
            </a:extLst>
          </p:cNvPr>
          <p:cNvCxnSpPr>
            <a:cxnSpLocks/>
          </p:cNvCxnSpPr>
          <p:nvPr/>
        </p:nvCxnSpPr>
        <p:spPr>
          <a:xfrm flipH="1" flipV="1">
            <a:off x="8154189" y="5180882"/>
            <a:ext cx="141401" cy="64488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2F9BBD2-783E-423F-8A4C-AC903154AF7A}"/>
              </a:ext>
            </a:extLst>
          </p:cNvPr>
          <p:cNvSpPr txBox="1"/>
          <p:nvPr/>
        </p:nvSpPr>
        <p:spPr>
          <a:xfrm>
            <a:off x="6515640" y="5872900"/>
            <a:ext cx="3786139" cy="954107"/>
          </a:xfrm>
          <a:prstGeom prst="rect">
            <a:avLst/>
          </a:prstGeom>
          <a:noFill/>
        </p:spPr>
        <p:txBody>
          <a:bodyPr wrap="square" rtlCol="0">
            <a:spAutoFit/>
          </a:bodyPr>
          <a:lstStyle/>
          <a:p>
            <a:pPr algn="ctr"/>
            <a:r>
              <a:rPr lang="en-US" sz="2800" dirty="0">
                <a:solidFill>
                  <a:srgbClr val="604900"/>
                </a:solidFill>
                <a:latin typeface="Candara" panose="020E0502030303020204" pitchFamily="34" charset="0"/>
              </a:rPr>
              <a:t>Raise hand button (Q&amp;A session)</a:t>
            </a:r>
          </a:p>
        </p:txBody>
      </p:sp>
      <p:pic>
        <p:nvPicPr>
          <p:cNvPr id="22" name="Picture 21">
            <a:extLst>
              <a:ext uri="{FF2B5EF4-FFF2-40B4-BE49-F238E27FC236}">
                <a16:creationId xmlns:a16="http://schemas.microsoft.com/office/drawing/2014/main" id="{77C032E0-88C1-4BFD-8088-310E285BB240}"/>
              </a:ext>
            </a:extLst>
          </p:cNvPr>
          <p:cNvPicPr>
            <a:picLocks noChangeAspect="1"/>
          </p:cNvPicPr>
          <p:nvPr/>
        </p:nvPicPr>
        <p:blipFill rotWithShape="1">
          <a:blip r:embed="rId2"/>
          <a:srcRect t="12992"/>
          <a:stretch/>
        </p:blipFill>
        <p:spPr>
          <a:xfrm>
            <a:off x="3192353" y="1545995"/>
            <a:ext cx="5602858" cy="355946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50681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pic>
        <p:nvPicPr>
          <p:cNvPr id="4" name="Picture 3">
            <a:extLst>
              <a:ext uri="{FF2B5EF4-FFF2-40B4-BE49-F238E27FC236}">
                <a16:creationId xmlns:a16="http://schemas.microsoft.com/office/drawing/2014/main" id="{8A48BB6E-438D-419D-9D62-0AE18157236A}"/>
              </a:ext>
            </a:extLst>
          </p:cNvPr>
          <p:cNvPicPr>
            <a:picLocks noChangeAspect="1"/>
          </p:cNvPicPr>
          <p:nvPr/>
        </p:nvPicPr>
        <p:blipFill>
          <a:blip r:embed="rId3"/>
          <a:stretch>
            <a:fillRect/>
          </a:stretch>
        </p:blipFill>
        <p:spPr>
          <a:xfrm>
            <a:off x="803199" y="952713"/>
            <a:ext cx="10328989" cy="5754241"/>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6EC1D32D-CC44-4B13-8A87-7E5715E52BD9}"/>
              </a:ext>
            </a:extLst>
          </p:cNvPr>
          <p:cNvGrpSpPr/>
          <p:nvPr/>
        </p:nvGrpSpPr>
        <p:grpSpPr>
          <a:xfrm>
            <a:off x="5696634" y="3076486"/>
            <a:ext cx="6106590" cy="3033757"/>
            <a:chOff x="2123008" y="2392100"/>
            <a:chExt cx="5966367" cy="2889720"/>
          </a:xfrm>
        </p:grpSpPr>
        <p:sp>
          <p:nvSpPr>
            <p:cNvPr id="7" name="Rectangle: Rounded Corners 6">
              <a:extLst>
                <a:ext uri="{FF2B5EF4-FFF2-40B4-BE49-F238E27FC236}">
                  <a16:creationId xmlns:a16="http://schemas.microsoft.com/office/drawing/2014/main" id="{7EBB576A-ED2B-4A24-A20B-6D3567D15808}"/>
                </a:ext>
              </a:extLst>
            </p:cNvPr>
            <p:cNvSpPr/>
            <p:nvPr/>
          </p:nvSpPr>
          <p:spPr>
            <a:xfrm>
              <a:off x="2123008" y="2840614"/>
              <a:ext cx="5024240" cy="2245981"/>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0D275E3-D9D7-4E38-AED1-819D2B38787B}"/>
                </a:ext>
              </a:extLst>
            </p:cNvPr>
            <p:cNvSpPr txBox="1"/>
            <p:nvPr/>
          </p:nvSpPr>
          <p:spPr>
            <a:xfrm>
              <a:off x="2303872" y="2840614"/>
              <a:ext cx="5785503" cy="330080"/>
            </a:xfrm>
            <a:prstGeom prst="rect">
              <a:avLst/>
            </a:prstGeom>
            <a:noFill/>
          </p:spPr>
          <p:txBody>
            <a:bodyPr wrap="square" rtlCol="0">
              <a:spAutoFit/>
            </a:bodyPr>
            <a:lstStyle/>
            <a:p>
              <a:endParaRPr lang="en-US" dirty="0">
                <a:solidFill>
                  <a:srgbClr val="604900"/>
                </a:solidFill>
              </a:endParaRPr>
            </a:p>
          </p:txBody>
        </p:sp>
        <p:cxnSp>
          <p:nvCxnSpPr>
            <p:cNvPr id="9" name="Straight Connector 8">
              <a:extLst>
                <a:ext uri="{FF2B5EF4-FFF2-40B4-BE49-F238E27FC236}">
                  <a16:creationId xmlns:a16="http://schemas.microsoft.com/office/drawing/2014/main" id="{2BAD2DA7-48AD-4C80-98E9-37C08EE8FF5D}"/>
                </a:ext>
              </a:extLst>
            </p:cNvPr>
            <p:cNvCxnSpPr>
              <a:cxnSpLocks/>
              <a:endCxn id="7" idx="0"/>
            </p:cNvCxnSpPr>
            <p:nvPr/>
          </p:nvCxnSpPr>
          <p:spPr>
            <a:xfrm flipH="1">
              <a:off x="4635129" y="2392100"/>
              <a:ext cx="2333959" cy="44851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CB838F6-138B-4FF8-8C05-3005117496CF}"/>
                </a:ext>
              </a:extLst>
            </p:cNvPr>
            <p:cNvSpPr txBox="1"/>
            <p:nvPr/>
          </p:nvSpPr>
          <p:spPr>
            <a:xfrm>
              <a:off x="2303872" y="2971259"/>
              <a:ext cx="4774845" cy="2310561"/>
            </a:xfrm>
            <a:prstGeom prst="rect">
              <a:avLst/>
            </a:prstGeom>
            <a:noFill/>
          </p:spPr>
          <p:txBody>
            <a:bodyPr wrap="square" rtlCol="0">
              <a:spAutoFit/>
            </a:bodyPr>
            <a:lstStyle/>
            <a:p>
              <a:r>
                <a:rPr lang="en-US" dirty="0">
                  <a:solidFill>
                    <a:srgbClr val="604900"/>
                  </a:solidFill>
                </a:rPr>
                <a:t>Notes</a:t>
              </a:r>
            </a:p>
            <a:p>
              <a:pPr marL="285750" indent="-285750">
                <a:buFont typeface="Arial" panose="020B0604020202020204" pitchFamily="34" charset="0"/>
                <a:buChar char="•"/>
              </a:pPr>
              <a:r>
                <a:rPr lang="en-US" dirty="0">
                  <a:solidFill>
                    <a:srgbClr val="604900"/>
                  </a:solidFill>
                </a:rPr>
                <a:t>Any additional information on the sample or a text description of the sampling event, </a:t>
              </a:r>
            </a:p>
            <a:p>
              <a:pPr marL="285750" indent="-285750">
                <a:buFont typeface="Arial" panose="020B0604020202020204" pitchFamily="34" charset="0"/>
                <a:buChar char="•"/>
              </a:pPr>
              <a:r>
                <a:rPr lang="en-US" dirty="0">
                  <a:solidFill>
                    <a:srgbClr val="604900"/>
                  </a:solidFill>
                </a:rPr>
                <a:t>Examples:</a:t>
              </a:r>
            </a:p>
            <a:p>
              <a:pPr marL="742950" lvl="1" indent="-285750">
                <a:buFont typeface="Courier New" panose="02070309020205020404" pitchFamily="49" charset="0"/>
                <a:buChar char="o"/>
              </a:pPr>
              <a:r>
                <a:rPr lang="en-US" dirty="0">
                  <a:solidFill>
                    <a:srgbClr val="604900"/>
                  </a:solidFill>
                </a:rPr>
                <a:t>Laboratory flags during analysis </a:t>
              </a:r>
            </a:p>
            <a:p>
              <a:pPr marL="742950" lvl="1" indent="-285750">
                <a:buFont typeface="Courier New" panose="02070309020205020404" pitchFamily="49" charset="0"/>
                <a:buChar char="o"/>
              </a:pPr>
              <a:r>
                <a:rPr lang="en-US" dirty="0">
                  <a:solidFill>
                    <a:srgbClr val="604900"/>
                  </a:solidFill>
                </a:rPr>
                <a:t>Continuous depth pit lake sampling</a:t>
              </a:r>
            </a:p>
            <a:p>
              <a:pPr marL="742950" lvl="1" indent="-285750">
                <a:buFont typeface="Courier New" panose="02070309020205020404" pitchFamily="49" charset="0"/>
                <a:buChar char="o"/>
              </a:pPr>
              <a:r>
                <a:rPr lang="en-US" dirty="0">
                  <a:solidFill>
                    <a:srgbClr val="604900"/>
                  </a:solidFill>
                </a:rPr>
                <a:t>Waste rock reporting</a:t>
              </a:r>
            </a:p>
            <a:p>
              <a:pPr marL="285750" indent="-285750">
                <a:buFont typeface="Arial" panose="020B0604020202020204" pitchFamily="34" charset="0"/>
                <a:buChar char="•"/>
              </a:pPr>
              <a:endParaRPr lang="en-US" dirty="0">
                <a:solidFill>
                  <a:srgbClr val="604900"/>
                </a:solidFill>
              </a:endParaRPr>
            </a:p>
            <a:p>
              <a:pPr marL="285750" indent="-285750">
                <a:buFont typeface="Arial" panose="020B0604020202020204" pitchFamily="34" charset="0"/>
                <a:buChar char="•"/>
              </a:pPr>
              <a:endParaRPr lang="en-US" dirty="0">
                <a:solidFill>
                  <a:srgbClr val="604900"/>
                </a:solidFill>
              </a:endParaRPr>
            </a:p>
          </p:txBody>
        </p:sp>
      </p:grpSp>
      <p:pic>
        <p:nvPicPr>
          <p:cNvPr id="11" name="Picture 10">
            <a:extLst>
              <a:ext uri="{FF2B5EF4-FFF2-40B4-BE49-F238E27FC236}">
                <a16:creationId xmlns:a16="http://schemas.microsoft.com/office/drawing/2014/main" id="{24A61DA7-8E7D-4E60-851E-5C436FECBE3A}"/>
              </a:ext>
            </a:extLst>
          </p:cNvPr>
          <p:cNvPicPr>
            <a:picLocks noChangeAspect="1"/>
          </p:cNvPicPr>
          <p:nvPr/>
        </p:nvPicPr>
        <p:blipFill>
          <a:blip r:embed="rId4"/>
          <a:stretch>
            <a:fillRect/>
          </a:stretch>
        </p:blipFill>
        <p:spPr>
          <a:xfrm>
            <a:off x="2563224" y="3543662"/>
            <a:ext cx="2025868" cy="2259903"/>
          </a:xfrm>
          <a:prstGeom prst="rect">
            <a:avLst/>
          </a:prstGeom>
        </p:spPr>
      </p:pic>
      <p:sp>
        <p:nvSpPr>
          <p:cNvPr id="12" name="TextBox 11">
            <a:extLst>
              <a:ext uri="{FF2B5EF4-FFF2-40B4-BE49-F238E27FC236}">
                <a16:creationId xmlns:a16="http://schemas.microsoft.com/office/drawing/2014/main" id="{685CAC67-AF51-47F5-B11E-29866774C6EE}"/>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18</a:t>
            </a:r>
          </a:p>
        </p:txBody>
      </p:sp>
    </p:spTree>
    <p:extLst>
      <p:ext uri="{BB962C8B-B14F-4D97-AF65-F5344CB8AC3E}">
        <p14:creationId xmlns:p14="http://schemas.microsoft.com/office/powerpoint/2010/main" val="1797796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cxnSp>
        <p:nvCxnSpPr>
          <p:cNvPr id="3" name="Straight Connector 2">
            <a:extLst>
              <a:ext uri="{FF2B5EF4-FFF2-40B4-BE49-F238E27FC236}">
                <a16:creationId xmlns:a16="http://schemas.microsoft.com/office/drawing/2014/main" id="{50EF5A44-BD02-403D-99F3-41B4C7144CA8}"/>
              </a:ext>
            </a:extLst>
          </p:cNvPr>
          <p:cNvCxnSpPr>
            <a:cxnSpLocks/>
          </p:cNvCxnSpPr>
          <p:nvPr/>
        </p:nvCxnSpPr>
        <p:spPr>
          <a:xfrm>
            <a:off x="5542378" y="2244339"/>
            <a:ext cx="0" cy="3582901"/>
          </a:xfrm>
          <a:prstGeom prst="line">
            <a:avLst/>
          </a:prstGeom>
          <a:ln w="38100">
            <a:solidFill>
              <a:srgbClr val="6049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B83AC8E-9D09-4B9C-A5E8-E89FF606DA04}"/>
              </a:ext>
            </a:extLst>
          </p:cNvPr>
          <p:cNvCxnSpPr>
            <a:cxnSpLocks/>
          </p:cNvCxnSpPr>
          <p:nvPr/>
        </p:nvCxnSpPr>
        <p:spPr>
          <a:xfrm>
            <a:off x="5601470" y="2244339"/>
            <a:ext cx="0" cy="3582901"/>
          </a:xfrm>
          <a:prstGeom prst="line">
            <a:avLst/>
          </a:prstGeom>
          <a:ln w="38100">
            <a:solidFill>
              <a:srgbClr val="604900"/>
            </a:solidFill>
          </a:ln>
        </p:spPr>
        <p:style>
          <a:lnRef idx="1">
            <a:schemeClr val="accent1"/>
          </a:lnRef>
          <a:fillRef idx="0">
            <a:schemeClr val="accent1"/>
          </a:fillRef>
          <a:effectRef idx="0">
            <a:schemeClr val="accent1"/>
          </a:effectRef>
          <a:fontRef idx="minor">
            <a:schemeClr val="tx1"/>
          </a:fontRef>
        </p:style>
      </p:cxnSp>
      <p:sp>
        <p:nvSpPr>
          <p:cNvPr id="15" name="TextBox 6">
            <a:extLst>
              <a:ext uri="{FF2B5EF4-FFF2-40B4-BE49-F238E27FC236}">
                <a16:creationId xmlns:a16="http://schemas.microsoft.com/office/drawing/2014/main" id="{717FF762-C68F-4C46-8BDF-79680ABFF458}"/>
              </a:ext>
            </a:extLst>
          </p:cNvPr>
          <p:cNvSpPr txBox="1">
            <a:spLocks noChangeArrowheads="1"/>
          </p:cNvSpPr>
          <p:nvPr/>
        </p:nvSpPr>
        <p:spPr bwMode="auto">
          <a:xfrm>
            <a:off x="1544129" y="1086989"/>
            <a:ext cx="8295089" cy="830997"/>
          </a:xfrm>
          <a:prstGeom prst="rect">
            <a:avLst/>
          </a:prstGeom>
          <a:noFill/>
          <a:ln w="9525">
            <a:noFill/>
            <a:miter lim="800000"/>
            <a:headEnd/>
            <a:tailEnd/>
          </a:ln>
        </p:spPr>
        <p:txBody>
          <a:bodyPr wrap="square" lIns="91440" tIns="45720" rIns="91440" bIns="45720" anchor="t">
            <a:spAutoFit/>
          </a:bodyPr>
          <a:lstStyle/>
          <a:p>
            <a:pPr algn="ctr">
              <a:defRPr/>
            </a:pPr>
            <a:r>
              <a:rPr lang="en-US" sz="4800" b="1" dirty="0">
                <a:solidFill>
                  <a:srgbClr val="5F4B3B"/>
                </a:solidFill>
                <a:latin typeface="Candara"/>
                <a:cs typeface="Arial"/>
              </a:rPr>
              <a:t> </a:t>
            </a:r>
            <a:r>
              <a:rPr lang="en-US" sz="2800" dirty="0">
                <a:solidFill>
                  <a:srgbClr val="5F4B3B"/>
                </a:solidFill>
                <a:latin typeface="Candara"/>
                <a:cs typeface="Arial"/>
              </a:rPr>
              <a:t>Monitoring Location Data</a:t>
            </a:r>
            <a:endParaRPr lang="en-US" sz="3200" dirty="0">
              <a:solidFill>
                <a:srgbClr val="C00000"/>
              </a:solidFill>
              <a:latin typeface="Candara"/>
              <a:cs typeface="Arial"/>
            </a:endParaRPr>
          </a:p>
        </p:txBody>
      </p:sp>
      <p:pic>
        <p:nvPicPr>
          <p:cNvPr id="8" name="Picture 7">
            <a:extLst>
              <a:ext uri="{FF2B5EF4-FFF2-40B4-BE49-F238E27FC236}">
                <a16:creationId xmlns:a16="http://schemas.microsoft.com/office/drawing/2014/main" id="{A5E4418C-48A9-415A-888C-417863D0B04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211" y="2462539"/>
            <a:ext cx="4441369" cy="3122076"/>
          </a:xfrm>
          <a:prstGeom prst="rect">
            <a:avLst/>
          </a:prstGeom>
          <a:noFill/>
        </p:spPr>
      </p:pic>
      <p:pic>
        <p:nvPicPr>
          <p:cNvPr id="2" name="Picture 1">
            <a:extLst>
              <a:ext uri="{FF2B5EF4-FFF2-40B4-BE49-F238E27FC236}">
                <a16:creationId xmlns:a16="http://schemas.microsoft.com/office/drawing/2014/main" id="{CA79518A-70B3-4318-8F77-1701E6343B82}"/>
              </a:ext>
            </a:extLst>
          </p:cNvPr>
          <p:cNvPicPr>
            <a:picLocks noChangeAspect="1"/>
          </p:cNvPicPr>
          <p:nvPr/>
        </p:nvPicPr>
        <p:blipFill>
          <a:blip r:embed="rId3"/>
          <a:stretch>
            <a:fillRect/>
          </a:stretch>
        </p:blipFill>
        <p:spPr>
          <a:xfrm>
            <a:off x="6400800" y="2559599"/>
            <a:ext cx="5250963" cy="2927956"/>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3D43C4C9-5605-4F12-A93D-5D5584EA9F5E}"/>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19</a:t>
            </a:r>
          </a:p>
        </p:txBody>
      </p:sp>
    </p:spTree>
    <p:extLst>
      <p:ext uri="{BB962C8B-B14F-4D97-AF65-F5344CB8AC3E}">
        <p14:creationId xmlns:p14="http://schemas.microsoft.com/office/powerpoint/2010/main" val="62608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pic>
        <p:nvPicPr>
          <p:cNvPr id="2" name="Picture 1">
            <a:extLst>
              <a:ext uri="{FF2B5EF4-FFF2-40B4-BE49-F238E27FC236}">
                <a16:creationId xmlns:a16="http://schemas.microsoft.com/office/drawing/2014/main" id="{CA79518A-70B3-4318-8F77-1701E6343B82}"/>
              </a:ext>
            </a:extLst>
          </p:cNvPr>
          <p:cNvPicPr>
            <a:picLocks noChangeAspect="1"/>
          </p:cNvPicPr>
          <p:nvPr/>
        </p:nvPicPr>
        <p:blipFill>
          <a:blip r:embed="rId2"/>
          <a:stretch>
            <a:fillRect/>
          </a:stretch>
        </p:blipFill>
        <p:spPr>
          <a:xfrm>
            <a:off x="964163" y="910660"/>
            <a:ext cx="10431626" cy="5816712"/>
          </a:xfrm>
          <a:prstGeom prst="rect">
            <a:avLst/>
          </a:prstGeom>
          <a:effectLst>
            <a:outerShdw blurRad="63500" sx="102000" sy="102000" algn="ctr" rotWithShape="0">
              <a:prstClr val="black">
                <a:alpha val="40000"/>
              </a:prstClr>
            </a:outerShdw>
          </a:effectLst>
        </p:spPr>
      </p:pic>
      <p:sp>
        <p:nvSpPr>
          <p:cNvPr id="9" name="Rectangle: Rounded Corners 8">
            <a:extLst>
              <a:ext uri="{FF2B5EF4-FFF2-40B4-BE49-F238E27FC236}">
                <a16:creationId xmlns:a16="http://schemas.microsoft.com/office/drawing/2014/main" id="{803E7A02-ABDB-4F2E-8ADE-36A7487851EC}"/>
              </a:ext>
            </a:extLst>
          </p:cNvPr>
          <p:cNvSpPr/>
          <p:nvPr/>
        </p:nvSpPr>
        <p:spPr>
          <a:xfrm>
            <a:off x="1622189" y="4054572"/>
            <a:ext cx="4391841" cy="1148183"/>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5D8B3E5-73A9-46FC-9257-C0953195BBA9}"/>
              </a:ext>
            </a:extLst>
          </p:cNvPr>
          <p:cNvCxnSpPr>
            <a:cxnSpLocks/>
            <a:endCxn id="9" idx="0"/>
          </p:cNvCxnSpPr>
          <p:nvPr/>
        </p:nvCxnSpPr>
        <p:spPr>
          <a:xfrm>
            <a:off x="1622189" y="3060441"/>
            <a:ext cx="2195921" cy="9941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6F4F9A4-5382-4905-943F-1355E11CEBFB}"/>
              </a:ext>
            </a:extLst>
          </p:cNvPr>
          <p:cNvSpPr/>
          <p:nvPr/>
        </p:nvSpPr>
        <p:spPr>
          <a:xfrm>
            <a:off x="1719784" y="4166998"/>
            <a:ext cx="4248538" cy="923330"/>
          </a:xfrm>
          <a:prstGeom prst="rect">
            <a:avLst/>
          </a:prstGeom>
        </p:spPr>
        <p:txBody>
          <a:bodyPr wrap="square">
            <a:spAutoFit/>
          </a:bodyPr>
          <a:lstStyle/>
          <a:p>
            <a:r>
              <a:rPr lang="en-US" dirty="0">
                <a:solidFill>
                  <a:srgbClr val="604900"/>
                </a:solidFill>
              </a:rPr>
              <a:t>Permit No</a:t>
            </a:r>
          </a:p>
          <a:p>
            <a:pPr marL="285750" indent="-285750">
              <a:buFont typeface="Arial" panose="020B0604020202020204" pitchFamily="34" charset="0"/>
              <a:buChar char="•"/>
            </a:pPr>
            <a:r>
              <a:rPr lang="en-US" dirty="0">
                <a:solidFill>
                  <a:srgbClr val="604900"/>
                </a:solidFill>
              </a:rPr>
              <a:t>Water Pollution Control Permit Number, NEVXXXXXX</a:t>
            </a:r>
          </a:p>
        </p:txBody>
      </p:sp>
      <p:pic>
        <p:nvPicPr>
          <p:cNvPr id="12" name="Picture 11">
            <a:extLst>
              <a:ext uri="{FF2B5EF4-FFF2-40B4-BE49-F238E27FC236}">
                <a16:creationId xmlns:a16="http://schemas.microsoft.com/office/drawing/2014/main" id="{608CAE63-DEA6-47B5-B79F-DCE24592D89A}"/>
              </a:ext>
            </a:extLst>
          </p:cNvPr>
          <p:cNvPicPr>
            <a:picLocks noChangeAspect="1"/>
          </p:cNvPicPr>
          <p:nvPr/>
        </p:nvPicPr>
        <p:blipFill rotWithShape="1">
          <a:blip r:embed="rId3"/>
          <a:srcRect l="8279" t="9461" r="4708"/>
          <a:stretch/>
        </p:blipFill>
        <p:spPr>
          <a:xfrm>
            <a:off x="6271278" y="3478371"/>
            <a:ext cx="4727743" cy="2300584"/>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ADC7BE21-3D1C-4CC4-82AC-B1031EA8F950}"/>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20</a:t>
            </a:r>
          </a:p>
        </p:txBody>
      </p:sp>
    </p:spTree>
    <p:extLst>
      <p:ext uri="{BB962C8B-B14F-4D97-AF65-F5344CB8AC3E}">
        <p14:creationId xmlns:p14="http://schemas.microsoft.com/office/powerpoint/2010/main" val="2476777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79518A-70B3-4318-8F77-1701E6343B82}"/>
              </a:ext>
            </a:extLst>
          </p:cNvPr>
          <p:cNvPicPr>
            <a:picLocks noChangeAspect="1"/>
          </p:cNvPicPr>
          <p:nvPr/>
        </p:nvPicPr>
        <p:blipFill>
          <a:blip r:embed="rId2"/>
          <a:stretch>
            <a:fillRect/>
          </a:stretch>
        </p:blipFill>
        <p:spPr>
          <a:xfrm>
            <a:off x="964163" y="910660"/>
            <a:ext cx="10431626" cy="5816712"/>
          </a:xfrm>
          <a:prstGeom prst="rect">
            <a:avLst/>
          </a:prstGeom>
          <a:effectLst>
            <a:outerShdw blurRad="63500" sx="102000" sy="102000" algn="ctr" rotWithShape="0">
              <a:prstClr val="black">
                <a:alpha val="40000"/>
              </a:prstClr>
            </a:outerShdw>
          </a:effectLst>
        </p:spPr>
      </p:pic>
      <p:sp>
        <p:nvSpPr>
          <p:cNvPr id="19" name="Rectangle: Rounded Corners 18">
            <a:extLst>
              <a:ext uri="{FF2B5EF4-FFF2-40B4-BE49-F238E27FC236}">
                <a16:creationId xmlns:a16="http://schemas.microsoft.com/office/drawing/2014/main" id="{7C883F4F-E044-430A-A925-383D986E03C5}"/>
              </a:ext>
            </a:extLst>
          </p:cNvPr>
          <p:cNvSpPr/>
          <p:nvPr/>
        </p:nvSpPr>
        <p:spPr>
          <a:xfrm>
            <a:off x="1604312" y="3865020"/>
            <a:ext cx="2515360" cy="1512738"/>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cxnSp>
        <p:nvCxnSpPr>
          <p:cNvPr id="11" name="Straight Connector 10">
            <a:extLst>
              <a:ext uri="{FF2B5EF4-FFF2-40B4-BE49-F238E27FC236}">
                <a16:creationId xmlns:a16="http://schemas.microsoft.com/office/drawing/2014/main" id="{D658F7F2-7CAC-44A4-8673-1BE95D6AF01E}"/>
              </a:ext>
            </a:extLst>
          </p:cNvPr>
          <p:cNvCxnSpPr>
            <a:cxnSpLocks/>
            <a:endCxn id="19" idx="0"/>
          </p:cNvCxnSpPr>
          <p:nvPr/>
        </p:nvCxnSpPr>
        <p:spPr>
          <a:xfrm>
            <a:off x="2706986" y="3096285"/>
            <a:ext cx="155006" cy="7687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68EC843-AAA1-456B-ABE4-B7F30389D393}"/>
              </a:ext>
            </a:extLst>
          </p:cNvPr>
          <p:cNvSpPr txBox="1"/>
          <p:nvPr/>
        </p:nvSpPr>
        <p:spPr>
          <a:xfrm>
            <a:off x="1707456" y="4002482"/>
            <a:ext cx="2503918" cy="1200329"/>
          </a:xfrm>
          <a:prstGeom prst="rect">
            <a:avLst/>
          </a:prstGeom>
          <a:noFill/>
        </p:spPr>
        <p:txBody>
          <a:bodyPr wrap="square" rtlCol="0">
            <a:spAutoFit/>
          </a:bodyPr>
          <a:lstStyle/>
          <a:p>
            <a:r>
              <a:rPr lang="en-US" dirty="0">
                <a:solidFill>
                  <a:srgbClr val="604900"/>
                </a:solidFill>
              </a:rPr>
              <a:t>Location ID*</a:t>
            </a:r>
          </a:p>
          <a:p>
            <a:pPr marL="285750" indent="-285750">
              <a:buFont typeface="Arial" panose="020B0604020202020204" pitchFamily="34" charset="0"/>
              <a:buChar char="•"/>
            </a:pPr>
            <a:r>
              <a:rPr lang="en-US" dirty="0">
                <a:solidFill>
                  <a:srgbClr val="604900"/>
                </a:solidFill>
              </a:rPr>
              <a:t>Unique to location</a:t>
            </a:r>
          </a:p>
          <a:p>
            <a:pPr marL="285750" indent="-285750">
              <a:buFont typeface="Arial" panose="020B0604020202020204" pitchFamily="34" charset="0"/>
              <a:buChar char="•"/>
            </a:pPr>
            <a:r>
              <a:rPr lang="en-US" dirty="0">
                <a:solidFill>
                  <a:srgbClr val="604900"/>
                </a:solidFill>
              </a:rPr>
              <a:t>Case-sensitive!</a:t>
            </a:r>
          </a:p>
          <a:p>
            <a:pPr marL="285750" indent="-285750">
              <a:buFont typeface="Arial" panose="020B0604020202020204" pitchFamily="34" charset="0"/>
              <a:buChar char="•"/>
            </a:pPr>
            <a:r>
              <a:rPr lang="en-US" dirty="0">
                <a:solidFill>
                  <a:srgbClr val="604900"/>
                </a:solidFill>
              </a:rPr>
              <a:t>Must match WPCP</a:t>
            </a:r>
          </a:p>
        </p:txBody>
      </p:sp>
      <p:pic>
        <p:nvPicPr>
          <p:cNvPr id="4" name="Picture 3">
            <a:extLst>
              <a:ext uri="{FF2B5EF4-FFF2-40B4-BE49-F238E27FC236}">
                <a16:creationId xmlns:a16="http://schemas.microsoft.com/office/drawing/2014/main" id="{9F77B13A-CC52-4DBC-BD50-B9DF004A689F}"/>
              </a:ext>
            </a:extLst>
          </p:cNvPr>
          <p:cNvPicPr>
            <a:picLocks noChangeAspect="1"/>
          </p:cNvPicPr>
          <p:nvPr/>
        </p:nvPicPr>
        <p:blipFill>
          <a:blip r:embed="rId3"/>
          <a:stretch>
            <a:fillRect/>
          </a:stretch>
        </p:blipFill>
        <p:spPr>
          <a:xfrm>
            <a:off x="4484234" y="3688672"/>
            <a:ext cx="6338253" cy="2022124"/>
          </a:xfrm>
          <a:prstGeom prst="rect">
            <a:avLst/>
          </a:prstGeom>
          <a:effectLst>
            <a:outerShdw blurRad="63500" sx="102000" sy="102000" algn="ctr" rotWithShape="0">
              <a:prstClr val="black">
                <a:alpha val="40000"/>
              </a:prstClr>
            </a:outerShdw>
          </a:effectLst>
        </p:spPr>
      </p:pic>
      <p:cxnSp>
        <p:nvCxnSpPr>
          <p:cNvPr id="15" name="Straight Connector 14">
            <a:extLst>
              <a:ext uri="{FF2B5EF4-FFF2-40B4-BE49-F238E27FC236}">
                <a16:creationId xmlns:a16="http://schemas.microsoft.com/office/drawing/2014/main" id="{089F9F4E-0546-4264-8881-AF4DE3F52D3C}"/>
              </a:ext>
            </a:extLst>
          </p:cNvPr>
          <p:cNvCxnSpPr/>
          <p:nvPr/>
        </p:nvCxnSpPr>
        <p:spPr>
          <a:xfrm>
            <a:off x="6306210" y="4602376"/>
            <a:ext cx="33329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4E7609E-A68E-459D-9E06-CB2CB6A0D571}"/>
              </a:ext>
            </a:extLst>
          </p:cNvPr>
          <p:cNvCxnSpPr>
            <a:cxnSpLocks/>
          </p:cNvCxnSpPr>
          <p:nvPr/>
        </p:nvCxnSpPr>
        <p:spPr>
          <a:xfrm>
            <a:off x="6215679" y="5155026"/>
            <a:ext cx="2521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83BAF4-BC5D-44E0-BDC3-FFE33E2B0111}"/>
              </a:ext>
            </a:extLst>
          </p:cNvPr>
          <p:cNvCxnSpPr>
            <a:cxnSpLocks/>
          </p:cNvCxnSpPr>
          <p:nvPr/>
        </p:nvCxnSpPr>
        <p:spPr>
          <a:xfrm>
            <a:off x="6087425" y="5352693"/>
            <a:ext cx="2521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7BF7BB0-64C2-452F-82F3-C73E9BD046C4}"/>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21</a:t>
            </a:r>
          </a:p>
        </p:txBody>
      </p:sp>
    </p:spTree>
    <p:extLst>
      <p:ext uri="{BB962C8B-B14F-4D97-AF65-F5344CB8AC3E}">
        <p14:creationId xmlns:p14="http://schemas.microsoft.com/office/powerpoint/2010/main" val="1160835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79518A-70B3-4318-8F77-1701E6343B82}"/>
              </a:ext>
            </a:extLst>
          </p:cNvPr>
          <p:cNvPicPr>
            <a:picLocks noChangeAspect="1"/>
          </p:cNvPicPr>
          <p:nvPr/>
        </p:nvPicPr>
        <p:blipFill>
          <a:blip r:embed="rId2"/>
          <a:stretch>
            <a:fillRect/>
          </a:stretch>
        </p:blipFill>
        <p:spPr>
          <a:xfrm>
            <a:off x="964163" y="910660"/>
            <a:ext cx="10431626" cy="5816712"/>
          </a:xfrm>
          <a:prstGeom prst="rect">
            <a:avLst/>
          </a:prstGeom>
          <a:effectLst>
            <a:outerShdw blurRad="63500" sx="102000" sy="102000" algn="ctr" rotWithShape="0">
              <a:prstClr val="black">
                <a:alpha val="40000"/>
              </a:prstClr>
            </a:outerShdw>
          </a:effectLst>
        </p:spPr>
      </p:pic>
      <p:sp>
        <p:nvSpPr>
          <p:cNvPr id="21" name="Rectangle: Rounded Corners 20">
            <a:extLst>
              <a:ext uri="{FF2B5EF4-FFF2-40B4-BE49-F238E27FC236}">
                <a16:creationId xmlns:a16="http://schemas.microsoft.com/office/drawing/2014/main" id="{A0CD5801-1DCD-4AB9-9D15-3694AB3A324F}"/>
              </a:ext>
            </a:extLst>
          </p:cNvPr>
          <p:cNvSpPr/>
          <p:nvPr/>
        </p:nvSpPr>
        <p:spPr>
          <a:xfrm>
            <a:off x="1276985" y="3338197"/>
            <a:ext cx="6798784" cy="2250840"/>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cxnSp>
        <p:nvCxnSpPr>
          <p:cNvPr id="10" name="Straight Connector 9">
            <a:extLst>
              <a:ext uri="{FF2B5EF4-FFF2-40B4-BE49-F238E27FC236}">
                <a16:creationId xmlns:a16="http://schemas.microsoft.com/office/drawing/2014/main" id="{B5D8B3E5-73A9-46FC-9257-C0953195BBA9}"/>
              </a:ext>
            </a:extLst>
          </p:cNvPr>
          <p:cNvCxnSpPr>
            <a:cxnSpLocks/>
          </p:cNvCxnSpPr>
          <p:nvPr/>
        </p:nvCxnSpPr>
        <p:spPr>
          <a:xfrm>
            <a:off x="3666931" y="3069771"/>
            <a:ext cx="1276261" cy="26842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1B0C14-EF44-4F3D-A1BD-74B45BCAA023}"/>
              </a:ext>
            </a:extLst>
          </p:cNvPr>
          <p:cNvSpPr txBox="1"/>
          <p:nvPr/>
        </p:nvSpPr>
        <p:spPr>
          <a:xfrm>
            <a:off x="1461242" y="3429000"/>
            <a:ext cx="6731036" cy="2031325"/>
          </a:xfrm>
          <a:prstGeom prst="rect">
            <a:avLst/>
          </a:prstGeom>
          <a:noFill/>
        </p:spPr>
        <p:txBody>
          <a:bodyPr wrap="square" rtlCol="0">
            <a:spAutoFit/>
          </a:bodyPr>
          <a:lstStyle/>
          <a:p>
            <a:r>
              <a:rPr lang="en-US" dirty="0">
                <a:solidFill>
                  <a:srgbClr val="604900"/>
                </a:solidFill>
              </a:rPr>
              <a:t>Easting / Northing</a:t>
            </a:r>
          </a:p>
          <a:p>
            <a:pPr marL="285750" indent="-285750">
              <a:buFont typeface="Arial" panose="020B0604020202020204" pitchFamily="34" charset="0"/>
              <a:buChar char="•"/>
            </a:pPr>
            <a:r>
              <a:rPr lang="en-US" dirty="0">
                <a:solidFill>
                  <a:srgbClr val="604900"/>
                </a:solidFill>
              </a:rPr>
              <a:t>Spatial location of sampling point </a:t>
            </a:r>
          </a:p>
          <a:p>
            <a:pPr marL="285750" indent="-285750">
              <a:buFont typeface="Arial" panose="020B0604020202020204" pitchFamily="34" charset="0"/>
              <a:buChar char="•"/>
            </a:pPr>
            <a:r>
              <a:rPr lang="en-US" dirty="0">
                <a:solidFill>
                  <a:srgbClr val="604900"/>
                </a:solidFill>
              </a:rPr>
              <a:t>Universal Transverse Mercator [UTM], North American Datum [NAD] 1983, Zone 11N, in meters), and accurate to two decimal points (ref. NRS 327.030.b)</a:t>
            </a:r>
          </a:p>
          <a:p>
            <a:pPr marL="742950" lvl="1" indent="-285750">
              <a:buFont typeface="Courier New" panose="02070309020205020404" pitchFamily="49" charset="0"/>
              <a:buChar char="o"/>
            </a:pPr>
            <a:r>
              <a:rPr lang="en-US" dirty="0">
                <a:solidFill>
                  <a:srgbClr val="604900"/>
                </a:solidFill>
              </a:rPr>
              <a:t>Easting - numeric value between 239650 and 756640</a:t>
            </a:r>
          </a:p>
          <a:p>
            <a:pPr marL="742950" lvl="1" indent="-285750">
              <a:buFont typeface="Courier New" panose="02070309020205020404" pitchFamily="49" charset="0"/>
              <a:buChar char="o"/>
            </a:pPr>
            <a:r>
              <a:rPr lang="en-US" dirty="0">
                <a:solidFill>
                  <a:srgbClr val="604900"/>
                </a:solidFill>
              </a:rPr>
              <a:t>Northing - numeric value between 3875990 and 4653330 </a:t>
            </a:r>
          </a:p>
        </p:txBody>
      </p:sp>
      <p:cxnSp>
        <p:nvCxnSpPr>
          <p:cNvPr id="24" name="Straight Connector 23">
            <a:extLst>
              <a:ext uri="{FF2B5EF4-FFF2-40B4-BE49-F238E27FC236}">
                <a16:creationId xmlns:a16="http://schemas.microsoft.com/office/drawing/2014/main" id="{9794B56C-2341-4401-B9D4-274E7A850645}"/>
              </a:ext>
            </a:extLst>
          </p:cNvPr>
          <p:cNvCxnSpPr>
            <a:cxnSpLocks/>
          </p:cNvCxnSpPr>
          <p:nvPr/>
        </p:nvCxnSpPr>
        <p:spPr>
          <a:xfrm>
            <a:off x="4609322" y="3069771"/>
            <a:ext cx="333870" cy="26842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2811187-255C-43E3-936A-47D4337BDEC6}"/>
              </a:ext>
            </a:extLst>
          </p:cNvPr>
          <p:cNvPicPr>
            <a:picLocks noChangeAspect="1"/>
          </p:cNvPicPr>
          <p:nvPr/>
        </p:nvPicPr>
        <p:blipFill>
          <a:blip r:embed="rId3"/>
          <a:stretch>
            <a:fillRect/>
          </a:stretch>
        </p:blipFill>
        <p:spPr>
          <a:xfrm>
            <a:off x="8594049" y="3200400"/>
            <a:ext cx="2328354" cy="2923883"/>
          </a:xfrm>
          <a:prstGeom prst="rect">
            <a:avLst/>
          </a:prstGeom>
          <a:effectLst>
            <a:softEdge rad="31750"/>
          </a:effectLst>
        </p:spPr>
      </p:pic>
      <p:sp>
        <p:nvSpPr>
          <p:cNvPr id="9" name="TextBox 8">
            <a:extLst>
              <a:ext uri="{FF2B5EF4-FFF2-40B4-BE49-F238E27FC236}">
                <a16:creationId xmlns:a16="http://schemas.microsoft.com/office/drawing/2014/main" id="{C8D64B74-3441-4F11-B4B1-72990D3E493D}"/>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22</a:t>
            </a:r>
          </a:p>
        </p:txBody>
      </p:sp>
    </p:spTree>
    <p:extLst>
      <p:ext uri="{BB962C8B-B14F-4D97-AF65-F5344CB8AC3E}">
        <p14:creationId xmlns:p14="http://schemas.microsoft.com/office/powerpoint/2010/main" val="144373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79518A-70B3-4318-8F77-1701E6343B82}"/>
              </a:ext>
            </a:extLst>
          </p:cNvPr>
          <p:cNvPicPr>
            <a:picLocks noChangeAspect="1"/>
          </p:cNvPicPr>
          <p:nvPr/>
        </p:nvPicPr>
        <p:blipFill>
          <a:blip r:embed="rId2"/>
          <a:stretch>
            <a:fillRect/>
          </a:stretch>
        </p:blipFill>
        <p:spPr>
          <a:xfrm>
            <a:off x="964163" y="910660"/>
            <a:ext cx="10431626" cy="5816712"/>
          </a:xfrm>
          <a:prstGeom prst="rect">
            <a:avLst/>
          </a:prstGeom>
          <a:effectLst>
            <a:outerShdw blurRad="63500" sx="102000" sy="102000" algn="ctr" rotWithShape="0">
              <a:prstClr val="black">
                <a:alpha val="40000"/>
              </a:prstClr>
            </a:outerShdw>
          </a:effectLst>
        </p:spPr>
      </p:pic>
      <p:sp>
        <p:nvSpPr>
          <p:cNvPr id="21" name="Rectangle: Rounded Corners 20">
            <a:extLst>
              <a:ext uri="{FF2B5EF4-FFF2-40B4-BE49-F238E27FC236}">
                <a16:creationId xmlns:a16="http://schemas.microsoft.com/office/drawing/2014/main" id="{A0CD5801-1DCD-4AB9-9D15-3694AB3A324F}"/>
              </a:ext>
            </a:extLst>
          </p:cNvPr>
          <p:cNvSpPr/>
          <p:nvPr/>
        </p:nvSpPr>
        <p:spPr>
          <a:xfrm>
            <a:off x="1331525" y="3487488"/>
            <a:ext cx="6494343" cy="2609143"/>
          </a:xfrm>
          <a:prstGeom prst="roundRect">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2 – Proper Formatting</a:t>
            </a:r>
          </a:p>
        </p:txBody>
      </p:sp>
      <p:sp>
        <p:nvSpPr>
          <p:cNvPr id="14" name="TextBox 13">
            <a:extLst>
              <a:ext uri="{FF2B5EF4-FFF2-40B4-BE49-F238E27FC236}">
                <a16:creationId xmlns:a16="http://schemas.microsoft.com/office/drawing/2014/main" id="{C01B0C14-EF44-4F3D-A1BD-74B45BCAA023}"/>
              </a:ext>
            </a:extLst>
          </p:cNvPr>
          <p:cNvSpPr txBox="1"/>
          <p:nvPr/>
        </p:nvSpPr>
        <p:spPr>
          <a:xfrm>
            <a:off x="1415725" y="3506977"/>
            <a:ext cx="6494343" cy="2585323"/>
          </a:xfrm>
          <a:prstGeom prst="rect">
            <a:avLst/>
          </a:prstGeom>
          <a:noFill/>
        </p:spPr>
        <p:txBody>
          <a:bodyPr wrap="square" rtlCol="0">
            <a:spAutoFit/>
          </a:bodyPr>
          <a:lstStyle/>
          <a:p>
            <a:r>
              <a:rPr lang="en-US" dirty="0">
                <a:solidFill>
                  <a:srgbClr val="604900"/>
                </a:solidFill>
              </a:rPr>
              <a:t>Notes</a:t>
            </a:r>
          </a:p>
          <a:p>
            <a:pPr marL="285750" indent="-285750">
              <a:buFont typeface="Arial" panose="020B0604020202020204" pitchFamily="34" charset="0"/>
              <a:buChar char="•"/>
            </a:pPr>
            <a:r>
              <a:rPr lang="en-US" dirty="0">
                <a:solidFill>
                  <a:srgbClr val="604900"/>
                </a:solidFill>
              </a:rPr>
              <a:t>WPCP monitoring location description, e.g., “Upgradient well for HLP”</a:t>
            </a:r>
          </a:p>
          <a:p>
            <a:pPr marL="285750" indent="-285750">
              <a:buFont typeface="Arial" panose="020B0604020202020204" pitchFamily="34" charset="0"/>
              <a:buChar char="•"/>
            </a:pPr>
            <a:endParaRPr lang="en-US" dirty="0">
              <a:solidFill>
                <a:srgbClr val="604900"/>
              </a:solidFill>
            </a:endParaRPr>
          </a:p>
          <a:p>
            <a:r>
              <a:rPr lang="en-US" dirty="0" err="1">
                <a:solidFill>
                  <a:srgbClr val="604900"/>
                </a:solidFill>
              </a:rPr>
              <a:t>TypeID</a:t>
            </a:r>
            <a:endParaRPr lang="en-US" dirty="0">
              <a:solidFill>
                <a:srgbClr val="604900"/>
              </a:solidFill>
            </a:endParaRPr>
          </a:p>
          <a:p>
            <a:pPr marL="285750" indent="-285750">
              <a:buFont typeface="Arial" panose="020B0604020202020204" pitchFamily="34" charset="0"/>
              <a:buChar char="•"/>
            </a:pPr>
            <a:r>
              <a:rPr lang="en-US" dirty="0">
                <a:solidFill>
                  <a:srgbClr val="604900"/>
                </a:solidFill>
              </a:rPr>
              <a:t>Type of monitoring location – will be filled out by BMRR</a:t>
            </a:r>
          </a:p>
          <a:p>
            <a:pPr marL="285750" indent="-285750">
              <a:buFont typeface="Arial" panose="020B0604020202020204" pitchFamily="34" charset="0"/>
              <a:buChar char="•"/>
            </a:pPr>
            <a:endParaRPr lang="en-US" dirty="0">
              <a:solidFill>
                <a:srgbClr val="604900"/>
              </a:solidFill>
            </a:endParaRPr>
          </a:p>
          <a:p>
            <a:r>
              <a:rPr lang="en-US" dirty="0">
                <a:solidFill>
                  <a:srgbClr val="604900"/>
                </a:solidFill>
              </a:rPr>
              <a:t>Status</a:t>
            </a:r>
          </a:p>
          <a:p>
            <a:pPr marL="285750" indent="-285750">
              <a:buFont typeface="Arial" panose="020B0604020202020204" pitchFamily="34" charset="0"/>
              <a:buChar char="•"/>
            </a:pPr>
            <a:r>
              <a:rPr lang="en-US" dirty="0">
                <a:solidFill>
                  <a:srgbClr val="604900"/>
                </a:solidFill>
              </a:rPr>
              <a:t>“Active”, “Proposed”, “Closed”, or “Inactive”</a:t>
            </a:r>
          </a:p>
        </p:txBody>
      </p:sp>
      <p:sp>
        <p:nvSpPr>
          <p:cNvPr id="3" name="Left Brace 2">
            <a:extLst>
              <a:ext uri="{FF2B5EF4-FFF2-40B4-BE49-F238E27FC236}">
                <a16:creationId xmlns:a16="http://schemas.microsoft.com/office/drawing/2014/main" id="{9D370B8F-DD12-416B-A3AA-541CBBF9E1A4}"/>
              </a:ext>
            </a:extLst>
          </p:cNvPr>
          <p:cNvSpPr/>
          <p:nvPr/>
        </p:nvSpPr>
        <p:spPr>
          <a:xfrm rot="16200000">
            <a:off x="6496439" y="2182856"/>
            <a:ext cx="233265" cy="2169367"/>
          </a:xfrm>
          <a:prstGeom prst="lef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7933E24B-D2BF-429D-A06D-329E627627B6}"/>
              </a:ext>
            </a:extLst>
          </p:cNvPr>
          <p:cNvPicPr>
            <a:picLocks noChangeAspect="1"/>
          </p:cNvPicPr>
          <p:nvPr/>
        </p:nvPicPr>
        <p:blipFill rotWithShape="1">
          <a:blip r:embed="rId3"/>
          <a:srcRect l="15185"/>
          <a:stretch/>
        </p:blipFill>
        <p:spPr>
          <a:xfrm>
            <a:off x="8027641" y="3819016"/>
            <a:ext cx="2956403" cy="1960705"/>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D4B619A-C701-40DA-AE8A-2DD3B6798CC3}"/>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23</a:t>
            </a:r>
          </a:p>
        </p:txBody>
      </p:sp>
    </p:spTree>
    <p:extLst>
      <p:ext uri="{BB962C8B-B14F-4D97-AF65-F5344CB8AC3E}">
        <p14:creationId xmlns:p14="http://schemas.microsoft.com/office/powerpoint/2010/main" val="3600997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5" name="TextBox 4"/>
          <p:cNvSpPr txBox="1"/>
          <p:nvPr/>
        </p:nvSpPr>
        <p:spPr>
          <a:xfrm>
            <a:off x="0" y="1917254"/>
            <a:ext cx="12192000" cy="2862322"/>
          </a:xfrm>
          <a:prstGeom prst="rect">
            <a:avLst/>
          </a:prstGeom>
          <a:solidFill>
            <a:schemeClr val="bg1">
              <a:alpha val="85000"/>
            </a:schemeClr>
          </a:solidFill>
        </p:spPr>
        <p:txBody>
          <a:bodyPr wrap="square" rtlCol="0">
            <a:spAutoFit/>
          </a:bodyPr>
          <a:lstStyle/>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Part I – Introduction</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Part 2 – Proper Formatting</a:t>
            </a:r>
          </a:p>
          <a:p>
            <a:pPr marL="285750" indent="-285750">
              <a:buFont typeface="Arial" panose="020B0604020202020204" pitchFamily="34" charset="0"/>
              <a:buChar char="•"/>
            </a:pPr>
            <a:r>
              <a:rPr lang="en-US" sz="3600" b="1" dirty="0">
                <a:solidFill>
                  <a:srgbClr val="604900"/>
                </a:solidFill>
                <a:latin typeface="Candara" panose="020E0502030303020204" pitchFamily="34" charset="0"/>
              </a:rPr>
              <a:t>Part 3 - Common Formatting Errors</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Part 4 – Unique Data Reporting Cases</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Q&amp;A</a:t>
            </a:r>
          </a:p>
        </p:txBody>
      </p:sp>
      <p:sp>
        <p:nvSpPr>
          <p:cNvPr id="10" name="Title 1">
            <a:extLst>
              <a:ext uri="{FF2B5EF4-FFF2-40B4-BE49-F238E27FC236}">
                <a16:creationId xmlns:a16="http://schemas.microsoft.com/office/drawing/2014/main" id="{4895C792-B3A1-42AE-AB36-10DDDFB9637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Outline</a:t>
            </a:r>
          </a:p>
        </p:txBody>
      </p:sp>
      <p:sp>
        <p:nvSpPr>
          <p:cNvPr id="4" name="TextBox 3">
            <a:extLst>
              <a:ext uri="{FF2B5EF4-FFF2-40B4-BE49-F238E27FC236}">
                <a16:creationId xmlns:a16="http://schemas.microsoft.com/office/drawing/2014/main" id="{F723ABF8-D51F-46EB-8999-4782E91D0AB2}"/>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24</a:t>
            </a:r>
          </a:p>
        </p:txBody>
      </p:sp>
    </p:spTree>
    <p:extLst>
      <p:ext uri="{BB962C8B-B14F-4D97-AF65-F5344CB8AC3E}">
        <p14:creationId xmlns:p14="http://schemas.microsoft.com/office/powerpoint/2010/main" val="3034582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3 – Common Format Errors</a:t>
            </a:r>
          </a:p>
        </p:txBody>
      </p:sp>
      <p:pic>
        <p:nvPicPr>
          <p:cNvPr id="2" name="Picture 1">
            <a:extLst>
              <a:ext uri="{FF2B5EF4-FFF2-40B4-BE49-F238E27FC236}">
                <a16:creationId xmlns:a16="http://schemas.microsoft.com/office/drawing/2014/main" id="{406D0A4F-CD6B-43D0-A93B-B95D82741EF6}"/>
              </a:ext>
            </a:extLst>
          </p:cNvPr>
          <p:cNvPicPr>
            <a:picLocks noChangeAspect="1"/>
          </p:cNvPicPr>
          <p:nvPr/>
        </p:nvPicPr>
        <p:blipFill>
          <a:blip r:embed="rId2"/>
          <a:stretch>
            <a:fillRect/>
          </a:stretch>
        </p:blipFill>
        <p:spPr>
          <a:xfrm>
            <a:off x="261587" y="3013344"/>
            <a:ext cx="5726705" cy="2855676"/>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45665204-1A06-4974-8C01-A346BA9A35EC}"/>
              </a:ext>
            </a:extLst>
          </p:cNvPr>
          <p:cNvSpPr txBox="1"/>
          <p:nvPr/>
        </p:nvSpPr>
        <p:spPr>
          <a:xfrm>
            <a:off x="717176" y="1543709"/>
            <a:ext cx="10757647" cy="461665"/>
          </a:xfrm>
          <a:prstGeom prst="rect">
            <a:avLst/>
          </a:prstGeom>
          <a:noFill/>
        </p:spPr>
        <p:txBody>
          <a:bodyPr wrap="square" rtlCol="0">
            <a:spAutoFit/>
          </a:bodyPr>
          <a:lstStyle/>
          <a:p>
            <a:r>
              <a:rPr lang="en-US" sz="2400" dirty="0">
                <a:solidFill>
                  <a:srgbClr val="604900"/>
                </a:solidFill>
                <a:latin typeface="Candara" panose="020E0502030303020204" pitchFamily="34" charset="0"/>
              </a:rPr>
              <a:t>Error # 1: Compliance data is not in first tab of excel sheet; data on multiple sheets</a:t>
            </a:r>
          </a:p>
        </p:txBody>
      </p:sp>
      <p:sp>
        <p:nvSpPr>
          <p:cNvPr id="4" name="TextBox 3">
            <a:extLst>
              <a:ext uri="{FF2B5EF4-FFF2-40B4-BE49-F238E27FC236}">
                <a16:creationId xmlns:a16="http://schemas.microsoft.com/office/drawing/2014/main" id="{1E24B947-65CC-46FA-A556-BAB4CBAD1701}"/>
              </a:ext>
            </a:extLst>
          </p:cNvPr>
          <p:cNvSpPr txBox="1"/>
          <p:nvPr/>
        </p:nvSpPr>
        <p:spPr>
          <a:xfrm>
            <a:off x="268943" y="1411633"/>
            <a:ext cx="654423" cy="707886"/>
          </a:xfrm>
          <a:prstGeom prst="rect">
            <a:avLst/>
          </a:prstGeom>
          <a:noFill/>
        </p:spPr>
        <p:txBody>
          <a:bodyPr wrap="square" rtlCol="0">
            <a:spAutoFit/>
          </a:bodyPr>
          <a:lstStyle/>
          <a:p>
            <a:r>
              <a:rPr lang="en-US" sz="4000" b="1" dirty="0">
                <a:solidFill>
                  <a:srgbClr val="FF0000"/>
                </a:solidFill>
                <a:latin typeface="Candara" panose="020E0502030303020204" pitchFamily="34" charset="0"/>
              </a:rPr>
              <a:t>X</a:t>
            </a:r>
            <a:endParaRPr lang="en-US" sz="4000" b="1" dirty="0"/>
          </a:p>
        </p:txBody>
      </p:sp>
      <p:cxnSp>
        <p:nvCxnSpPr>
          <p:cNvPr id="7" name="Straight Arrow Connector 6">
            <a:extLst>
              <a:ext uri="{FF2B5EF4-FFF2-40B4-BE49-F238E27FC236}">
                <a16:creationId xmlns:a16="http://schemas.microsoft.com/office/drawing/2014/main" id="{63FC7D1F-4EF6-48C3-AF94-2E38D0760D46}"/>
              </a:ext>
            </a:extLst>
          </p:cNvPr>
          <p:cNvCxnSpPr/>
          <p:nvPr/>
        </p:nvCxnSpPr>
        <p:spPr>
          <a:xfrm flipH="1">
            <a:off x="3124939" y="3898817"/>
            <a:ext cx="636494" cy="10847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D48E842-F682-49BE-A36E-CB58F30F19F0}"/>
              </a:ext>
            </a:extLst>
          </p:cNvPr>
          <p:cNvPicPr>
            <a:picLocks noChangeAspect="1"/>
          </p:cNvPicPr>
          <p:nvPr/>
        </p:nvPicPr>
        <p:blipFill>
          <a:blip r:embed="rId3"/>
          <a:stretch>
            <a:fillRect/>
          </a:stretch>
        </p:blipFill>
        <p:spPr>
          <a:xfrm>
            <a:off x="6355416" y="3013344"/>
            <a:ext cx="5548751" cy="2855676"/>
          </a:xfrm>
          <a:prstGeom prst="rect">
            <a:avLst/>
          </a:prstGeom>
          <a:effectLst>
            <a:outerShdw blurRad="63500" sx="102000" sy="102000" algn="ctr" rotWithShape="0">
              <a:prstClr val="black">
                <a:alpha val="40000"/>
              </a:prstClr>
            </a:outerShdw>
          </a:effectLst>
        </p:spPr>
      </p:pic>
      <p:sp>
        <p:nvSpPr>
          <p:cNvPr id="10" name="Left Brace 9">
            <a:extLst>
              <a:ext uri="{FF2B5EF4-FFF2-40B4-BE49-F238E27FC236}">
                <a16:creationId xmlns:a16="http://schemas.microsoft.com/office/drawing/2014/main" id="{5F0693DC-F6A0-423D-9F35-3AA1665BEFA7}"/>
              </a:ext>
            </a:extLst>
          </p:cNvPr>
          <p:cNvSpPr/>
          <p:nvPr/>
        </p:nvSpPr>
        <p:spPr>
          <a:xfrm rot="5400000">
            <a:off x="8928846" y="3096475"/>
            <a:ext cx="573742" cy="3263153"/>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2029202-12FD-40D0-BD32-F87C6E850EC1}"/>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25</a:t>
            </a:r>
          </a:p>
        </p:txBody>
      </p:sp>
    </p:spTree>
    <p:extLst>
      <p:ext uri="{BB962C8B-B14F-4D97-AF65-F5344CB8AC3E}">
        <p14:creationId xmlns:p14="http://schemas.microsoft.com/office/powerpoint/2010/main" val="850502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3 – Common Format Errors</a:t>
            </a:r>
          </a:p>
        </p:txBody>
      </p:sp>
      <p:sp>
        <p:nvSpPr>
          <p:cNvPr id="3" name="TextBox 2">
            <a:extLst>
              <a:ext uri="{FF2B5EF4-FFF2-40B4-BE49-F238E27FC236}">
                <a16:creationId xmlns:a16="http://schemas.microsoft.com/office/drawing/2014/main" id="{45665204-1A06-4974-8C01-A346BA9A35EC}"/>
              </a:ext>
            </a:extLst>
          </p:cNvPr>
          <p:cNvSpPr txBox="1"/>
          <p:nvPr/>
        </p:nvSpPr>
        <p:spPr>
          <a:xfrm>
            <a:off x="717176" y="1543709"/>
            <a:ext cx="10757647" cy="461665"/>
          </a:xfrm>
          <a:prstGeom prst="rect">
            <a:avLst/>
          </a:prstGeom>
          <a:noFill/>
        </p:spPr>
        <p:txBody>
          <a:bodyPr wrap="square" rtlCol="0">
            <a:spAutoFit/>
          </a:bodyPr>
          <a:lstStyle/>
          <a:p>
            <a:r>
              <a:rPr lang="en-US" sz="2400" dirty="0">
                <a:solidFill>
                  <a:srgbClr val="604900"/>
                </a:solidFill>
                <a:latin typeface="Candara" panose="020E0502030303020204" pitchFamily="34" charset="0"/>
              </a:rPr>
              <a:t>Error # 2: Location ID syntax does not match unique ID given in permit</a:t>
            </a:r>
          </a:p>
        </p:txBody>
      </p:sp>
      <p:sp>
        <p:nvSpPr>
          <p:cNvPr id="4" name="TextBox 3">
            <a:extLst>
              <a:ext uri="{FF2B5EF4-FFF2-40B4-BE49-F238E27FC236}">
                <a16:creationId xmlns:a16="http://schemas.microsoft.com/office/drawing/2014/main" id="{1E24B947-65CC-46FA-A556-BAB4CBAD1701}"/>
              </a:ext>
            </a:extLst>
          </p:cNvPr>
          <p:cNvSpPr txBox="1"/>
          <p:nvPr/>
        </p:nvSpPr>
        <p:spPr>
          <a:xfrm>
            <a:off x="268943" y="1411633"/>
            <a:ext cx="654423" cy="707886"/>
          </a:xfrm>
          <a:prstGeom prst="rect">
            <a:avLst/>
          </a:prstGeom>
          <a:noFill/>
        </p:spPr>
        <p:txBody>
          <a:bodyPr wrap="square" rtlCol="0">
            <a:spAutoFit/>
          </a:bodyPr>
          <a:lstStyle/>
          <a:p>
            <a:r>
              <a:rPr lang="en-US" sz="4000" b="1" dirty="0">
                <a:solidFill>
                  <a:srgbClr val="FF0000"/>
                </a:solidFill>
                <a:latin typeface="Candara" panose="020E0502030303020204" pitchFamily="34" charset="0"/>
              </a:rPr>
              <a:t>X</a:t>
            </a:r>
            <a:endParaRPr lang="en-US" sz="4000" b="1" dirty="0"/>
          </a:p>
        </p:txBody>
      </p:sp>
      <p:pic>
        <p:nvPicPr>
          <p:cNvPr id="9" name="Picture 8">
            <a:extLst>
              <a:ext uri="{FF2B5EF4-FFF2-40B4-BE49-F238E27FC236}">
                <a16:creationId xmlns:a16="http://schemas.microsoft.com/office/drawing/2014/main" id="{C5C6E4F8-FA16-40A6-856C-7F11AD378870}"/>
              </a:ext>
            </a:extLst>
          </p:cNvPr>
          <p:cNvPicPr>
            <a:picLocks noChangeAspect="1"/>
          </p:cNvPicPr>
          <p:nvPr/>
        </p:nvPicPr>
        <p:blipFill rotWithShape="1">
          <a:blip r:embed="rId2"/>
          <a:srcRect r="36479" b="38563"/>
          <a:stretch/>
        </p:blipFill>
        <p:spPr>
          <a:xfrm>
            <a:off x="6624785" y="3026808"/>
            <a:ext cx="5065782" cy="3038088"/>
          </a:xfrm>
          <a:prstGeom prst="rect">
            <a:avLst/>
          </a:prstGeom>
          <a:effectLst>
            <a:outerShdw blurRad="63500" sx="102000" sy="102000" algn="ctr" rotWithShape="0">
              <a:prstClr val="black">
                <a:alpha val="40000"/>
              </a:prstClr>
            </a:outerShdw>
          </a:effectLst>
        </p:spPr>
      </p:pic>
      <p:sp>
        <p:nvSpPr>
          <p:cNvPr id="5" name="Oval 4">
            <a:extLst>
              <a:ext uri="{FF2B5EF4-FFF2-40B4-BE49-F238E27FC236}">
                <a16:creationId xmlns:a16="http://schemas.microsoft.com/office/drawing/2014/main" id="{13046161-3F14-4331-BA2B-9FB588FFD360}"/>
              </a:ext>
            </a:extLst>
          </p:cNvPr>
          <p:cNvSpPr/>
          <p:nvPr/>
        </p:nvSpPr>
        <p:spPr>
          <a:xfrm>
            <a:off x="7126941" y="4468076"/>
            <a:ext cx="977153" cy="54236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6611E55-19A1-4F31-85CA-38702CA152F3}"/>
              </a:ext>
            </a:extLst>
          </p:cNvPr>
          <p:cNvPicPr>
            <a:picLocks noChangeAspect="1"/>
          </p:cNvPicPr>
          <p:nvPr/>
        </p:nvPicPr>
        <p:blipFill rotWithShape="1">
          <a:blip r:embed="rId3"/>
          <a:srcRect r="15300" b="10780"/>
          <a:stretch/>
        </p:blipFill>
        <p:spPr>
          <a:xfrm>
            <a:off x="528926" y="3026808"/>
            <a:ext cx="5387786" cy="3038088"/>
          </a:xfrm>
          <a:prstGeom prst="rect">
            <a:avLst/>
          </a:prstGeom>
          <a:effectLst>
            <a:outerShdw blurRad="63500" sx="102000" sy="102000" algn="ctr" rotWithShape="0">
              <a:prstClr val="black">
                <a:alpha val="40000"/>
              </a:prstClr>
            </a:outerShdw>
          </a:effectLst>
        </p:spPr>
      </p:pic>
      <p:sp>
        <p:nvSpPr>
          <p:cNvPr id="12" name="Oval 11">
            <a:extLst>
              <a:ext uri="{FF2B5EF4-FFF2-40B4-BE49-F238E27FC236}">
                <a16:creationId xmlns:a16="http://schemas.microsoft.com/office/drawing/2014/main" id="{3635F2F0-5936-4BF0-BFA4-C331A4FD8BE5}"/>
              </a:ext>
            </a:extLst>
          </p:cNvPr>
          <p:cNvSpPr/>
          <p:nvPr/>
        </p:nvSpPr>
        <p:spPr>
          <a:xfrm>
            <a:off x="694771" y="3545542"/>
            <a:ext cx="977153" cy="5423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B1A077C-9D9B-40BC-88FF-F2AE8A0B699A}"/>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26</a:t>
            </a:r>
          </a:p>
        </p:txBody>
      </p:sp>
    </p:spTree>
    <p:extLst>
      <p:ext uri="{BB962C8B-B14F-4D97-AF65-F5344CB8AC3E}">
        <p14:creationId xmlns:p14="http://schemas.microsoft.com/office/powerpoint/2010/main" val="1740398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3 – Common Format Errors</a:t>
            </a:r>
          </a:p>
        </p:txBody>
      </p:sp>
      <p:sp>
        <p:nvSpPr>
          <p:cNvPr id="3" name="TextBox 2">
            <a:extLst>
              <a:ext uri="{FF2B5EF4-FFF2-40B4-BE49-F238E27FC236}">
                <a16:creationId xmlns:a16="http://schemas.microsoft.com/office/drawing/2014/main" id="{45665204-1A06-4974-8C01-A346BA9A35EC}"/>
              </a:ext>
            </a:extLst>
          </p:cNvPr>
          <p:cNvSpPr txBox="1"/>
          <p:nvPr/>
        </p:nvSpPr>
        <p:spPr>
          <a:xfrm>
            <a:off x="717176" y="1543709"/>
            <a:ext cx="10757647" cy="461665"/>
          </a:xfrm>
          <a:prstGeom prst="rect">
            <a:avLst/>
          </a:prstGeom>
          <a:noFill/>
        </p:spPr>
        <p:txBody>
          <a:bodyPr wrap="square" rtlCol="0">
            <a:spAutoFit/>
          </a:bodyPr>
          <a:lstStyle/>
          <a:p>
            <a:r>
              <a:rPr lang="en-US" sz="2400" dirty="0">
                <a:solidFill>
                  <a:srgbClr val="604900"/>
                </a:solidFill>
                <a:latin typeface="Candara" panose="020E0502030303020204" pitchFamily="34" charset="0"/>
              </a:rPr>
              <a:t>Error # 3: Parameter or Units do not match Appendix A syntax</a:t>
            </a:r>
          </a:p>
        </p:txBody>
      </p:sp>
      <p:sp>
        <p:nvSpPr>
          <p:cNvPr id="4" name="TextBox 3">
            <a:extLst>
              <a:ext uri="{FF2B5EF4-FFF2-40B4-BE49-F238E27FC236}">
                <a16:creationId xmlns:a16="http://schemas.microsoft.com/office/drawing/2014/main" id="{1E24B947-65CC-46FA-A556-BAB4CBAD1701}"/>
              </a:ext>
            </a:extLst>
          </p:cNvPr>
          <p:cNvSpPr txBox="1"/>
          <p:nvPr/>
        </p:nvSpPr>
        <p:spPr>
          <a:xfrm>
            <a:off x="268943" y="1411633"/>
            <a:ext cx="654423" cy="707886"/>
          </a:xfrm>
          <a:prstGeom prst="rect">
            <a:avLst/>
          </a:prstGeom>
          <a:noFill/>
        </p:spPr>
        <p:txBody>
          <a:bodyPr wrap="square" rtlCol="0">
            <a:spAutoFit/>
          </a:bodyPr>
          <a:lstStyle/>
          <a:p>
            <a:r>
              <a:rPr lang="en-US" sz="4000" b="1" dirty="0">
                <a:solidFill>
                  <a:srgbClr val="FF0000"/>
                </a:solidFill>
                <a:latin typeface="Candara" panose="020E0502030303020204" pitchFamily="34" charset="0"/>
              </a:rPr>
              <a:t>X</a:t>
            </a:r>
            <a:endParaRPr lang="en-US" sz="4000" b="1" dirty="0"/>
          </a:p>
        </p:txBody>
      </p:sp>
      <p:pic>
        <p:nvPicPr>
          <p:cNvPr id="10" name="Picture 9">
            <a:extLst>
              <a:ext uri="{FF2B5EF4-FFF2-40B4-BE49-F238E27FC236}">
                <a16:creationId xmlns:a16="http://schemas.microsoft.com/office/drawing/2014/main" id="{1196DFFE-22B4-49BF-AC91-5A3DCC902B2A}"/>
              </a:ext>
            </a:extLst>
          </p:cNvPr>
          <p:cNvPicPr>
            <a:picLocks noChangeAspect="1"/>
          </p:cNvPicPr>
          <p:nvPr/>
        </p:nvPicPr>
        <p:blipFill rotWithShape="1">
          <a:blip r:embed="rId2"/>
          <a:srcRect r="16352"/>
          <a:stretch/>
        </p:blipFill>
        <p:spPr>
          <a:xfrm>
            <a:off x="1667441" y="2624258"/>
            <a:ext cx="8751180" cy="1628775"/>
          </a:xfrm>
          <a:prstGeom prst="rect">
            <a:avLst/>
          </a:prstGeom>
          <a:solidFill>
            <a:schemeClr val="bg1"/>
          </a:solidFill>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FF11F684-E4AE-4068-8383-EB92A471372D}"/>
              </a:ext>
            </a:extLst>
          </p:cNvPr>
          <p:cNvPicPr>
            <a:picLocks noChangeAspect="1"/>
          </p:cNvPicPr>
          <p:nvPr/>
        </p:nvPicPr>
        <p:blipFill>
          <a:blip r:embed="rId3"/>
          <a:stretch>
            <a:fillRect/>
          </a:stretch>
        </p:blipFill>
        <p:spPr>
          <a:xfrm>
            <a:off x="1667441" y="2321239"/>
            <a:ext cx="4778183" cy="303019"/>
          </a:xfrm>
          <a:prstGeom prst="rect">
            <a:avLst/>
          </a:prstGeom>
          <a:solidFill>
            <a:schemeClr val="bg1"/>
          </a:solidFill>
        </p:spPr>
      </p:pic>
      <p:sp>
        <p:nvSpPr>
          <p:cNvPr id="17" name="TextBox 16">
            <a:extLst>
              <a:ext uri="{FF2B5EF4-FFF2-40B4-BE49-F238E27FC236}">
                <a16:creationId xmlns:a16="http://schemas.microsoft.com/office/drawing/2014/main" id="{1F4393F5-4836-41DD-B180-F2F038A25919}"/>
              </a:ext>
            </a:extLst>
          </p:cNvPr>
          <p:cNvSpPr txBox="1"/>
          <p:nvPr/>
        </p:nvSpPr>
        <p:spPr>
          <a:xfrm>
            <a:off x="1667441" y="4541741"/>
            <a:ext cx="3227295" cy="400110"/>
          </a:xfrm>
          <a:prstGeom prst="rect">
            <a:avLst/>
          </a:prstGeom>
          <a:noFill/>
        </p:spPr>
        <p:txBody>
          <a:bodyPr wrap="square" rtlCol="0">
            <a:spAutoFit/>
          </a:bodyPr>
          <a:lstStyle/>
          <a:p>
            <a:r>
              <a:rPr lang="en-US" sz="2000" dirty="0">
                <a:solidFill>
                  <a:srgbClr val="FF0000"/>
                </a:solidFill>
              </a:rPr>
              <a:t>Data Provided:</a:t>
            </a:r>
          </a:p>
        </p:txBody>
      </p:sp>
      <p:pic>
        <p:nvPicPr>
          <p:cNvPr id="19" name="Picture 18">
            <a:extLst>
              <a:ext uri="{FF2B5EF4-FFF2-40B4-BE49-F238E27FC236}">
                <a16:creationId xmlns:a16="http://schemas.microsoft.com/office/drawing/2014/main" id="{7FD31C6A-726E-4CAE-AF45-8BD242F16712}"/>
              </a:ext>
            </a:extLst>
          </p:cNvPr>
          <p:cNvPicPr>
            <a:picLocks noChangeAspect="1"/>
          </p:cNvPicPr>
          <p:nvPr/>
        </p:nvPicPr>
        <p:blipFill>
          <a:blip r:embed="rId4"/>
          <a:stretch>
            <a:fillRect/>
          </a:stretch>
        </p:blipFill>
        <p:spPr>
          <a:xfrm>
            <a:off x="1667441" y="4941851"/>
            <a:ext cx="8751180" cy="151438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24D94C10-17D1-4FD4-8EAF-34CB24F71C75}"/>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27</a:t>
            </a:r>
          </a:p>
        </p:txBody>
      </p:sp>
    </p:spTree>
    <p:extLst>
      <p:ext uri="{BB962C8B-B14F-4D97-AF65-F5344CB8AC3E}">
        <p14:creationId xmlns:p14="http://schemas.microsoft.com/office/powerpoint/2010/main" val="2374199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5" name="TextBox 4"/>
          <p:cNvSpPr txBox="1"/>
          <p:nvPr/>
        </p:nvSpPr>
        <p:spPr>
          <a:xfrm>
            <a:off x="0" y="1917254"/>
            <a:ext cx="12192000" cy="2862322"/>
          </a:xfrm>
          <a:prstGeom prst="rect">
            <a:avLst/>
          </a:prstGeom>
          <a:solidFill>
            <a:schemeClr val="bg1">
              <a:alpha val="85000"/>
            </a:schemeClr>
          </a:solidFill>
        </p:spPr>
        <p:txBody>
          <a:bodyPr wrap="square" rtlCol="0">
            <a:spAutoFit/>
          </a:bodyPr>
          <a:lstStyle/>
          <a:p>
            <a:pPr marL="285750" indent="-285750">
              <a:buFont typeface="Arial" panose="020B0604020202020204" pitchFamily="34" charset="0"/>
              <a:buChar char="•"/>
            </a:pPr>
            <a:r>
              <a:rPr lang="en-US" sz="3600" b="1" dirty="0">
                <a:solidFill>
                  <a:srgbClr val="604900"/>
                </a:solidFill>
                <a:latin typeface="Candara" panose="020E0502030303020204" pitchFamily="34" charset="0"/>
              </a:rPr>
              <a:t>Part I – Introduction</a:t>
            </a:r>
          </a:p>
          <a:p>
            <a:pPr marL="285750" indent="-285750">
              <a:buFont typeface="Arial" panose="020B0604020202020204" pitchFamily="34" charset="0"/>
              <a:buChar char="•"/>
            </a:pPr>
            <a:r>
              <a:rPr lang="en-US" sz="3600" b="1" dirty="0">
                <a:solidFill>
                  <a:srgbClr val="604900"/>
                </a:solidFill>
                <a:latin typeface="Candara" panose="020E0502030303020204" pitchFamily="34" charset="0"/>
              </a:rPr>
              <a:t>Part 2 – Proper Formatting</a:t>
            </a:r>
          </a:p>
          <a:p>
            <a:pPr marL="285750" indent="-285750">
              <a:buFont typeface="Arial" panose="020B0604020202020204" pitchFamily="34" charset="0"/>
              <a:buChar char="•"/>
            </a:pPr>
            <a:r>
              <a:rPr lang="en-US" sz="3600" b="1" dirty="0">
                <a:solidFill>
                  <a:srgbClr val="604900"/>
                </a:solidFill>
                <a:latin typeface="Candara" panose="020E0502030303020204" pitchFamily="34" charset="0"/>
              </a:rPr>
              <a:t>Part 3 - Common Formatting Errors</a:t>
            </a:r>
          </a:p>
          <a:p>
            <a:pPr marL="285750" indent="-285750">
              <a:buFont typeface="Arial" panose="020B0604020202020204" pitchFamily="34" charset="0"/>
              <a:buChar char="•"/>
            </a:pPr>
            <a:r>
              <a:rPr lang="en-US" sz="3600" b="1" dirty="0">
                <a:solidFill>
                  <a:srgbClr val="604900"/>
                </a:solidFill>
                <a:latin typeface="Candara" panose="020E0502030303020204" pitchFamily="34" charset="0"/>
              </a:rPr>
              <a:t>Part 4 – Unique Data Reporting Cases</a:t>
            </a:r>
          </a:p>
          <a:p>
            <a:pPr marL="285750" indent="-285750">
              <a:buFont typeface="Arial" panose="020B0604020202020204" pitchFamily="34" charset="0"/>
              <a:buChar char="•"/>
            </a:pPr>
            <a:r>
              <a:rPr lang="en-US" sz="3600" b="1" dirty="0">
                <a:solidFill>
                  <a:srgbClr val="604900"/>
                </a:solidFill>
                <a:latin typeface="Candara" panose="020E0502030303020204" pitchFamily="34" charset="0"/>
              </a:rPr>
              <a:t>Q&amp;A</a:t>
            </a:r>
          </a:p>
        </p:txBody>
      </p:sp>
      <p:sp>
        <p:nvSpPr>
          <p:cNvPr id="10" name="Title 1">
            <a:extLst>
              <a:ext uri="{FF2B5EF4-FFF2-40B4-BE49-F238E27FC236}">
                <a16:creationId xmlns:a16="http://schemas.microsoft.com/office/drawing/2014/main" id="{4895C792-B3A1-42AE-AB36-10DDDFB9637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Outline</a:t>
            </a:r>
          </a:p>
        </p:txBody>
      </p:sp>
      <p:sp>
        <p:nvSpPr>
          <p:cNvPr id="2" name="TextBox 1">
            <a:extLst>
              <a:ext uri="{FF2B5EF4-FFF2-40B4-BE49-F238E27FC236}">
                <a16:creationId xmlns:a16="http://schemas.microsoft.com/office/drawing/2014/main" id="{FE07CD3C-9883-40C7-9E20-A075BD1C682D}"/>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1</a:t>
            </a:r>
          </a:p>
        </p:txBody>
      </p:sp>
    </p:spTree>
    <p:extLst>
      <p:ext uri="{BB962C8B-B14F-4D97-AF65-F5344CB8AC3E}">
        <p14:creationId xmlns:p14="http://schemas.microsoft.com/office/powerpoint/2010/main" val="889369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3 – Common Format Errors</a:t>
            </a:r>
          </a:p>
        </p:txBody>
      </p:sp>
      <p:sp>
        <p:nvSpPr>
          <p:cNvPr id="3" name="TextBox 2">
            <a:extLst>
              <a:ext uri="{FF2B5EF4-FFF2-40B4-BE49-F238E27FC236}">
                <a16:creationId xmlns:a16="http://schemas.microsoft.com/office/drawing/2014/main" id="{45665204-1A06-4974-8C01-A346BA9A35EC}"/>
              </a:ext>
            </a:extLst>
          </p:cNvPr>
          <p:cNvSpPr txBox="1"/>
          <p:nvPr/>
        </p:nvSpPr>
        <p:spPr>
          <a:xfrm>
            <a:off x="717176" y="1543709"/>
            <a:ext cx="10757647" cy="461665"/>
          </a:xfrm>
          <a:prstGeom prst="rect">
            <a:avLst/>
          </a:prstGeom>
          <a:noFill/>
        </p:spPr>
        <p:txBody>
          <a:bodyPr wrap="square" rtlCol="0">
            <a:spAutoFit/>
          </a:bodyPr>
          <a:lstStyle/>
          <a:p>
            <a:r>
              <a:rPr lang="en-US" sz="2400" dirty="0">
                <a:solidFill>
                  <a:srgbClr val="604900"/>
                </a:solidFill>
                <a:latin typeface="Candara" panose="020E0502030303020204" pitchFamily="34" charset="0"/>
              </a:rPr>
              <a:t>Error # 4: Blank rows/columns in the upload sheet; reason codes not used</a:t>
            </a:r>
          </a:p>
        </p:txBody>
      </p:sp>
      <p:sp>
        <p:nvSpPr>
          <p:cNvPr id="4" name="TextBox 3">
            <a:extLst>
              <a:ext uri="{FF2B5EF4-FFF2-40B4-BE49-F238E27FC236}">
                <a16:creationId xmlns:a16="http://schemas.microsoft.com/office/drawing/2014/main" id="{1E24B947-65CC-46FA-A556-BAB4CBAD1701}"/>
              </a:ext>
            </a:extLst>
          </p:cNvPr>
          <p:cNvSpPr txBox="1"/>
          <p:nvPr/>
        </p:nvSpPr>
        <p:spPr>
          <a:xfrm>
            <a:off x="268943" y="1411633"/>
            <a:ext cx="654423" cy="707886"/>
          </a:xfrm>
          <a:prstGeom prst="rect">
            <a:avLst/>
          </a:prstGeom>
          <a:noFill/>
        </p:spPr>
        <p:txBody>
          <a:bodyPr wrap="square" rtlCol="0">
            <a:spAutoFit/>
          </a:bodyPr>
          <a:lstStyle/>
          <a:p>
            <a:r>
              <a:rPr lang="en-US" sz="4000" b="1" dirty="0">
                <a:solidFill>
                  <a:srgbClr val="FF0000"/>
                </a:solidFill>
                <a:latin typeface="Candara" panose="020E0502030303020204" pitchFamily="34" charset="0"/>
              </a:rPr>
              <a:t>X</a:t>
            </a:r>
            <a:endParaRPr lang="en-US" sz="4000" b="1" dirty="0"/>
          </a:p>
        </p:txBody>
      </p:sp>
      <p:pic>
        <p:nvPicPr>
          <p:cNvPr id="5" name="Picture 4">
            <a:extLst>
              <a:ext uri="{FF2B5EF4-FFF2-40B4-BE49-F238E27FC236}">
                <a16:creationId xmlns:a16="http://schemas.microsoft.com/office/drawing/2014/main" id="{CB64AE2B-6592-4FB3-A722-887CF3D5BA03}"/>
              </a:ext>
            </a:extLst>
          </p:cNvPr>
          <p:cNvPicPr>
            <a:picLocks noChangeAspect="1"/>
          </p:cNvPicPr>
          <p:nvPr/>
        </p:nvPicPr>
        <p:blipFill>
          <a:blip r:embed="rId3"/>
          <a:stretch>
            <a:fillRect/>
          </a:stretch>
        </p:blipFill>
        <p:spPr>
          <a:xfrm>
            <a:off x="638174" y="2614332"/>
            <a:ext cx="5457825" cy="3314700"/>
          </a:xfrm>
          <a:prstGeom prst="rect">
            <a:avLst/>
          </a:prstGeom>
          <a:effectLst>
            <a:outerShdw blurRad="63500" sx="102000" sy="102000" algn="ctr" rotWithShape="0">
              <a:prstClr val="black">
                <a:alpha val="40000"/>
              </a:prstClr>
            </a:outerShdw>
          </a:effectLst>
        </p:spPr>
      </p:pic>
      <p:cxnSp>
        <p:nvCxnSpPr>
          <p:cNvPr id="11" name="Straight Arrow Connector 10">
            <a:extLst>
              <a:ext uri="{FF2B5EF4-FFF2-40B4-BE49-F238E27FC236}">
                <a16:creationId xmlns:a16="http://schemas.microsoft.com/office/drawing/2014/main" id="{04F112F8-F422-474C-8207-854E339DDDD7}"/>
              </a:ext>
            </a:extLst>
          </p:cNvPr>
          <p:cNvCxnSpPr>
            <a:cxnSpLocks/>
          </p:cNvCxnSpPr>
          <p:nvPr/>
        </p:nvCxnSpPr>
        <p:spPr>
          <a:xfrm flipV="1">
            <a:off x="1007791" y="5782238"/>
            <a:ext cx="0" cy="6992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EC6BD63-ED6D-44D5-916F-61AC74B41F59}"/>
              </a:ext>
            </a:extLst>
          </p:cNvPr>
          <p:cNvCxnSpPr>
            <a:cxnSpLocks/>
          </p:cNvCxnSpPr>
          <p:nvPr/>
        </p:nvCxnSpPr>
        <p:spPr>
          <a:xfrm flipH="1">
            <a:off x="2737980" y="3222810"/>
            <a:ext cx="543103" cy="4123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E3FCD72-9B24-4BA3-AB27-C8520FE2045E}"/>
              </a:ext>
            </a:extLst>
          </p:cNvPr>
          <p:cNvPicPr>
            <a:picLocks noChangeAspect="1"/>
          </p:cNvPicPr>
          <p:nvPr/>
        </p:nvPicPr>
        <p:blipFill>
          <a:blip r:embed="rId4"/>
          <a:stretch>
            <a:fillRect/>
          </a:stretch>
        </p:blipFill>
        <p:spPr>
          <a:xfrm>
            <a:off x="6334965" y="2596402"/>
            <a:ext cx="5310188" cy="3351598"/>
          </a:xfrm>
          <a:prstGeom prst="rect">
            <a:avLst/>
          </a:prstGeom>
          <a:effectLst>
            <a:outerShdw blurRad="63500" sx="102000" sy="102000" algn="ctr" rotWithShape="0">
              <a:prstClr val="black">
                <a:alpha val="40000"/>
              </a:prstClr>
            </a:outerShdw>
          </a:effectLst>
        </p:spPr>
      </p:pic>
      <p:cxnSp>
        <p:nvCxnSpPr>
          <p:cNvPr id="20" name="Straight Arrow Connector 19">
            <a:extLst>
              <a:ext uri="{FF2B5EF4-FFF2-40B4-BE49-F238E27FC236}">
                <a16:creationId xmlns:a16="http://schemas.microsoft.com/office/drawing/2014/main" id="{32EAE4F4-CB67-479D-A957-585F1B48D1F8}"/>
              </a:ext>
            </a:extLst>
          </p:cNvPr>
          <p:cNvCxnSpPr>
            <a:cxnSpLocks/>
          </p:cNvCxnSpPr>
          <p:nvPr/>
        </p:nvCxnSpPr>
        <p:spPr>
          <a:xfrm flipV="1">
            <a:off x="9013273" y="5782238"/>
            <a:ext cx="0" cy="6992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552AF35-CCE8-4926-8F36-2EA4E0B67C34}"/>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28</a:t>
            </a:r>
          </a:p>
        </p:txBody>
      </p:sp>
    </p:spTree>
    <p:extLst>
      <p:ext uri="{BB962C8B-B14F-4D97-AF65-F5344CB8AC3E}">
        <p14:creationId xmlns:p14="http://schemas.microsoft.com/office/powerpoint/2010/main" val="334914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3 – Common Format Errors</a:t>
            </a:r>
          </a:p>
        </p:txBody>
      </p:sp>
      <p:sp>
        <p:nvSpPr>
          <p:cNvPr id="3" name="TextBox 2">
            <a:extLst>
              <a:ext uri="{FF2B5EF4-FFF2-40B4-BE49-F238E27FC236}">
                <a16:creationId xmlns:a16="http://schemas.microsoft.com/office/drawing/2014/main" id="{45665204-1A06-4974-8C01-A346BA9A35EC}"/>
              </a:ext>
            </a:extLst>
          </p:cNvPr>
          <p:cNvSpPr txBox="1"/>
          <p:nvPr/>
        </p:nvSpPr>
        <p:spPr>
          <a:xfrm>
            <a:off x="717176" y="1543709"/>
            <a:ext cx="10757647" cy="461665"/>
          </a:xfrm>
          <a:prstGeom prst="rect">
            <a:avLst/>
          </a:prstGeom>
          <a:noFill/>
        </p:spPr>
        <p:txBody>
          <a:bodyPr wrap="square" rtlCol="0">
            <a:spAutoFit/>
          </a:bodyPr>
          <a:lstStyle/>
          <a:p>
            <a:r>
              <a:rPr lang="en-US" sz="2400" dirty="0">
                <a:solidFill>
                  <a:srgbClr val="604900"/>
                </a:solidFill>
                <a:latin typeface="Candara" panose="020E0502030303020204" pitchFamily="34" charset="0"/>
              </a:rPr>
              <a:t>Error # 4: Blank rows/columns in the upload sheet; reason codes not used</a:t>
            </a:r>
          </a:p>
        </p:txBody>
      </p:sp>
      <p:sp>
        <p:nvSpPr>
          <p:cNvPr id="4" name="TextBox 3">
            <a:extLst>
              <a:ext uri="{FF2B5EF4-FFF2-40B4-BE49-F238E27FC236}">
                <a16:creationId xmlns:a16="http://schemas.microsoft.com/office/drawing/2014/main" id="{1E24B947-65CC-46FA-A556-BAB4CBAD1701}"/>
              </a:ext>
            </a:extLst>
          </p:cNvPr>
          <p:cNvSpPr txBox="1"/>
          <p:nvPr/>
        </p:nvSpPr>
        <p:spPr>
          <a:xfrm>
            <a:off x="268943" y="1411633"/>
            <a:ext cx="654423" cy="707886"/>
          </a:xfrm>
          <a:prstGeom prst="rect">
            <a:avLst/>
          </a:prstGeom>
          <a:noFill/>
        </p:spPr>
        <p:txBody>
          <a:bodyPr wrap="square" rtlCol="0">
            <a:spAutoFit/>
          </a:bodyPr>
          <a:lstStyle/>
          <a:p>
            <a:r>
              <a:rPr lang="en-US" sz="4000" b="1" dirty="0">
                <a:solidFill>
                  <a:srgbClr val="FF0000"/>
                </a:solidFill>
                <a:latin typeface="Candara" panose="020E0502030303020204" pitchFamily="34" charset="0"/>
              </a:rPr>
              <a:t>X</a:t>
            </a:r>
            <a:endParaRPr lang="en-US" sz="4000" b="1" dirty="0"/>
          </a:p>
        </p:txBody>
      </p:sp>
      <p:pic>
        <p:nvPicPr>
          <p:cNvPr id="5" name="Picture 4">
            <a:extLst>
              <a:ext uri="{FF2B5EF4-FFF2-40B4-BE49-F238E27FC236}">
                <a16:creationId xmlns:a16="http://schemas.microsoft.com/office/drawing/2014/main" id="{CB64AE2B-6592-4FB3-A722-887CF3D5BA03}"/>
              </a:ext>
            </a:extLst>
          </p:cNvPr>
          <p:cNvPicPr>
            <a:picLocks noChangeAspect="1"/>
          </p:cNvPicPr>
          <p:nvPr/>
        </p:nvPicPr>
        <p:blipFill>
          <a:blip r:embed="rId3">
            <a:alphaModFix amt="50000"/>
          </a:blip>
          <a:stretch>
            <a:fillRect/>
          </a:stretch>
        </p:blipFill>
        <p:spPr>
          <a:xfrm>
            <a:off x="638174" y="2614332"/>
            <a:ext cx="5457825" cy="3314700"/>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6E3FCD72-9B24-4BA3-AB27-C8520FE2045E}"/>
              </a:ext>
            </a:extLst>
          </p:cNvPr>
          <p:cNvPicPr>
            <a:picLocks noChangeAspect="1"/>
          </p:cNvPicPr>
          <p:nvPr/>
        </p:nvPicPr>
        <p:blipFill>
          <a:blip r:embed="rId4">
            <a:alphaModFix amt="50000"/>
          </a:blip>
          <a:stretch>
            <a:fillRect/>
          </a:stretch>
        </p:blipFill>
        <p:spPr>
          <a:xfrm>
            <a:off x="6334965" y="2596402"/>
            <a:ext cx="5310188" cy="3351598"/>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CCBC5110-07B3-4EB1-9477-817C166E4AAF}"/>
              </a:ext>
            </a:extLst>
          </p:cNvPr>
          <p:cNvPicPr>
            <a:picLocks noChangeAspect="1"/>
          </p:cNvPicPr>
          <p:nvPr/>
        </p:nvPicPr>
        <p:blipFill>
          <a:blip r:embed="rId5"/>
          <a:stretch>
            <a:fillRect/>
          </a:stretch>
        </p:blipFill>
        <p:spPr>
          <a:xfrm>
            <a:off x="7500147" y="3973508"/>
            <a:ext cx="3783041" cy="1513216"/>
          </a:xfrm>
          <a:prstGeom prst="rect">
            <a:avLst/>
          </a:prstGeom>
        </p:spPr>
      </p:pic>
      <p:sp>
        <p:nvSpPr>
          <p:cNvPr id="8" name="TextBox 7">
            <a:extLst>
              <a:ext uri="{FF2B5EF4-FFF2-40B4-BE49-F238E27FC236}">
                <a16:creationId xmlns:a16="http://schemas.microsoft.com/office/drawing/2014/main" id="{7CE27ABD-436F-4207-B76C-C9D910916402}"/>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29</a:t>
            </a:r>
          </a:p>
        </p:txBody>
      </p:sp>
    </p:spTree>
    <p:extLst>
      <p:ext uri="{BB962C8B-B14F-4D97-AF65-F5344CB8AC3E}">
        <p14:creationId xmlns:p14="http://schemas.microsoft.com/office/powerpoint/2010/main" val="3806573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5" name="TextBox 4"/>
          <p:cNvSpPr txBox="1"/>
          <p:nvPr/>
        </p:nvSpPr>
        <p:spPr>
          <a:xfrm>
            <a:off x="0" y="1917254"/>
            <a:ext cx="12192000" cy="2862322"/>
          </a:xfrm>
          <a:prstGeom prst="rect">
            <a:avLst/>
          </a:prstGeom>
          <a:solidFill>
            <a:schemeClr val="bg1">
              <a:alpha val="85000"/>
            </a:schemeClr>
          </a:solidFill>
        </p:spPr>
        <p:txBody>
          <a:bodyPr wrap="square" rtlCol="0">
            <a:spAutoFit/>
          </a:bodyPr>
          <a:lstStyle/>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Part I – Introduction</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Part 2 – Proper Formatting</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Part 3 - Common Formatting Errors</a:t>
            </a:r>
          </a:p>
          <a:p>
            <a:pPr marL="285750" indent="-285750">
              <a:buFont typeface="Arial" panose="020B0604020202020204" pitchFamily="34" charset="0"/>
              <a:buChar char="•"/>
            </a:pPr>
            <a:r>
              <a:rPr lang="en-US" sz="3600" b="1" dirty="0">
                <a:solidFill>
                  <a:srgbClr val="604900"/>
                </a:solidFill>
                <a:latin typeface="Candara" panose="020E0502030303020204" pitchFamily="34" charset="0"/>
              </a:rPr>
              <a:t>Part 4 – Unique Data Reporting Cases</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Q&amp;A</a:t>
            </a:r>
          </a:p>
        </p:txBody>
      </p:sp>
      <p:sp>
        <p:nvSpPr>
          <p:cNvPr id="10" name="Title 1">
            <a:extLst>
              <a:ext uri="{FF2B5EF4-FFF2-40B4-BE49-F238E27FC236}">
                <a16:creationId xmlns:a16="http://schemas.microsoft.com/office/drawing/2014/main" id="{4895C792-B3A1-42AE-AB36-10DDDFB9637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Outline</a:t>
            </a:r>
          </a:p>
        </p:txBody>
      </p:sp>
      <p:sp>
        <p:nvSpPr>
          <p:cNvPr id="4" name="TextBox 3">
            <a:extLst>
              <a:ext uri="{FF2B5EF4-FFF2-40B4-BE49-F238E27FC236}">
                <a16:creationId xmlns:a16="http://schemas.microsoft.com/office/drawing/2014/main" id="{EFF01923-87D4-48FD-AB47-C9699D37B41B}"/>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30</a:t>
            </a:r>
          </a:p>
        </p:txBody>
      </p:sp>
    </p:spTree>
    <p:extLst>
      <p:ext uri="{BB962C8B-B14F-4D97-AF65-F5344CB8AC3E}">
        <p14:creationId xmlns:p14="http://schemas.microsoft.com/office/powerpoint/2010/main" val="1881799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4 – Unique Data Reporting Cases</a:t>
            </a:r>
          </a:p>
        </p:txBody>
      </p:sp>
      <p:sp>
        <p:nvSpPr>
          <p:cNvPr id="3" name="TextBox 2">
            <a:extLst>
              <a:ext uri="{FF2B5EF4-FFF2-40B4-BE49-F238E27FC236}">
                <a16:creationId xmlns:a16="http://schemas.microsoft.com/office/drawing/2014/main" id="{45665204-1A06-4974-8C01-A346BA9A35EC}"/>
              </a:ext>
            </a:extLst>
          </p:cNvPr>
          <p:cNvSpPr txBox="1"/>
          <p:nvPr/>
        </p:nvSpPr>
        <p:spPr>
          <a:xfrm>
            <a:off x="415619" y="1407522"/>
            <a:ext cx="11776381" cy="3816429"/>
          </a:xfrm>
          <a:prstGeom prst="rect">
            <a:avLst/>
          </a:prstGeom>
          <a:solidFill>
            <a:schemeClr val="bg1">
              <a:alpha val="50000"/>
            </a:schemeClr>
          </a:solidFill>
          <a:effectLst>
            <a:softEdge rad="63500"/>
          </a:effectLst>
        </p:spPr>
        <p:txBody>
          <a:bodyPr wrap="square" rtlCol="0">
            <a:spAutoFit/>
          </a:bodyPr>
          <a:lstStyle/>
          <a:p>
            <a:r>
              <a:rPr lang="en-US" sz="3200" dirty="0">
                <a:solidFill>
                  <a:srgbClr val="604900"/>
                </a:solidFill>
                <a:latin typeface="Candara" panose="020E0502030303020204" pitchFamily="34" charset="0"/>
              </a:rPr>
              <a:t>Pit Lake Reporting</a:t>
            </a:r>
          </a:p>
          <a:p>
            <a:pPr marL="457200" indent="-457200">
              <a:buFont typeface="Arial" panose="020B0604020202020204" pitchFamily="34" charset="0"/>
              <a:buChar char="•"/>
            </a:pPr>
            <a:r>
              <a:rPr lang="en-US" sz="3200" dirty="0">
                <a:solidFill>
                  <a:srgbClr val="604900"/>
                </a:solidFill>
                <a:latin typeface="Candara" panose="020E0502030303020204" pitchFamily="34" charset="0"/>
              </a:rPr>
              <a:t>surface, middle, lower reporting </a:t>
            </a:r>
          </a:p>
          <a:p>
            <a:pPr marL="914400" lvl="1" indent="-457200">
              <a:buFont typeface="Courier New" panose="02070309020205020404" pitchFamily="49" charset="0"/>
              <a:buChar char="o"/>
            </a:pPr>
            <a:r>
              <a:rPr lang="en-US" sz="3200" dirty="0">
                <a:solidFill>
                  <a:srgbClr val="604900"/>
                </a:solidFill>
                <a:latin typeface="Candara" panose="020E0502030303020204" pitchFamily="34" charset="0"/>
              </a:rPr>
              <a:t>Option 1: create 3 unique </a:t>
            </a:r>
            <a:r>
              <a:rPr lang="en-US" sz="3200" i="1" dirty="0">
                <a:solidFill>
                  <a:srgbClr val="604900"/>
                </a:solidFill>
                <a:latin typeface="Candara" panose="020E0502030303020204" pitchFamily="34" charset="0"/>
              </a:rPr>
              <a:t>Location IDs* </a:t>
            </a:r>
          </a:p>
          <a:p>
            <a:pPr marL="914400" lvl="1" indent="-457200">
              <a:buFont typeface="Courier New" panose="02070309020205020404" pitchFamily="49" charset="0"/>
              <a:buChar char="o"/>
            </a:pPr>
            <a:r>
              <a:rPr lang="en-US" sz="3200" dirty="0">
                <a:solidFill>
                  <a:srgbClr val="604900"/>
                </a:solidFill>
                <a:latin typeface="Candara" panose="020E0502030303020204" pitchFamily="34" charset="0"/>
              </a:rPr>
              <a:t>Option 2: report location in </a:t>
            </a:r>
            <a:r>
              <a:rPr lang="en-US" sz="3200" i="1" dirty="0">
                <a:solidFill>
                  <a:srgbClr val="604900"/>
                </a:solidFill>
                <a:latin typeface="Candara" panose="020E0502030303020204" pitchFamily="34" charset="0"/>
              </a:rPr>
              <a:t>Notes </a:t>
            </a:r>
            <a:r>
              <a:rPr lang="en-US" sz="3200" dirty="0">
                <a:solidFill>
                  <a:srgbClr val="604900"/>
                </a:solidFill>
                <a:latin typeface="Candara" panose="020E0502030303020204" pitchFamily="34" charset="0"/>
              </a:rPr>
              <a:t>column</a:t>
            </a:r>
            <a:endParaRPr lang="en-US" dirty="0">
              <a:solidFill>
                <a:srgbClr val="604900"/>
              </a:solidFill>
              <a:latin typeface="Candara" panose="020E0502030303020204" pitchFamily="34" charset="0"/>
            </a:endParaRPr>
          </a:p>
          <a:p>
            <a:pPr lvl="1"/>
            <a:r>
              <a:rPr lang="en-US" sz="2000" dirty="0">
                <a:solidFill>
                  <a:srgbClr val="604900"/>
                </a:solidFill>
                <a:latin typeface="Candara" panose="020E0502030303020204" pitchFamily="34" charset="0"/>
              </a:rPr>
              <a:t>	*consult with permit writer and inspector</a:t>
            </a:r>
          </a:p>
          <a:p>
            <a:pPr marL="914400" lvl="1" indent="-457200">
              <a:buFont typeface="Courier New" panose="02070309020205020404" pitchFamily="49" charset="0"/>
              <a:buChar char="o"/>
            </a:pPr>
            <a:endParaRPr lang="en-US" sz="3200" dirty="0">
              <a:solidFill>
                <a:srgbClr val="604900"/>
              </a:solidFill>
              <a:latin typeface="Candara" panose="020E0502030303020204" pitchFamily="34" charset="0"/>
            </a:endParaRPr>
          </a:p>
          <a:p>
            <a:pPr marL="457200" indent="-457200">
              <a:buFont typeface="Arial" panose="020B0604020202020204" pitchFamily="34" charset="0"/>
              <a:buChar char="•"/>
            </a:pPr>
            <a:r>
              <a:rPr lang="en-US" sz="3200" dirty="0">
                <a:solidFill>
                  <a:srgbClr val="604900"/>
                </a:solidFill>
                <a:latin typeface="Candara" panose="020E0502030303020204" pitchFamily="34" charset="0"/>
              </a:rPr>
              <a:t>Continuous reporting</a:t>
            </a:r>
          </a:p>
          <a:p>
            <a:pPr marL="914400" lvl="1" indent="-457200">
              <a:buFont typeface="Arial" panose="020B0604020202020204" pitchFamily="34" charset="0"/>
              <a:buChar char="•"/>
            </a:pPr>
            <a:r>
              <a:rPr lang="en-US" sz="3200" dirty="0">
                <a:solidFill>
                  <a:srgbClr val="604900"/>
                </a:solidFill>
                <a:latin typeface="Candara" panose="020E0502030303020204" pitchFamily="34" charset="0"/>
              </a:rPr>
              <a:t>report depth in </a:t>
            </a:r>
            <a:r>
              <a:rPr lang="en-US" sz="3200" i="1" dirty="0">
                <a:solidFill>
                  <a:srgbClr val="604900"/>
                </a:solidFill>
                <a:latin typeface="Candara" panose="020E0502030303020204" pitchFamily="34" charset="0"/>
              </a:rPr>
              <a:t>Notes</a:t>
            </a:r>
            <a:r>
              <a:rPr lang="en-US" sz="3200" dirty="0">
                <a:solidFill>
                  <a:srgbClr val="604900"/>
                </a:solidFill>
                <a:latin typeface="Candara" panose="020E0502030303020204" pitchFamily="34" charset="0"/>
              </a:rPr>
              <a:t> column</a:t>
            </a:r>
          </a:p>
        </p:txBody>
      </p:sp>
      <p:sp>
        <p:nvSpPr>
          <p:cNvPr id="4" name="TextBox 3">
            <a:extLst>
              <a:ext uri="{FF2B5EF4-FFF2-40B4-BE49-F238E27FC236}">
                <a16:creationId xmlns:a16="http://schemas.microsoft.com/office/drawing/2014/main" id="{436D8C24-7A18-4F27-809F-52C8FC08EA6D}"/>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31</a:t>
            </a:r>
          </a:p>
        </p:txBody>
      </p:sp>
    </p:spTree>
    <p:extLst>
      <p:ext uri="{BB962C8B-B14F-4D97-AF65-F5344CB8AC3E}">
        <p14:creationId xmlns:p14="http://schemas.microsoft.com/office/powerpoint/2010/main" val="1434470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4 – Unique Data Reporting Cases</a:t>
            </a:r>
          </a:p>
        </p:txBody>
      </p:sp>
      <p:sp>
        <p:nvSpPr>
          <p:cNvPr id="8" name="TextBox 7">
            <a:extLst>
              <a:ext uri="{FF2B5EF4-FFF2-40B4-BE49-F238E27FC236}">
                <a16:creationId xmlns:a16="http://schemas.microsoft.com/office/drawing/2014/main" id="{6C87D36C-A71F-4465-ACD9-D101C403FEFB}"/>
              </a:ext>
            </a:extLst>
          </p:cNvPr>
          <p:cNvSpPr txBox="1"/>
          <p:nvPr/>
        </p:nvSpPr>
        <p:spPr>
          <a:xfrm>
            <a:off x="415619" y="1407522"/>
            <a:ext cx="11584703" cy="3046988"/>
          </a:xfrm>
          <a:prstGeom prst="rect">
            <a:avLst/>
          </a:prstGeom>
          <a:solidFill>
            <a:schemeClr val="bg1">
              <a:alpha val="50000"/>
            </a:schemeClr>
          </a:solidFill>
          <a:effectLst>
            <a:softEdge rad="63500"/>
          </a:effectLst>
        </p:spPr>
        <p:txBody>
          <a:bodyPr wrap="square" rtlCol="0">
            <a:spAutoFit/>
          </a:bodyPr>
          <a:lstStyle/>
          <a:p>
            <a:r>
              <a:rPr lang="en-US" sz="3200" dirty="0">
                <a:solidFill>
                  <a:srgbClr val="604900"/>
                </a:solidFill>
                <a:latin typeface="Candara" panose="020E0502030303020204" pitchFamily="34" charset="0"/>
              </a:rPr>
              <a:t>Waste Rock Reporting</a:t>
            </a:r>
          </a:p>
          <a:p>
            <a:pPr marL="457200" indent="-457200">
              <a:buFont typeface="Arial" panose="020B0604020202020204" pitchFamily="34" charset="0"/>
              <a:buChar char="•"/>
            </a:pPr>
            <a:r>
              <a:rPr lang="en-US" sz="3200" dirty="0">
                <a:solidFill>
                  <a:srgbClr val="604900"/>
                </a:solidFill>
                <a:latin typeface="Candara" panose="020E0502030303020204" pitchFamily="34" charset="0"/>
              </a:rPr>
              <a:t>For sites with many reported waste rock types</a:t>
            </a:r>
          </a:p>
          <a:p>
            <a:pPr marL="914400" lvl="1" indent="-457200">
              <a:buFont typeface="Courier New" panose="02070309020205020404" pitchFamily="49" charset="0"/>
              <a:buChar char="o"/>
            </a:pPr>
            <a:r>
              <a:rPr lang="en-US" sz="3200" dirty="0">
                <a:solidFill>
                  <a:srgbClr val="604900"/>
                </a:solidFill>
                <a:latin typeface="Candara" panose="020E0502030303020204" pitchFamily="34" charset="0"/>
              </a:rPr>
              <a:t>Option 1: create a unique </a:t>
            </a:r>
            <a:r>
              <a:rPr lang="en-US" sz="3200" i="1" dirty="0">
                <a:solidFill>
                  <a:srgbClr val="604900"/>
                </a:solidFill>
                <a:latin typeface="Candara" panose="020E0502030303020204" pitchFamily="34" charset="0"/>
              </a:rPr>
              <a:t>Location ID for each type*</a:t>
            </a:r>
          </a:p>
          <a:p>
            <a:pPr marL="914400" lvl="1" indent="-457200">
              <a:buFont typeface="Courier New" panose="02070309020205020404" pitchFamily="49" charset="0"/>
              <a:buChar char="o"/>
            </a:pPr>
            <a:r>
              <a:rPr lang="en-US" sz="3200" dirty="0">
                <a:solidFill>
                  <a:srgbClr val="604900"/>
                </a:solidFill>
                <a:latin typeface="Candara" panose="020E0502030303020204" pitchFamily="34" charset="0"/>
              </a:rPr>
              <a:t>Option 2: report waste rock type in </a:t>
            </a:r>
            <a:r>
              <a:rPr lang="en-US" sz="3200" i="1" dirty="0">
                <a:solidFill>
                  <a:srgbClr val="604900"/>
                </a:solidFill>
                <a:latin typeface="Candara" panose="020E0502030303020204" pitchFamily="34" charset="0"/>
              </a:rPr>
              <a:t>Notes </a:t>
            </a:r>
            <a:r>
              <a:rPr lang="en-US" sz="3200" dirty="0">
                <a:solidFill>
                  <a:srgbClr val="604900"/>
                </a:solidFill>
                <a:latin typeface="Candara" panose="020E0502030303020204" pitchFamily="34" charset="0"/>
              </a:rPr>
              <a:t>column</a:t>
            </a:r>
          </a:p>
          <a:p>
            <a:pPr marL="914400" lvl="1" indent="-457200">
              <a:buFont typeface="Courier New" panose="02070309020205020404" pitchFamily="49" charset="0"/>
              <a:buChar char="o"/>
            </a:pPr>
            <a:r>
              <a:rPr lang="en-US" sz="3200" dirty="0">
                <a:solidFill>
                  <a:srgbClr val="604900"/>
                </a:solidFill>
                <a:latin typeface="Candara" panose="020E0502030303020204" pitchFamily="34" charset="0"/>
              </a:rPr>
              <a:t>Option 3: report data as a table* </a:t>
            </a:r>
          </a:p>
          <a:p>
            <a:pPr lvl="1"/>
            <a:r>
              <a:rPr lang="en-US" sz="3200" dirty="0">
                <a:solidFill>
                  <a:srgbClr val="604900"/>
                </a:solidFill>
                <a:latin typeface="Candara" panose="020E0502030303020204" pitchFamily="34" charset="0"/>
              </a:rPr>
              <a:t>	</a:t>
            </a:r>
            <a:r>
              <a:rPr lang="en-US" sz="2000" dirty="0">
                <a:solidFill>
                  <a:srgbClr val="604900"/>
                </a:solidFill>
                <a:latin typeface="Candara" panose="020E0502030303020204" pitchFamily="34" charset="0"/>
              </a:rPr>
              <a:t>*consult with permit writer and inspector</a:t>
            </a:r>
            <a:endParaRPr lang="en-US" sz="3200" dirty="0">
              <a:solidFill>
                <a:srgbClr val="604900"/>
              </a:solidFill>
              <a:latin typeface="Candara" panose="020E0502030303020204" pitchFamily="34" charset="0"/>
            </a:endParaRPr>
          </a:p>
        </p:txBody>
      </p:sp>
      <p:sp>
        <p:nvSpPr>
          <p:cNvPr id="9" name="TextBox 8">
            <a:extLst>
              <a:ext uri="{FF2B5EF4-FFF2-40B4-BE49-F238E27FC236}">
                <a16:creationId xmlns:a16="http://schemas.microsoft.com/office/drawing/2014/main" id="{1D6B9849-84C4-4254-82FF-4574257E9E3E}"/>
              </a:ext>
            </a:extLst>
          </p:cNvPr>
          <p:cNvSpPr txBox="1"/>
          <p:nvPr/>
        </p:nvSpPr>
        <p:spPr>
          <a:xfrm>
            <a:off x="0" y="6611779"/>
            <a:ext cx="2075234" cy="246221"/>
          </a:xfrm>
          <a:prstGeom prst="rect">
            <a:avLst/>
          </a:prstGeom>
          <a:noFill/>
        </p:spPr>
        <p:txBody>
          <a:bodyPr wrap="square" rtlCol="0">
            <a:spAutoFit/>
          </a:bodyPr>
          <a:lstStyle/>
          <a:p>
            <a:r>
              <a:rPr lang="en-US" sz="1000" i="1" dirty="0">
                <a:solidFill>
                  <a:schemeClr val="tx1">
                    <a:lumMod val="50000"/>
                    <a:lumOff val="50000"/>
                  </a:schemeClr>
                </a:solidFill>
              </a:rPr>
              <a:t>Photo Source: Elko Daily Free Press</a:t>
            </a:r>
          </a:p>
        </p:txBody>
      </p:sp>
      <p:pic>
        <p:nvPicPr>
          <p:cNvPr id="7" name="Picture 6">
            <a:extLst>
              <a:ext uri="{FF2B5EF4-FFF2-40B4-BE49-F238E27FC236}">
                <a16:creationId xmlns:a16="http://schemas.microsoft.com/office/drawing/2014/main" id="{371A8218-AC85-429D-B7EC-113A59AE255D}"/>
              </a:ext>
            </a:extLst>
          </p:cNvPr>
          <p:cNvPicPr>
            <a:picLocks noChangeAspect="1"/>
          </p:cNvPicPr>
          <p:nvPr/>
        </p:nvPicPr>
        <p:blipFill>
          <a:blip r:embed="rId4"/>
          <a:stretch>
            <a:fillRect/>
          </a:stretch>
        </p:blipFill>
        <p:spPr>
          <a:xfrm>
            <a:off x="7885522" y="4591764"/>
            <a:ext cx="4114800" cy="2143125"/>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E437D276-A607-4B03-BEFC-29BDA959BCAF}"/>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32</a:t>
            </a:r>
          </a:p>
        </p:txBody>
      </p:sp>
    </p:spTree>
    <p:extLst>
      <p:ext uri="{BB962C8B-B14F-4D97-AF65-F5344CB8AC3E}">
        <p14:creationId xmlns:p14="http://schemas.microsoft.com/office/powerpoint/2010/main" val="4049316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4 – Unique Data Reporting Cases</a:t>
            </a:r>
          </a:p>
        </p:txBody>
      </p:sp>
      <p:sp>
        <p:nvSpPr>
          <p:cNvPr id="8" name="TextBox 7">
            <a:extLst>
              <a:ext uri="{FF2B5EF4-FFF2-40B4-BE49-F238E27FC236}">
                <a16:creationId xmlns:a16="http://schemas.microsoft.com/office/drawing/2014/main" id="{6C87D36C-A71F-4465-ACD9-D101C403FEFB}"/>
              </a:ext>
            </a:extLst>
          </p:cNvPr>
          <p:cNvSpPr txBox="1"/>
          <p:nvPr/>
        </p:nvSpPr>
        <p:spPr>
          <a:xfrm>
            <a:off x="435074" y="1378339"/>
            <a:ext cx="11584703" cy="3046988"/>
          </a:xfrm>
          <a:prstGeom prst="rect">
            <a:avLst/>
          </a:prstGeom>
          <a:solidFill>
            <a:schemeClr val="bg1">
              <a:alpha val="50000"/>
            </a:schemeClr>
          </a:solidFill>
          <a:effectLst>
            <a:softEdge rad="63500"/>
          </a:effectLst>
        </p:spPr>
        <p:txBody>
          <a:bodyPr wrap="square" rtlCol="0">
            <a:spAutoFit/>
          </a:bodyPr>
          <a:lstStyle/>
          <a:p>
            <a:r>
              <a:rPr lang="en-US" sz="3200" dirty="0">
                <a:solidFill>
                  <a:srgbClr val="604900"/>
                </a:solidFill>
                <a:latin typeface="Candara" panose="020E0502030303020204" pitchFamily="34" charset="0"/>
              </a:rPr>
              <a:t>Unique Parameters and Units</a:t>
            </a:r>
          </a:p>
          <a:p>
            <a:pPr marL="457200" indent="-457200">
              <a:buFont typeface="Arial" panose="020B0604020202020204" pitchFamily="34" charset="0"/>
              <a:buChar char="•"/>
            </a:pPr>
            <a:r>
              <a:rPr lang="en-US" sz="3200" dirty="0">
                <a:solidFill>
                  <a:srgbClr val="604900"/>
                </a:solidFill>
                <a:latin typeface="Candara" panose="020E0502030303020204" pitchFamily="34" charset="0"/>
              </a:rPr>
              <a:t>Parameter “Erosion”</a:t>
            </a:r>
          </a:p>
          <a:p>
            <a:pPr marL="457200" indent="-457200">
              <a:buFont typeface="Arial" panose="020B0604020202020204" pitchFamily="34" charset="0"/>
              <a:buChar char="•"/>
            </a:pPr>
            <a:r>
              <a:rPr lang="en-US" sz="3200" dirty="0">
                <a:solidFill>
                  <a:srgbClr val="604900"/>
                </a:solidFill>
                <a:latin typeface="Candara" panose="020E0502030303020204" pitchFamily="34" charset="0"/>
              </a:rPr>
              <a:t>Parameter “Water present”</a:t>
            </a:r>
          </a:p>
          <a:p>
            <a:pPr marL="457200" indent="-457200">
              <a:buFont typeface="Arial" panose="020B0604020202020204" pitchFamily="34" charset="0"/>
              <a:buChar char="•"/>
            </a:pPr>
            <a:r>
              <a:rPr lang="en-US" sz="3200" dirty="0">
                <a:solidFill>
                  <a:srgbClr val="604900"/>
                </a:solidFill>
                <a:latin typeface="Candara" panose="020E0502030303020204" pitchFamily="34" charset="0"/>
              </a:rPr>
              <a:t>Parameter “Physical instability”</a:t>
            </a:r>
          </a:p>
          <a:p>
            <a:pPr marL="914400" lvl="1" indent="-457200">
              <a:buFont typeface="Courier New" panose="02070309020205020404" pitchFamily="49" charset="0"/>
              <a:buChar char="o"/>
            </a:pPr>
            <a:r>
              <a:rPr lang="en-US" sz="3200" dirty="0">
                <a:solidFill>
                  <a:srgbClr val="604900"/>
                </a:solidFill>
                <a:latin typeface="Candara" panose="020E0502030303020204" pitchFamily="34" charset="0"/>
              </a:rPr>
              <a:t>Use “-” in </a:t>
            </a:r>
            <a:r>
              <a:rPr lang="en-US" sz="3200" i="1" dirty="0">
                <a:solidFill>
                  <a:srgbClr val="604900"/>
                </a:solidFill>
                <a:latin typeface="Candara" panose="020E0502030303020204" pitchFamily="34" charset="0"/>
              </a:rPr>
              <a:t>Units</a:t>
            </a:r>
            <a:r>
              <a:rPr lang="en-US" sz="3200" dirty="0">
                <a:solidFill>
                  <a:srgbClr val="604900"/>
                </a:solidFill>
                <a:latin typeface="Candara" panose="020E0502030303020204" pitchFamily="34" charset="0"/>
              </a:rPr>
              <a:t> column </a:t>
            </a:r>
          </a:p>
          <a:p>
            <a:pPr marL="914400" lvl="1" indent="-457200">
              <a:buFont typeface="Courier New" panose="02070309020205020404" pitchFamily="49" charset="0"/>
              <a:buChar char="o"/>
            </a:pPr>
            <a:r>
              <a:rPr lang="en-US" sz="3200" dirty="0">
                <a:solidFill>
                  <a:srgbClr val="604900"/>
                </a:solidFill>
                <a:latin typeface="Candara" panose="020E0502030303020204" pitchFamily="34" charset="0"/>
              </a:rPr>
              <a:t>Use “Yes” or “No” in </a:t>
            </a:r>
            <a:r>
              <a:rPr lang="en-US" sz="3200" i="1" dirty="0">
                <a:solidFill>
                  <a:srgbClr val="604900"/>
                </a:solidFill>
                <a:latin typeface="Candara" panose="020E0502030303020204" pitchFamily="34" charset="0"/>
              </a:rPr>
              <a:t>Value</a:t>
            </a:r>
            <a:r>
              <a:rPr lang="en-US" sz="3200" dirty="0">
                <a:solidFill>
                  <a:srgbClr val="604900"/>
                </a:solidFill>
                <a:latin typeface="Candara" panose="020E0502030303020204" pitchFamily="34" charset="0"/>
              </a:rPr>
              <a:t> column</a:t>
            </a:r>
          </a:p>
        </p:txBody>
      </p:sp>
      <p:sp>
        <p:nvSpPr>
          <p:cNvPr id="9" name="TextBox 8">
            <a:extLst>
              <a:ext uri="{FF2B5EF4-FFF2-40B4-BE49-F238E27FC236}">
                <a16:creationId xmlns:a16="http://schemas.microsoft.com/office/drawing/2014/main" id="{1D6B9849-84C4-4254-82FF-4574257E9E3E}"/>
              </a:ext>
            </a:extLst>
          </p:cNvPr>
          <p:cNvSpPr txBox="1"/>
          <p:nvPr/>
        </p:nvSpPr>
        <p:spPr>
          <a:xfrm>
            <a:off x="10732851" y="6611779"/>
            <a:ext cx="1459149" cy="246221"/>
          </a:xfrm>
          <a:prstGeom prst="rect">
            <a:avLst/>
          </a:prstGeom>
          <a:noFill/>
        </p:spPr>
        <p:txBody>
          <a:bodyPr wrap="square" rtlCol="0">
            <a:spAutoFit/>
          </a:bodyPr>
          <a:lstStyle/>
          <a:p>
            <a:r>
              <a:rPr lang="en-US" sz="1000" i="1" dirty="0">
                <a:solidFill>
                  <a:schemeClr val="tx1">
                    <a:lumMod val="65000"/>
                    <a:lumOff val="35000"/>
                  </a:schemeClr>
                </a:solidFill>
              </a:rPr>
              <a:t>Photo Source: study.com</a:t>
            </a:r>
          </a:p>
        </p:txBody>
      </p:sp>
      <p:pic>
        <p:nvPicPr>
          <p:cNvPr id="3" name="Picture 2">
            <a:extLst>
              <a:ext uri="{FF2B5EF4-FFF2-40B4-BE49-F238E27FC236}">
                <a16:creationId xmlns:a16="http://schemas.microsoft.com/office/drawing/2014/main" id="{B2BE88DD-EDA1-41F5-A522-1DAF502B456A}"/>
              </a:ext>
            </a:extLst>
          </p:cNvPr>
          <p:cNvPicPr>
            <a:picLocks noChangeAspect="1"/>
          </p:cNvPicPr>
          <p:nvPr/>
        </p:nvPicPr>
        <p:blipFill>
          <a:blip r:embed="rId4"/>
          <a:stretch>
            <a:fillRect/>
          </a:stretch>
        </p:blipFill>
        <p:spPr>
          <a:xfrm>
            <a:off x="8257592" y="4765069"/>
            <a:ext cx="3617167" cy="1706851"/>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C23D3235-829E-4C56-885E-25A4B7EF1D11}"/>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33</a:t>
            </a:r>
          </a:p>
        </p:txBody>
      </p:sp>
    </p:spTree>
    <p:extLst>
      <p:ext uri="{BB962C8B-B14F-4D97-AF65-F5344CB8AC3E}">
        <p14:creationId xmlns:p14="http://schemas.microsoft.com/office/powerpoint/2010/main" val="3283774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DDBF13-EBAE-47D7-9385-A4CB45D17CFE}"/>
              </a:ext>
            </a:extLst>
          </p:cNvPr>
          <p:cNvSpPr>
            <a:spLocks noGrp="1"/>
          </p:cNvSpPr>
          <p:nvPr>
            <p:ph idx="1"/>
          </p:nvPr>
        </p:nvSpPr>
        <p:spPr>
          <a:xfrm>
            <a:off x="206605" y="1118615"/>
            <a:ext cx="10515600" cy="1228659"/>
          </a:xfrm>
        </p:spPr>
        <p:txBody>
          <a:bodyPr/>
          <a:lstStyle/>
          <a:p>
            <a:r>
              <a:rPr lang="en-US" dirty="0"/>
              <a:t>Link to workshop slides and recording on NDEP’s website</a:t>
            </a:r>
          </a:p>
          <a:p>
            <a:r>
              <a:rPr lang="en-US" dirty="0">
                <a:hlinkClick r:id="rId2"/>
              </a:rPr>
              <a:t>https://ndep.nv.gov/land/mining/whats-new</a:t>
            </a:r>
            <a:r>
              <a:rPr lang="en-US" dirty="0"/>
              <a:t> </a:t>
            </a:r>
          </a:p>
        </p:txBody>
      </p:sp>
      <p:sp>
        <p:nvSpPr>
          <p:cNvPr id="4" name="Title 1">
            <a:extLst>
              <a:ext uri="{FF2B5EF4-FFF2-40B4-BE49-F238E27FC236}">
                <a16:creationId xmlns:a16="http://schemas.microsoft.com/office/drawing/2014/main" id="{C35C6844-628B-4B9B-8EA2-63FC83502B34}"/>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Closing Comments</a:t>
            </a:r>
          </a:p>
        </p:txBody>
      </p:sp>
      <p:pic>
        <p:nvPicPr>
          <p:cNvPr id="6" name="Picture 5">
            <a:extLst>
              <a:ext uri="{FF2B5EF4-FFF2-40B4-BE49-F238E27FC236}">
                <a16:creationId xmlns:a16="http://schemas.microsoft.com/office/drawing/2014/main" id="{85D13016-80F8-46BE-AAB3-958E4463884B}"/>
              </a:ext>
            </a:extLst>
          </p:cNvPr>
          <p:cNvPicPr>
            <a:picLocks noChangeAspect="1"/>
          </p:cNvPicPr>
          <p:nvPr/>
        </p:nvPicPr>
        <p:blipFill rotWithShape="1">
          <a:blip r:embed="rId3"/>
          <a:srcRect l="4456" t="24552" r="5806" b="6081"/>
          <a:stretch/>
        </p:blipFill>
        <p:spPr>
          <a:xfrm>
            <a:off x="2318994" y="2714920"/>
            <a:ext cx="9530499" cy="3733016"/>
          </a:xfrm>
          <a:prstGeom prst="rect">
            <a:avLst/>
          </a:prstGeom>
          <a:effectLst>
            <a:outerShdw blurRad="63500" sx="102000" sy="102000" algn="ctr" rotWithShape="0">
              <a:prstClr val="black">
                <a:alpha val="40000"/>
              </a:prstClr>
            </a:outerShdw>
          </a:effectLst>
        </p:spPr>
      </p:pic>
      <p:sp>
        <p:nvSpPr>
          <p:cNvPr id="7" name="Left Brace 6">
            <a:extLst>
              <a:ext uri="{FF2B5EF4-FFF2-40B4-BE49-F238E27FC236}">
                <a16:creationId xmlns:a16="http://schemas.microsoft.com/office/drawing/2014/main" id="{11228481-7E3A-4E1E-B649-26A92109588B}"/>
              </a:ext>
            </a:extLst>
          </p:cNvPr>
          <p:cNvSpPr/>
          <p:nvPr/>
        </p:nvSpPr>
        <p:spPr>
          <a:xfrm>
            <a:off x="1968249" y="5564404"/>
            <a:ext cx="239930" cy="883532"/>
          </a:xfrm>
          <a:prstGeom prst="leftBrace">
            <a:avLst>
              <a:gd name="adj1" fmla="val 8333"/>
              <a:gd name="adj2" fmla="val 53704"/>
            </a:avLst>
          </a:prstGeom>
          <a:ln w="539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F1B25862-3ACA-4DDD-AC3B-6E5E2F6C6B85}"/>
              </a:ext>
            </a:extLst>
          </p:cNvPr>
          <p:cNvSpPr txBox="1"/>
          <p:nvPr/>
        </p:nvSpPr>
        <p:spPr>
          <a:xfrm>
            <a:off x="125310" y="5267506"/>
            <a:ext cx="1842939" cy="1477328"/>
          </a:xfrm>
          <a:prstGeom prst="rect">
            <a:avLst/>
          </a:prstGeom>
          <a:noFill/>
        </p:spPr>
        <p:txBody>
          <a:bodyPr wrap="square">
            <a:spAutoFit/>
          </a:bodyPr>
          <a:lstStyle/>
          <a:p>
            <a:r>
              <a:rPr lang="en-US" dirty="0"/>
              <a:t>Also, Link to Guidance Document and Sample Spreadsheet</a:t>
            </a:r>
          </a:p>
        </p:txBody>
      </p:sp>
      <p:sp>
        <p:nvSpPr>
          <p:cNvPr id="8" name="TextBox 7">
            <a:extLst>
              <a:ext uri="{FF2B5EF4-FFF2-40B4-BE49-F238E27FC236}">
                <a16:creationId xmlns:a16="http://schemas.microsoft.com/office/drawing/2014/main" id="{64236644-6379-4D9F-9E58-2CC3DFCBDE66}"/>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34</a:t>
            </a:r>
          </a:p>
        </p:txBody>
      </p:sp>
    </p:spTree>
    <p:extLst>
      <p:ext uri="{BB962C8B-B14F-4D97-AF65-F5344CB8AC3E}">
        <p14:creationId xmlns:p14="http://schemas.microsoft.com/office/powerpoint/2010/main" val="2318468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5C6844-628B-4B9B-8EA2-63FC83502B34}"/>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a:solidFill>
                  <a:schemeClr val="bg1"/>
                </a:solidFill>
                <a:latin typeface="+mn-lt"/>
              </a:rPr>
              <a:t>LifeSize</a:t>
            </a:r>
            <a:r>
              <a:rPr lang="en-US" sz="4000" dirty="0">
                <a:solidFill>
                  <a:schemeClr val="bg1"/>
                </a:solidFill>
                <a:latin typeface="+mn-lt"/>
              </a:rPr>
              <a:t> Video Meeting</a:t>
            </a:r>
          </a:p>
        </p:txBody>
      </p:sp>
      <p:sp>
        <p:nvSpPr>
          <p:cNvPr id="8" name="TextBox 7">
            <a:extLst>
              <a:ext uri="{FF2B5EF4-FFF2-40B4-BE49-F238E27FC236}">
                <a16:creationId xmlns:a16="http://schemas.microsoft.com/office/drawing/2014/main" id="{64236644-6379-4D9F-9E58-2CC3DFCBDE66}"/>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35</a:t>
            </a:r>
          </a:p>
        </p:txBody>
      </p:sp>
      <p:pic>
        <p:nvPicPr>
          <p:cNvPr id="12" name="Picture 11">
            <a:extLst>
              <a:ext uri="{FF2B5EF4-FFF2-40B4-BE49-F238E27FC236}">
                <a16:creationId xmlns:a16="http://schemas.microsoft.com/office/drawing/2014/main" id="{A120F24A-A008-49FC-A291-FC0D0502C1DC}"/>
              </a:ext>
            </a:extLst>
          </p:cNvPr>
          <p:cNvPicPr>
            <a:picLocks noChangeAspect="1"/>
          </p:cNvPicPr>
          <p:nvPr/>
        </p:nvPicPr>
        <p:blipFill>
          <a:blip r:embed="rId2"/>
          <a:stretch>
            <a:fillRect/>
          </a:stretch>
        </p:blipFill>
        <p:spPr>
          <a:xfrm>
            <a:off x="899965" y="1768115"/>
            <a:ext cx="5848350" cy="4057650"/>
          </a:xfrm>
          <a:prstGeom prst="rect">
            <a:avLst/>
          </a:prstGeom>
          <a:effectLst>
            <a:outerShdw blurRad="63500" sx="102000" sy="102000" algn="ctr" rotWithShape="0">
              <a:prstClr val="black">
                <a:alpha val="40000"/>
              </a:prstClr>
            </a:outerShdw>
          </a:effectLst>
        </p:spPr>
      </p:pic>
      <p:cxnSp>
        <p:nvCxnSpPr>
          <p:cNvPr id="14" name="Straight Arrow Connector 13">
            <a:extLst>
              <a:ext uri="{FF2B5EF4-FFF2-40B4-BE49-F238E27FC236}">
                <a16:creationId xmlns:a16="http://schemas.microsoft.com/office/drawing/2014/main" id="{D3569E65-A4C6-4939-9B73-426F8F860D01}"/>
              </a:ext>
            </a:extLst>
          </p:cNvPr>
          <p:cNvCxnSpPr>
            <a:cxnSpLocks/>
          </p:cNvCxnSpPr>
          <p:nvPr/>
        </p:nvCxnSpPr>
        <p:spPr>
          <a:xfrm flipH="1">
            <a:off x="5410988" y="3308808"/>
            <a:ext cx="1762810" cy="190421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3C53D70-F2E0-4BF1-9C5D-C30A9E5E6BA6}"/>
              </a:ext>
            </a:extLst>
          </p:cNvPr>
          <p:cNvSpPr txBox="1"/>
          <p:nvPr/>
        </p:nvSpPr>
        <p:spPr>
          <a:xfrm>
            <a:off x="7409469" y="2488676"/>
            <a:ext cx="4468304" cy="2246769"/>
          </a:xfrm>
          <a:prstGeom prst="rect">
            <a:avLst/>
          </a:prstGeom>
          <a:noFill/>
        </p:spPr>
        <p:txBody>
          <a:bodyPr wrap="square" rtlCol="0">
            <a:spAutoFit/>
          </a:bodyPr>
          <a:lstStyle/>
          <a:p>
            <a:r>
              <a:rPr lang="en-US" sz="2800" dirty="0">
                <a:solidFill>
                  <a:srgbClr val="604900"/>
                </a:solidFill>
                <a:latin typeface="Candara" panose="020E0502030303020204" pitchFamily="34" charset="0"/>
              </a:rPr>
              <a:t>Please use “raise hand” button to ask a question. We will call on your name and unmute you once it is your turn to speak.</a:t>
            </a:r>
          </a:p>
        </p:txBody>
      </p:sp>
    </p:spTree>
    <p:extLst>
      <p:ext uri="{BB962C8B-B14F-4D97-AF65-F5344CB8AC3E}">
        <p14:creationId xmlns:p14="http://schemas.microsoft.com/office/powerpoint/2010/main" val="1064576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76ECDE-7EC8-4DC6-BFF6-0B87C8E9CCBB}"/>
              </a:ext>
            </a:extLst>
          </p:cNvPr>
          <p:cNvPicPr>
            <a:picLocks noChangeAspect="1"/>
          </p:cNvPicPr>
          <p:nvPr/>
        </p:nvPicPr>
        <p:blipFill rotWithShape="1">
          <a:blip r:embed="rId3">
            <a:alphaModFix amt="20000"/>
          </a:blip>
          <a:srcRect r="19895"/>
          <a:stretch/>
        </p:blipFill>
        <p:spPr>
          <a:xfrm>
            <a:off x="0" y="770020"/>
            <a:ext cx="12192000" cy="6087979"/>
          </a:xfrm>
          <a:prstGeom prst="rect">
            <a:avLst/>
          </a:prstGeom>
        </p:spPr>
      </p:pic>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Thanks for your attention!</a:t>
            </a:r>
          </a:p>
        </p:txBody>
      </p:sp>
      <p:sp>
        <p:nvSpPr>
          <p:cNvPr id="3" name="TextBox 2">
            <a:extLst>
              <a:ext uri="{FF2B5EF4-FFF2-40B4-BE49-F238E27FC236}">
                <a16:creationId xmlns:a16="http://schemas.microsoft.com/office/drawing/2014/main" id="{45665204-1A06-4974-8C01-A346BA9A35EC}"/>
              </a:ext>
            </a:extLst>
          </p:cNvPr>
          <p:cNvSpPr txBox="1"/>
          <p:nvPr/>
        </p:nvSpPr>
        <p:spPr>
          <a:xfrm>
            <a:off x="3343835" y="2609364"/>
            <a:ext cx="5181600" cy="1323439"/>
          </a:xfrm>
          <a:prstGeom prst="rect">
            <a:avLst/>
          </a:prstGeom>
          <a:solidFill>
            <a:schemeClr val="bg1"/>
          </a:solidFill>
          <a:effectLst>
            <a:softEdge rad="63500"/>
          </a:effectLst>
        </p:spPr>
        <p:txBody>
          <a:bodyPr wrap="square" rtlCol="0">
            <a:spAutoFit/>
          </a:bodyPr>
          <a:lstStyle/>
          <a:p>
            <a:pPr algn="ctr"/>
            <a:r>
              <a:rPr lang="en-US" sz="8000" dirty="0">
                <a:solidFill>
                  <a:srgbClr val="604900"/>
                </a:solidFill>
                <a:latin typeface="Candara" panose="020E0502030303020204" pitchFamily="34" charset="0"/>
              </a:rPr>
              <a:t>Questions?</a:t>
            </a:r>
          </a:p>
        </p:txBody>
      </p:sp>
    </p:spTree>
    <p:extLst>
      <p:ext uri="{BB962C8B-B14F-4D97-AF65-F5344CB8AC3E}">
        <p14:creationId xmlns:p14="http://schemas.microsoft.com/office/powerpoint/2010/main" val="520751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5" name="TextBox 4"/>
          <p:cNvSpPr txBox="1"/>
          <p:nvPr/>
        </p:nvSpPr>
        <p:spPr>
          <a:xfrm>
            <a:off x="0" y="1917254"/>
            <a:ext cx="12192000" cy="2862322"/>
          </a:xfrm>
          <a:prstGeom prst="rect">
            <a:avLst/>
          </a:prstGeom>
          <a:solidFill>
            <a:schemeClr val="bg1">
              <a:alpha val="85000"/>
            </a:schemeClr>
          </a:solidFill>
        </p:spPr>
        <p:txBody>
          <a:bodyPr wrap="square" rtlCol="0">
            <a:spAutoFit/>
          </a:bodyPr>
          <a:lstStyle/>
          <a:p>
            <a:pPr marL="285750" indent="-285750">
              <a:buFont typeface="Arial" panose="020B0604020202020204" pitchFamily="34" charset="0"/>
              <a:buChar char="•"/>
            </a:pPr>
            <a:r>
              <a:rPr lang="en-US" sz="3600" b="1" dirty="0">
                <a:solidFill>
                  <a:srgbClr val="604900"/>
                </a:solidFill>
                <a:latin typeface="Candara" panose="020E0502030303020204" pitchFamily="34" charset="0"/>
              </a:rPr>
              <a:t>Part I – Introduction</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Part 2 – Proper Formatting</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Part 3 - Common Formatting Errors</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Part 4 – Unique Data Reporting Cases</a:t>
            </a:r>
          </a:p>
          <a:p>
            <a:pPr marL="285750" indent="-285750">
              <a:buFont typeface="Arial" panose="020B0604020202020204" pitchFamily="34" charset="0"/>
              <a:buChar char="•"/>
            </a:pPr>
            <a:r>
              <a:rPr lang="en-US" sz="3600" b="1" dirty="0">
                <a:solidFill>
                  <a:srgbClr val="604900">
                    <a:alpha val="25000"/>
                  </a:srgbClr>
                </a:solidFill>
                <a:latin typeface="Candara" panose="020E0502030303020204" pitchFamily="34" charset="0"/>
              </a:rPr>
              <a:t>Q&amp;A</a:t>
            </a:r>
          </a:p>
        </p:txBody>
      </p:sp>
      <p:sp>
        <p:nvSpPr>
          <p:cNvPr id="10" name="Title 1">
            <a:extLst>
              <a:ext uri="{FF2B5EF4-FFF2-40B4-BE49-F238E27FC236}">
                <a16:creationId xmlns:a16="http://schemas.microsoft.com/office/drawing/2014/main" id="{4895C792-B3A1-42AE-AB36-10DDDFB9637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Outline</a:t>
            </a:r>
          </a:p>
        </p:txBody>
      </p:sp>
      <p:sp>
        <p:nvSpPr>
          <p:cNvPr id="4" name="TextBox 3">
            <a:extLst>
              <a:ext uri="{FF2B5EF4-FFF2-40B4-BE49-F238E27FC236}">
                <a16:creationId xmlns:a16="http://schemas.microsoft.com/office/drawing/2014/main" id="{120B1BA6-E90C-4A6A-B509-154C218565F4}"/>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2</a:t>
            </a:r>
          </a:p>
        </p:txBody>
      </p:sp>
    </p:spTree>
    <p:extLst>
      <p:ext uri="{BB962C8B-B14F-4D97-AF65-F5344CB8AC3E}">
        <p14:creationId xmlns:p14="http://schemas.microsoft.com/office/powerpoint/2010/main" val="3187191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5" name="TextBox 4"/>
          <p:cNvSpPr txBox="1"/>
          <p:nvPr/>
        </p:nvSpPr>
        <p:spPr>
          <a:xfrm>
            <a:off x="0" y="1469782"/>
            <a:ext cx="12192000" cy="1815882"/>
          </a:xfrm>
          <a:prstGeom prst="rect">
            <a:avLst/>
          </a:prstGeom>
          <a:solidFill>
            <a:schemeClr val="bg1">
              <a:alpha val="85000"/>
            </a:schemeClr>
          </a:solidFill>
        </p:spPr>
        <p:txBody>
          <a:bodyPr wrap="square" rtlCol="0">
            <a:spAutoFit/>
          </a:bodyPr>
          <a:lstStyle/>
          <a:p>
            <a:pPr marL="285750" indent="-285750">
              <a:buFont typeface="Arial" panose="020B0604020202020204" pitchFamily="34" charset="0"/>
              <a:buChar char="•"/>
            </a:pPr>
            <a:r>
              <a:rPr lang="en-US" sz="2800" dirty="0">
                <a:solidFill>
                  <a:srgbClr val="604900"/>
                </a:solidFill>
                <a:latin typeface="Candara" panose="020E0502030303020204" pitchFamily="34" charset="0"/>
              </a:rPr>
              <a:t>Average monitoring locations per mine site: </a:t>
            </a:r>
            <a:r>
              <a:rPr lang="en-US" sz="2800" b="1" dirty="0">
                <a:solidFill>
                  <a:srgbClr val="604900"/>
                </a:solidFill>
                <a:latin typeface="Candara" panose="020E0502030303020204" pitchFamily="34" charset="0"/>
              </a:rPr>
              <a:t>30</a:t>
            </a:r>
            <a:r>
              <a:rPr lang="en-US" sz="2800" dirty="0">
                <a:solidFill>
                  <a:srgbClr val="604900"/>
                </a:solidFill>
                <a:latin typeface="Candara" panose="020E0502030303020204" pitchFamily="34" charset="0"/>
              </a:rPr>
              <a:t>  </a:t>
            </a:r>
          </a:p>
          <a:p>
            <a:pPr marL="285750" indent="-285750">
              <a:buFont typeface="Arial" panose="020B0604020202020204" pitchFamily="34" charset="0"/>
              <a:buChar char="•"/>
            </a:pPr>
            <a:r>
              <a:rPr lang="en-US" sz="2800" dirty="0">
                <a:solidFill>
                  <a:srgbClr val="604900"/>
                </a:solidFill>
                <a:latin typeface="Candara" panose="020E0502030303020204" pitchFamily="34" charset="0"/>
              </a:rPr>
              <a:t>Data points collected per quarter: </a:t>
            </a:r>
            <a:r>
              <a:rPr lang="en-US" sz="2800" b="1" dirty="0">
                <a:solidFill>
                  <a:srgbClr val="604900"/>
                </a:solidFill>
                <a:latin typeface="Candara" panose="020E0502030303020204" pitchFamily="34" charset="0"/>
              </a:rPr>
              <a:t>70,000-100,000</a:t>
            </a:r>
          </a:p>
          <a:p>
            <a:pPr marL="285750" indent="-285750">
              <a:buFont typeface="Arial" panose="020B0604020202020204" pitchFamily="34" charset="0"/>
              <a:buChar char="•"/>
            </a:pPr>
            <a:r>
              <a:rPr lang="en-US" sz="2800" b="1" dirty="0">
                <a:solidFill>
                  <a:srgbClr val="604900"/>
                </a:solidFill>
                <a:latin typeface="Candara" panose="020E0502030303020204" pitchFamily="34" charset="0"/>
              </a:rPr>
              <a:t>Quantitative analysis difficult, current system is inefficient</a:t>
            </a:r>
          </a:p>
          <a:p>
            <a:pPr marL="285750" indent="-285750">
              <a:buFont typeface="Arial" panose="020B0604020202020204" pitchFamily="34" charset="0"/>
              <a:buChar char="•"/>
            </a:pPr>
            <a:r>
              <a:rPr lang="en-US" sz="2800" b="1" dirty="0">
                <a:solidFill>
                  <a:srgbClr val="604900"/>
                </a:solidFill>
                <a:latin typeface="Candara" panose="020E0502030303020204" pitchFamily="34" charset="0"/>
              </a:rPr>
              <a:t>Looking for a way to save time and resources</a:t>
            </a:r>
          </a:p>
        </p:txBody>
      </p:sp>
      <p:pic>
        <p:nvPicPr>
          <p:cNvPr id="7" name="Picture 6"/>
          <p:cNvPicPr>
            <a:picLocks noChangeAspect="1"/>
          </p:cNvPicPr>
          <p:nvPr/>
        </p:nvPicPr>
        <p:blipFill>
          <a:blip r:embed="rId4"/>
          <a:stretch>
            <a:fillRect/>
          </a:stretch>
        </p:blipFill>
        <p:spPr>
          <a:xfrm>
            <a:off x="7226094" y="3509335"/>
            <a:ext cx="4676775" cy="3130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a:extLst>
              <a:ext uri="{FF2B5EF4-FFF2-40B4-BE49-F238E27FC236}">
                <a16:creationId xmlns:a16="http://schemas.microsoft.com/office/drawing/2014/main" id="{4895C792-B3A1-42AE-AB36-10DDDFB9637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I - Introduction</a:t>
            </a:r>
          </a:p>
        </p:txBody>
      </p:sp>
      <p:sp>
        <p:nvSpPr>
          <p:cNvPr id="6" name="TextBox 5">
            <a:extLst>
              <a:ext uri="{FF2B5EF4-FFF2-40B4-BE49-F238E27FC236}">
                <a16:creationId xmlns:a16="http://schemas.microsoft.com/office/drawing/2014/main" id="{FF8AE85D-55B9-41E4-8F83-A643846F5108}"/>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3</a:t>
            </a:r>
          </a:p>
        </p:txBody>
      </p:sp>
    </p:spTree>
    <p:extLst>
      <p:ext uri="{BB962C8B-B14F-4D97-AF65-F5344CB8AC3E}">
        <p14:creationId xmlns:p14="http://schemas.microsoft.com/office/powerpoint/2010/main" val="723086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EEBA3B-CF1E-4BCA-B909-1B2747E9470E}"/>
              </a:ext>
            </a:extLst>
          </p:cNvPr>
          <p:cNvSpPr>
            <a:spLocks noGrp="1"/>
          </p:cNvSpPr>
          <p:nvPr>
            <p:ph type="subTitle" idx="1"/>
          </p:nvPr>
        </p:nvSpPr>
        <p:spPr/>
        <p:txBody>
          <a:bodyPr/>
          <a:lstStyle/>
          <a:p>
            <a:endParaRPr lang="en-US"/>
          </a:p>
        </p:txBody>
      </p:sp>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I - Introduction</a:t>
            </a:r>
          </a:p>
        </p:txBody>
      </p:sp>
      <p:pic>
        <p:nvPicPr>
          <p:cNvPr id="7" name="Picture 6">
            <a:extLst>
              <a:ext uri="{FF2B5EF4-FFF2-40B4-BE49-F238E27FC236}">
                <a16:creationId xmlns:a16="http://schemas.microsoft.com/office/drawing/2014/main" id="{389965A0-E9DD-44DC-A0DC-C93B813C1694}"/>
              </a:ext>
            </a:extLst>
          </p:cNvPr>
          <p:cNvPicPr>
            <a:picLocks noChangeAspect="1"/>
          </p:cNvPicPr>
          <p:nvPr/>
        </p:nvPicPr>
        <p:blipFill>
          <a:blip r:embed="rId2"/>
          <a:stretch>
            <a:fillRect/>
          </a:stretch>
        </p:blipFill>
        <p:spPr>
          <a:xfrm>
            <a:off x="508919" y="1083950"/>
            <a:ext cx="11174161" cy="5504483"/>
          </a:xfrm>
          <a:prstGeom prst="rect">
            <a:avLst/>
          </a:prstGeom>
          <a:ln>
            <a:solidFill>
              <a:schemeClr val="tx1"/>
            </a:solidFill>
          </a:ln>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991EC552-60A8-4D1A-98D1-FF50BB891F0F}"/>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4</a:t>
            </a:r>
          </a:p>
        </p:txBody>
      </p:sp>
    </p:spTree>
    <p:extLst>
      <p:ext uri="{BB962C8B-B14F-4D97-AF65-F5344CB8AC3E}">
        <p14:creationId xmlns:p14="http://schemas.microsoft.com/office/powerpoint/2010/main" val="3044886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EEBA3B-CF1E-4BCA-B909-1B2747E9470E}"/>
              </a:ext>
            </a:extLst>
          </p:cNvPr>
          <p:cNvSpPr>
            <a:spLocks noGrp="1"/>
          </p:cNvSpPr>
          <p:nvPr>
            <p:ph type="subTitle" idx="1"/>
          </p:nvPr>
        </p:nvSpPr>
        <p:spPr/>
        <p:txBody>
          <a:bodyPr/>
          <a:lstStyle/>
          <a:p>
            <a:endParaRPr lang="en-US"/>
          </a:p>
        </p:txBody>
      </p:sp>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I - Introduction</a:t>
            </a:r>
          </a:p>
        </p:txBody>
      </p:sp>
      <p:pic>
        <p:nvPicPr>
          <p:cNvPr id="5" name="Picture 4">
            <a:extLst>
              <a:ext uri="{FF2B5EF4-FFF2-40B4-BE49-F238E27FC236}">
                <a16:creationId xmlns:a16="http://schemas.microsoft.com/office/drawing/2014/main" id="{06431414-7474-4DEE-8B6D-316FE1AB8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40312" y="-1535027"/>
            <a:ext cx="4562079" cy="10925848"/>
          </a:xfrm>
          <a:prstGeom prst="rect">
            <a:avLst/>
          </a:prstGeom>
        </p:spPr>
      </p:pic>
      <p:sp>
        <p:nvSpPr>
          <p:cNvPr id="8" name="TextBox 7">
            <a:extLst>
              <a:ext uri="{FF2B5EF4-FFF2-40B4-BE49-F238E27FC236}">
                <a16:creationId xmlns:a16="http://schemas.microsoft.com/office/drawing/2014/main" id="{8E11599C-A3EE-4072-B5FA-F42F4A61F484}"/>
              </a:ext>
            </a:extLst>
          </p:cNvPr>
          <p:cNvSpPr txBox="1"/>
          <p:nvPr/>
        </p:nvSpPr>
        <p:spPr>
          <a:xfrm>
            <a:off x="861522" y="2509865"/>
            <a:ext cx="10319658" cy="3539430"/>
          </a:xfrm>
          <a:prstGeom prst="rect">
            <a:avLst/>
          </a:prstGeom>
          <a:noFill/>
        </p:spPr>
        <p:txBody>
          <a:bodyPr wrap="square" numCol="3" rtlCol="0">
            <a:spAutoFit/>
          </a:bodyPr>
          <a:lstStyle/>
          <a:p>
            <a:pPr marL="457200" indent="-457200">
              <a:buFont typeface="Arial" panose="020B0604020202020204" pitchFamily="34" charset="0"/>
              <a:buChar char="•"/>
            </a:pPr>
            <a:r>
              <a:rPr lang="en-US" sz="2800" dirty="0">
                <a:solidFill>
                  <a:srgbClr val="604900"/>
                </a:solidFill>
                <a:latin typeface="Candara" panose="020E0502030303020204" pitchFamily="34" charset="0"/>
              </a:rPr>
              <a:t>Leak detection</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Profile I/III</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Weather data</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Piezometer</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E/ET cell </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Lysimeters</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Ore/waste</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Sumps</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Surface water Quality</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Groundwater Quality</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Pit lake data</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Soil characterization</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Process solution</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Closure stability</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Static and kinetic tests</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UTM coordinates</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Lab information</a:t>
            </a:r>
          </a:p>
          <a:p>
            <a:pPr marL="457200" indent="-457200">
              <a:buFont typeface="Arial" panose="020B0604020202020204" pitchFamily="34" charset="0"/>
              <a:buChar char="•"/>
            </a:pPr>
            <a:endParaRPr lang="en-US" sz="2800" dirty="0"/>
          </a:p>
        </p:txBody>
      </p:sp>
      <p:sp>
        <p:nvSpPr>
          <p:cNvPr id="9" name="TextBox 8">
            <a:extLst>
              <a:ext uri="{FF2B5EF4-FFF2-40B4-BE49-F238E27FC236}">
                <a16:creationId xmlns:a16="http://schemas.microsoft.com/office/drawing/2014/main" id="{9E1B3B0A-E8CC-4792-A243-B3B3F88719C7}"/>
              </a:ext>
            </a:extLst>
          </p:cNvPr>
          <p:cNvSpPr txBox="1"/>
          <p:nvPr/>
        </p:nvSpPr>
        <p:spPr>
          <a:xfrm>
            <a:off x="879856" y="1827003"/>
            <a:ext cx="9438519" cy="523220"/>
          </a:xfrm>
          <a:prstGeom prst="rect">
            <a:avLst/>
          </a:prstGeom>
          <a:noFill/>
        </p:spPr>
        <p:txBody>
          <a:bodyPr wrap="square" rtlCol="0">
            <a:spAutoFit/>
          </a:bodyPr>
          <a:lstStyle/>
          <a:p>
            <a:r>
              <a:rPr lang="en-US" sz="2800" dirty="0">
                <a:solidFill>
                  <a:srgbClr val="604900"/>
                </a:solidFill>
                <a:latin typeface="Candara" panose="020E0502030303020204" pitchFamily="34" charset="0"/>
              </a:rPr>
              <a:t>What types of compliance data will the database accept?</a:t>
            </a:r>
          </a:p>
        </p:txBody>
      </p:sp>
      <p:sp>
        <p:nvSpPr>
          <p:cNvPr id="2" name="AutoShape 2">
            <a:extLst>
              <a:ext uri="{FF2B5EF4-FFF2-40B4-BE49-F238E27FC236}">
                <a16:creationId xmlns:a16="http://schemas.microsoft.com/office/drawing/2014/main" id="{E5C8470E-1E0B-454E-AF50-C037D1ECB8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676ED868-5223-4A55-AC01-4B66B47DCF6B}"/>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5</a:t>
            </a:r>
          </a:p>
        </p:txBody>
      </p:sp>
    </p:spTree>
    <p:extLst>
      <p:ext uri="{BB962C8B-B14F-4D97-AF65-F5344CB8AC3E}">
        <p14:creationId xmlns:p14="http://schemas.microsoft.com/office/powerpoint/2010/main" val="153680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EEBA3B-CF1E-4BCA-B909-1B2747E9470E}"/>
              </a:ext>
            </a:extLst>
          </p:cNvPr>
          <p:cNvSpPr>
            <a:spLocks noGrp="1"/>
          </p:cNvSpPr>
          <p:nvPr>
            <p:ph type="subTitle" idx="1"/>
          </p:nvPr>
        </p:nvSpPr>
        <p:spPr/>
        <p:txBody>
          <a:bodyPr/>
          <a:lstStyle/>
          <a:p>
            <a:endParaRPr lang="en-US"/>
          </a:p>
        </p:txBody>
      </p:sp>
      <p:sp>
        <p:nvSpPr>
          <p:cNvPr id="6" name="Title 1">
            <a:extLst>
              <a:ext uri="{FF2B5EF4-FFF2-40B4-BE49-F238E27FC236}">
                <a16:creationId xmlns:a16="http://schemas.microsoft.com/office/drawing/2014/main" id="{86F966B8-EC61-4FFA-93E4-AAF7B069C460}"/>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I - Introduction</a:t>
            </a:r>
          </a:p>
        </p:txBody>
      </p:sp>
      <p:pic>
        <p:nvPicPr>
          <p:cNvPr id="5" name="Picture 4">
            <a:extLst>
              <a:ext uri="{FF2B5EF4-FFF2-40B4-BE49-F238E27FC236}">
                <a16:creationId xmlns:a16="http://schemas.microsoft.com/office/drawing/2014/main" id="{06431414-7474-4DEE-8B6D-316FE1AB8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62561" y="-1581684"/>
            <a:ext cx="4562079" cy="10925848"/>
          </a:xfrm>
          <a:prstGeom prst="rect">
            <a:avLst/>
          </a:prstGeom>
        </p:spPr>
      </p:pic>
      <p:sp>
        <p:nvSpPr>
          <p:cNvPr id="8" name="TextBox 7">
            <a:extLst>
              <a:ext uri="{FF2B5EF4-FFF2-40B4-BE49-F238E27FC236}">
                <a16:creationId xmlns:a16="http://schemas.microsoft.com/office/drawing/2014/main" id="{8E11599C-A3EE-4072-B5FA-F42F4A61F484}"/>
              </a:ext>
            </a:extLst>
          </p:cNvPr>
          <p:cNvSpPr txBox="1"/>
          <p:nvPr/>
        </p:nvSpPr>
        <p:spPr>
          <a:xfrm>
            <a:off x="861522" y="2509865"/>
            <a:ext cx="10319658" cy="3539430"/>
          </a:xfrm>
          <a:prstGeom prst="rect">
            <a:avLst/>
          </a:prstGeom>
          <a:noFill/>
        </p:spPr>
        <p:txBody>
          <a:bodyPr wrap="square" numCol="1" rtlCol="0">
            <a:spAutoFit/>
          </a:bodyPr>
          <a:lstStyle/>
          <a:p>
            <a:pPr marL="457200" indent="-457200">
              <a:buFont typeface="Arial" panose="020B0604020202020204" pitchFamily="34" charset="0"/>
              <a:buChar char="•"/>
            </a:pPr>
            <a:r>
              <a:rPr lang="en-US" sz="2800" dirty="0">
                <a:solidFill>
                  <a:srgbClr val="604900"/>
                </a:solidFill>
                <a:latin typeface="Candara" panose="020E0502030303020204" pitchFamily="34" charset="0"/>
              </a:rPr>
              <a:t>Information not included in the ID Table of the WPCP</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Information provided in tables or graphs</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PCS (VOCs, SVOCs) related data</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Photographs (should be submitted as a pdf)</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Kinetic testing data</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Lab QA/QC sheets</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Narratives of activities or site conditions</a:t>
            </a:r>
          </a:p>
          <a:p>
            <a:pPr marL="457200" indent="-457200">
              <a:buFont typeface="Arial" panose="020B0604020202020204" pitchFamily="34" charset="0"/>
              <a:buChar char="•"/>
            </a:pPr>
            <a:endParaRPr lang="en-US" sz="2800" dirty="0"/>
          </a:p>
        </p:txBody>
      </p:sp>
      <p:sp>
        <p:nvSpPr>
          <p:cNvPr id="9" name="TextBox 8">
            <a:extLst>
              <a:ext uri="{FF2B5EF4-FFF2-40B4-BE49-F238E27FC236}">
                <a16:creationId xmlns:a16="http://schemas.microsoft.com/office/drawing/2014/main" id="{9E1B3B0A-E8CC-4792-A243-B3B3F88719C7}"/>
              </a:ext>
            </a:extLst>
          </p:cNvPr>
          <p:cNvSpPr txBox="1"/>
          <p:nvPr/>
        </p:nvSpPr>
        <p:spPr>
          <a:xfrm>
            <a:off x="879856" y="1827003"/>
            <a:ext cx="9662637" cy="523220"/>
          </a:xfrm>
          <a:prstGeom prst="rect">
            <a:avLst/>
          </a:prstGeom>
          <a:noFill/>
        </p:spPr>
        <p:txBody>
          <a:bodyPr wrap="square" rtlCol="0">
            <a:spAutoFit/>
          </a:bodyPr>
          <a:lstStyle/>
          <a:p>
            <a:r>
              <a:rPr lang="en-US" sz="2800" dirty="0">
                <a:solidFill>
                  <a:srgbClr val="604900"/>
                </a:solidFill>
                <a:latin typeface="Candara" panose="020E0502030303020204" pitchFamily="34" charset="0"/>
              </a:rPr>
              <a:t>What types of compliance data will the database </a:t>
            </a:r>
            <a:r>
              <a:rPr lang="en-US" sz="2800" b="1" dirty="0">
                <a:solidFill>
                  <a:srgbClr val="604900"/>
                </a:solidFill>
                <a:latin typeface="Candara" panose="020E0502030303020204" pitchFamily="34" charset="0"/>
              </a:rPr>
              <a:t>not</a:t>
            </a:r>
            <a:r>
              <a:rPr lang="en-US" sz="2800" dirty="0">
                <a:solidFill>
                  <a:srgbClr val="604900"/>
                </a:solidFill>
                <a:latin typeface="Candara" panose="020E0502030303020204" pitchFamily="34" charset="0"/>
              </a:rPr>
              <a:t> accept?</a:t>
            </a:r>
          </a:p>
        </p:txBody>
      </p:sp>
      <p:sp>
        <p:nvSpPr>
          <p:cNvPr id="2" name="AutoShape 2">
            <a:extLst>
              <a:ext uri="{FF2B5EF4-FFF2-40B4-BE49-F238E27FC236}">
                <a16:creationId xmlns:a16="http://schemas.microsoft.com/office/drawing/2014/main" id="{E5C8470E-1E0B-454E-AF50-C037D1ECB8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0D0A2F3E-1B51-4D50-856B-E09AF80DD6B5}"/>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6</a:t>
            </a:r>
          </a:p>
        </p:txBody>
      </p:sp>
    </p:spTree>
    <p:extLst>
      <p:ext uri="{BB962C8B-B14F-4D97-AF65-F5344CB8AC3E}">
        <p14:creationId xmlns:p14="http://schemas.microsoft.com/office/powerpoint/2010/main" val="3294349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F240BE-62BF-4BEA-BA3B-995052425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62561" y="-1581684"/>
            <a:ext cx="4562079" cy="10925848"/>
          </a:xfrm>
          <a:prstGeom prst="rect">
            <a:avLst/>
          </a:prstGeom>
        </p:spPr>
      </p:pic>
      <p:sp>
        <p:nvSpPr>
          <p:cNvPr id="4" name="Title 1">
            <a:extLst>
              <a:ext uri="{FF2B5EF4-FFF2-40B4-BE49-F238E27FC236}">
                <a16:creationId xmlns:a16="http://schemas.microsoft.com/office/drawing/2014/main" id="{A10215A1-C1FD-465A-8BAD-8954F14A754A}"/>
              </a:ext>
            </a:extLst>
          </p:cNvPr>
          <p:cNvSpPr txBox="1">
            <a:spLocks/>
          </p:cNvSpPr>
          <p:nvPr/>
        </p:nvSpPr>
        <p:spPr>
          <a:xfrm>
            <a:off x="0" y="0"/>
            <a:ext cx="12192000" cy="770021"/>
          </a:xfrm>
          <a:prstGeom prst="rect">
            <a:avLst/>
          </a:prstGeom>
          <a:gradFill flip="none" rotWithShape="1">
            <a:gsLst>
              <a:gs pos="0">
                <a:schemeClr val="accent1">
                  <a:lumMod val="50000"/>
                </a:schemeClr>
              </a:gs>
              <a:gs pos="46000">
                <a:schemeClr val="accent1">
                  <a:lumMod val="75000"/>
                </a:schemeClr>
              </a:gs>
              <a:gs pos="78000">
                <a:srgbClr val="8AA7DA"/>
              </a:gs>
              <a:gs pos="100000">
                <a:schemeClr val="accent1">
                  <a:lumMod val="20000"/>
                  <a:lumOff val="80000"/>
                </a:schemeClr>
              </a:gs>
            </a:gsLst>
            <a:lin ang="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mn-lt"/>
              </a:rPr>
              <a:t>Part I - Introduction</a:t>
            </a:r>
          </a:p>
        </p:txBody>
      </p:sp>
      <p:sp>
        <p:nvSpPr>
          <p:cNvPr id="8" name="TextBox 7">
            <a:extLst>
              <a:ext uri="{FF2B5EF4-FFF2-40B4-BE49-F238E27FC236}">
                <a16:creationId xmlns:a16="http://schemas.microsoft.com/office/drawing/2014/main" id="{22CF7252-9E11-4F3F-9A0F-C91FAA3BB75A}"/>
              </a:ext>
            </a:extLst>
          </p:cNvPr>
          <p:cNvSpPr txBox="1"/>
          <p:nvPr/>
        </p:nvSpPr>
        <p:spPr>
          <a:xfrm>
            <a:off x="861522" y="2509865"/>
            <a:ext cx="10319658" cy="3108543"/>
          </a:xfrm>
          <a:prstGeom prst="rect">
            <a:avLst/>
          </a:prstGeom>
          <a:noFill/>
        </p:spPr>
        <p:txBody>
          <a:bodyPr wrap="square" numCol="1" rtlCol="0">
            <a:spAutoFit/>
          </a:bodyPr>
          <a:lstStyle/>
          <a:p>
            <a:pPr marL="457200" indent="-457200">
              <a:buFont typeface="Arial" panose="020B0604020202020204" pitchFamily="34" charset="0"/>
              <a:buChar char="•"/>
            </a:pPr>
            <a:r>
              <a:rPr lang="en-US" sz="2800" dirty="0">
                <a:solidFill>
                  <a:srgbClr val="604900"/>
                </a:solidFill>
                <a:latin typeface="Candara" panose="020E0502030303020204" pitchFamily="34" charset="0"/>
              </a:rPr>
              <a:t>Starting with data collected during the Second Quarter of 2021 (reports due July 28</a:t>
            </a:r>
            <a:r>
              <a:rPr lang="en-US" sz="2800" baseline="30000" dirty="0">
                <a:solidFill>
                  <a:srgbClr val="604900"/>
                </a:solidFill>
                <a:latin typeface="Candara" panose="020E0502030303020204" pitchFamily="34" charset="0"/>
              </a:rPr>
              <a:t>th</a:t>
            </a:r>
            <a:r>
              <a:rPr lang="en-US" sz="2800" dirty="0">
                <a:solidFill>
                  <a:srgbClr val="604900"/>
                </a:solidFill>
                <a:latin typeface="Candara" panose="020E0502030303020204" pitchFamily="34" charset="0"/>
              </a:rPr>
              <a:t>, 2021), BMR will require the </a:t>
            </a:r>
            <a:r>
              <a:rPr lang="en-US" sz="2800" i="1" dirty="0">
                <a:solidFill>
                  <a:srgbClr val="604900"/>
                </a:solidFill>
                <a:latin typeface="Candara" panose="020E0502030303020204" pitchFamily="34" charset="0"/>
              </a:rPr>
              <a:t>electronic submission of all applicable compliance data</a:t>
            </a:r>
            <a:r>
              <a:rPr lang="en-US" sz="2800" dirty="0">
                <a:solidFill>
                  <a:srgbClr val="604900"/>
                </a:solidFill>
                <a:latin typeface="Candara" panose="020E0502030303020204" pitchFamily="34" charset="0"/>
              </a:rPr>
              <a:t> in addition to the traditional pdf submission (hard or electronic copy).</a:t>
            </a:r>
          </a:p>
          <a:p>
            <a:pPr marL="457200" indent="-457200">
              <a:buFont typeface="Arial" panose="020B0604020202020204" pitchFamily="34" charset="0"/>
              <a:buChar char="•"/>
            </a:pPr>
            <a:r>
              <a:rPr lang="en-US" sz="2800" dirty="0">
                <a:solidFill>
                  <a:srgbClr val="604900"/>
                </a:solidFill>
                <a:latin typeface="Candara" panose="020E0502030303020204" pitchFamily="34" charset="0"/>
              </a:rPr>
              <a:t>Traditional copy will be temporary requirement during transitionary period.</a:t>
            </a:r>
          </a:p>
          <a:p>
            <a:pPr marL="457200" indent="-457200">
              <a:buFont typeface="Arial" panose="020B0604020202020204" pitchFamily="34" charset="0"/>
              <a:buChar char="•"/>
            </a:pPr>
            <a:endParaRPr lang="en-US" sz="2800" dirty="0"/>
          </a:p>
        </p:txBody>
      </p:sp>
      <p:sp>
        <p:nvSpPr>
          <p:cNvPr id="10" name="TextBox 9">
            <a:extLst>
              <a:ext uri="{FF2B5EF4-FFF2-40B4-BE49-F238E27FC236}">
                <a16:creationId xmlns:a16="http://schemas.microsoft.com/office/drawing/2014/main" id="{571BAC04-9C90-42B9-B3CE-CBA5A5953162}"/>
              </a:ext>
            </a:extLst>
          </p:cNvPr>
          <p:cNvSpPr txBox="1"/>
          <p:nvPr/>
        </p:nvSpPr>
        <p:spPr>
          <a:xfrm>
            <a:off x="879856" y="1827003"/>
            <a:ext cx="9662637" cy="523220"/>
          </a:xfrm>
          <a:prstGeom prst="rect">
            <a:avLst/>
          </a:prstGeom>
          <a:noFill/>
        </p:spPr>
        <p:txBody>
          <a:bodyPr wrap="square" rtlCol="0">
            <a:spAutoFit/>
          </a:bodyPr>
          <a:lstStyle/>
          <a:p>
            <a:r>
              <a:rPr lang="en-US" sz="2800" dirty="0">
                <a:solidFill>
                  <a:srgbClr val="604900"/>
                </a:solidFill>
                <a:latin typeface="Candara" panose="020E0502030303020204" pitchFamily="34" charset="0"/>
              </a:rPr>
              <a:t>New Submittal Requirements</a:t>
            </a:r>
          </a:p>
        </p:txBody>
      </p:sp>
      <p:pic>
        <p:nvPicPr>
          <p:cNvPr id="11" name="Picture 10">
            <a:extLst>
              <a:ext uri="{FF2B5EF4-FFF2-40B4-BE49-F238E27FC236}">
                <a16:creationId xmlns:a16="http://schemas.microsoft.com/office/drawing/2014/main" id="{CAAD0085-8546-436A-BF57-C2018E6153BF}"/>
              </a:ext>
            </a:extLst>
          </p:cNvPr>
          <p:cNvPicPr>
            <a:picLocks noChangeAspect="1"/>
          </p:cNvPicPr>
          <p:nvPr/>
        </p:nvPicPr>
        <p:blipFill>
          <a:blip r:embed="rId4"/>
          <a:stretch>
            <a:fillRect/>
          </a:stretch>
        </p:blipFill>
        <p:spPr>
          <a:xfrm rot="385791">
            <a:off x="9322233" y="4876815"/>
            <a:ext cx="2707516" cy="1802470"/>
          </a:xfrm>
          <a:prstGeom prst="rect">
            <a:avLst/>
          </a:prstGeom>
          <a:effectLst>
            <a:softEdge rad="127000"/>
          </a:effectLst>
        </p:spPr>
      </p:pic>
      <p:sp>
        <p:nvSpPr>
          <p:cNvPr id="12" name="TextBox 11">
            <a:extLst>
              <a:ext uri="{FF2B5EF4-FFF2-40B4-BE49-F238E27FC236}">
                <a16:creationId xmlns:a16="http://schemas.microsoft.com/office/drawing/2014/main" id="{C0AD2433-5F22-41E1-BDD8-2FEF9981CC2F}"/>
              </a:ext>
            </a:extLst>
          </p:cNvPr>
          <p:cNvSpPr txBox="1"/>
          <p:nvPr/>
        </p:nvSpPr>
        <p:spPr>
          <a:xfrm>
            <a:off x="11359076" y="215733"/>
            <a:ext cx="832924" cy="338554"/>
          </a:xfrm>
          <a:prstGeom prst="rect">
            <a:avLst/>
          </a:prstGeom>
          <a:noFill/>
        </p:spPr>
        <p:txBody>
          <a:bodyPr wrap="square" rtlCol="0">
            <a:spAutoFit/>
          </a:bodyPr>
          <a:lstStyle/>
          <a:p>
            <a:r>
              <a:rPr lang="en-US" sz="1600" i="1" dirty="0">
                <a:solidFill>
                  <a:schemeClr val="bg1">
                    <a:lumMod val="50000"/>
                  </a:schemeClr>
                </a:solidFill>
              </a:rPr>
              <a:t>Slide 7</a:t>
            </a:r>
          </a:p>
        </p:txBody>
      </p:sp>
    </p:spTree>
    <p:extLst>
      <p:ext uri="{BB962C8B-B14F-4D97-AF65-F5344CB8AC3E}">
        <p14:creationId xmlns:p14="http://schemas.microsoft.com/office/powerpoint/2010/main" val="2263560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1825</TotalTime>
  <Words>1687</Words>
  <Application>Microsoft Office PowerPoint</Application>
  <PresentationFormat>Widescreen</PresentationFormat>
  <Paragraphs>277</Paragraphs>
  <Slides>38</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Candara</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Olson</dc:creator>
  <cp:lastModifiedBy>Lisa Kreskey</cp:lastModifiedBy>
  <cp:revision>110</cp:revision>
  <dcterms:created xsi:type="dcterms:W3CDTF">2021-04-26T20:53:03Z</dcterms:created>
  <dcterms:modified xsi:type="dcterms:W3CDTF">2021-05-20T21:55:39Z</dcterms:modified>
</cp:coreProperties>
</file>