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546" r:id="rId5"/>
    <p:sldId id="548" r:id="rId6"/>
    <p:sldId id="569" r:id="rId7"/>
    <p:sldId id="568" r:id="rId8"/>
    <p:sldId id="558" r:id="rId9"/>
    <p:sldId id="557" r:id="rId10"/>
    <p:sldId id="566" r:id="rId11"/>
    <p:sldId id="559" r:id="rId12"/>
    <p:sldId id="565" r:id="rId13"/>
    <p:sldId id="570" r:id="rId14"/>
    <p:sldId id="555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D9380A-6865-81C0-AC1F-55890A3D144C}" name="Andrew Tucker" initials="AT" userId="S::ATUCKER@ndep.nv.gov::24ac5de3-0e91-456f-bab8-f01d7b073064" providerId="AD"/>
  <p188:author id="{85A9DD7C-5322-0E78-CF03-676A73E90839}" name="Taylor Pavlu" initials="TP" userId="S::tpavlu@ndep.nv.gov::db224fb8-02c3-45aa-aa3d-fc354f85d658" providerId="AD"/>
  <p188:author id="{B3D847A7-CC52-E6F8-DFE2-574C1C166148}" name="Steven McNeece" initials="SM" userId="S::smcneece@ndep.nv.gov::0919ad53-1397-46df-a7c8-16a0072682ba" providerId="AD"/>
  <p188:author id="{B49B96D4-420B-B476-76E2-2F06D0C68ED3}" name="Steven McNeece" initials="SM" userId="S::SMCNEECE@ndep.nv.gov::0919ad53-1397-46df-a7c8-16a0072682b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y Erskine" initials="CE" lastIdx="7" clrIdx="0">
    <p:extLst>
      <p:ext uri="{19B8F6BF-5375-455C-9EA6-DF929625EA0E}">
        <p15:presenceInfo xmlns:p15="http://schemas.microsoft.com/office/powerpoint/2012/main" userId="Cathy Erskine" providerId="None"/>
      </p:ext>
    </p:extLst>
  </p:cmAuthor>
  <p:cmAuthor id="2" name="Jodi Poley" initials="JP" lastIdx="1" clrIdx="1">
    <p:extLst>
      <p:ext uri="{19B8F6BF-5375-455C-9EA6-DF929625EA0E}">
        <p15:presenceInfo xmlns:p15="http://schemas.microsoft.com/office/powerpoint/2012/main" userId="S-1-5-21-2435422866-4226457370-2375224251-2162" providerId="AD"/>
      </p:ext>
    </p:extLst>
  </p:cmAuthor>
  <p:cmAuthor id="3" name="Cathy Erskine" initials="CE [2]" lastIdx="16" clrIdx="2">
    <p:extLst>
      <p:ext uri="{19B8F6BF-5375-455C-9EA6-DF929625EA0E}">
        <p15:presenceInfo xmlns:p15="http://schemas.microsoft.com/office/powerpoint/2012/main" userId="S::c.erskine@dcnr.nv.gov::e0647a3d-6dd5-47a1-82e7-a473aa7d69c6" providerId="AD"/>
      </p:ext>
    </p:extLst>
  </p:cmAuthor>
  <p:cmAuthor id="4" name="Kelly Williams" initials="KW" lastIdx="14" clrIdx="3">
    <p:extLst>
      <p:ext uri="{19B8F6BF-5375-455C-9EA6-DF929625EA0E}">
        <p15:presenceInfo xmlns:p15="http://schemas.microsoft.com/office/powerpoint/2012/main" userId="S::k.williams@dcnr.nv.gov::fc070b18-8504-4481-93ac-d878488c50c3" providerId="AD"/>
      </p:ext>
    </p:extLst>
  </p:cmAuthor>
  <p:cmAuthor id="5" name="Brad Crowell" initials="BC" lastIdx="18" clrIdx="4">
    <p:extLst>
      <p:ext uri="{19B8F6BF-5375-455C-9EA6-DF929625EA0E}">
        <p15:presenceInfo xmlns:p15="http://schemas.microsoft.com/office/powerpoint/2012/main" userId="S::bcrowell@dcnr.nv.gov::a7890486-599d-46b6-ab24-5356422ebf23" providerId="AD"/>
      </p:ext>
    </p:extLst>
  </p:cmAuthor>
  <p:cmAuthor id="6" name="Samantha Thompson" initials="ST" lastIdx="16" clrIdx="5">
    <p:extLst>
      <p:ext uri="{19B8F6BF-5375-455C-9EA6-DF929625EA0E}">
        <p15:presenceInfo xmlns:p15="http://schemas.microsoft.com/office/powerpoint/2012/main" userId="S::SThompson@dcnr.nv.gov::2faab28e-47de-4637-96d5-116e94f88f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4B3B"/>
    <a:srgbClr val="326297"/>
    <a:srgbClr val="FF9900"/>
    <a:srgbClr val="FFFF00"/>
    <a:srgbClr val="E3F3FA"/>
    <a:srgbClr val="E7E725"/>
    <a:srgbClr val="3E8E4B"/>
    <a:srgbClr val="629D45"/>
    <a:srgbClr val="B45608"/>
    <a:srgbClr val="FB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2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McNeece" userId="0919ad53-1397-46df-a7c8-16a0072682ba" providerId="ADAL" clId="{C8219159-DEFD-433A-A998-DB07053D1BDC}"/>
    <pc:docChg chg="modSld">
      <pc:chgData name="Steven McNeece" userId="0919ad53-1397-46df-a7c8-16a0072682ba" providerId="ADAL" clId="{C8219159-DEFD-433A-A998-DB07053D1BDC}" dt="2023-08-15T16:13:37.314" v="4" actId="20577"/>
      <pc:docMkLst>
        <pc:docMk/>
      </pc:docMkLst>
      <pc:sldChg chg="modNotesTx">
        <pc:chgData name="Steven McNeece" userId="0919ad53-1397-46df-a7c8-16a0072682ba" providerId="ADAL" clId="{C8219159-DEFD-433A-A998-DB07053D1BDC}" dt="2023-08-15T16:12:05.061" v="0" actId="20577"/>
        <pc:sldMkLst>
          <pc:docMk/>
          <pc:sldMk cId="9343506" sldId="548"/>
        </pc:sldMkLst>
      </pc:sldChg>
      <pc:sldChg chg="modNotesTx">
        <pc:chgData name="Steven McNeece" userId="0919ad53-1397-46df-a7c8-16a0072682ba" providerId="ADAL" clId="{C8219159-DEFD-433A-A998-DB07053D1BDC}" dt="2023-08-15T16:13:37.314" v="4" actId="20577"/>
        <pc:sldMkLst>
          <pc:docMk/>
          <pc:sldMk cId="2092319653" sldId="568"/>
        </pc:sldMkLst>
      </pc:sldChg>
      <pc:sldChg chg="modNotesTx">
        <pc:chgData name="Steven McNeece" userId="0919ad53-1397-46df-a7c8-16a0072682ba" providerId="ADAL" clId="{C8219159-DEFD-433A-A998-DB07053D1BDC}" dt="2023-08-15T16:13:23.666" v="1" actId="20577"/>
        <pc:sldMkLst>
          <pc:docMk/>
          <pc:sldMk cId="2738359017" sldId="569"/>
        </pc:sldMkLst>
      </pc:sldChg>
    </pc:docChg>
  </pc:docChgLst>
  <pc:docChgLst>
    <pc:chgData name="Andrew Tucker" userId="24ac5de3-0e91-456f-bab8-f01d7b073064" providerId="ADAL" clId="{2F29DB3A-75E3-4928-ACD3-5C324A06C9A6}"/>
    <pc:docChg chg="undo custSel modSld">
      <pc:chgData name="Andrew Tucker" userId="24ac5de3-0e91-456f-bab8-f01d7b073064" providerId="ADAL" clId="{2F29DB3A-75E3-4928-ACD3-5C324A06C9A6}" dt="2023-08-08T18:52:06.666" v="46" actId="20577"/>
      <pc:docMkLst>
        <pc:docMk/>
      </pc:docMkLst>
      <pc:sldChg chg="addSp delSp modSp mod">
        <pc:chgData name="Andrew Tucker" userId="24ac5de3-0e91-456f-bab8-f01d7b073064" providerId="ADAL" clId="{2F29DB3A-75E3-4928-ACD3-5C324A06C9A6}" dt="2023-08-08T18:50:36.214" v="18" actId="20577"/>
        <pc:sldMkLst>
          <pc:docMk/>
          <pc:sldMk cId="2175424316" sldId="546"/>
        </pc:sldMkLst>
        <pc:spChg chg="add del">
          <ac:chgData name="Andrew Tucker" userId="24ac5de3-0e91-456f-bab8-f01d7b073064" providerId="ADAL" clId="{2F29DB3A-75E3-4928-ACD3-5C324A06C9A6}" dt="2023-08-08T18:49:28.368" v="1"/>
          <ac:spMkLst>
            <pc:docMk/>
            <pc:sldMk cId="2175424316" sldId="546"/>
            <ac:spMk id="5" creationId="{0509B059-6159-615D-B44D-A5DD2D79183F}"/>
          </ac:spMkLst>
        </pc:spChg>
        <pc:spChg chg="add del">
          <ac:chgData name="Andrew Tucker" userId="24ac5de3-0e91-456f-bab8-f01d7b073064" providerId="ADAL" clId="{2F29DB3A-75E3-4928-ACD3-5C324A06C9A6}" dt="2023-08-08T18:49:34.889" v="5"/>
          <ac:spMkLst>
            <pc:docMk/>
            <pc:sldMk cId="2175424316" sldId="546"/>
            <ac:spMk id="8" creationId="{E4137B02-1C60-4DA3-E8CB-C2CB96BE63B1}"/>
          </ac:spMkLst>
        </pc:spChg>
        <pc:spChg chg="mod">
          <ac:chgData name="Andrew Tucker" userId="24ac5de3-0e91-456f-bab8-f01d7b073064" providerId="ADAL" clId="{2F29DB3A-75E3-4928-ACD3-5C324A06C9A6}" dt="2023-08-08T18:50:36.214" v="18" actId="20577"/>
          <ac:spMkLst>
            <pc:docMk/>
            <pc:sldMk cId="2175424316" sldId="546"/>
            <ac:spMk id="13" creationId="{00000000-0000-0000-0000-000000000000}"/>
          </ac:spMkLst>
        </pc:spChg>
      </pc:sldChg>
      <pc:sldChg chg="modSp mod">
        <pc:chgData name="Andrew Tucker" userId="24ac5de3-0e91-456f-bab8-f01d7b073064" providerId="ADAL" clId="{2F29DB3A-75E3-4928-ACD3-5C324A06C9A6}" dt="2023-08-08T18:52:06.666" v="46" actId="20577"/>
        <pc:sldMkLst>
          <pc:docMk/>
          <pc:sldMk cId="1313101115" sldId="555"/>
        </pc:sldMkLst>
        <pc:spChg chg="mod">
          <ac:chgData name="Andrew Tucker" userId="24ac5de3-0e91-456f-bab8-f01d7b073064" providerId="ADAL" clId="{2F29DB3A-75E3-4928-ACD3-5C324A06C9A6}" dt="2023-08-08T18:52:06.666" v="46" actId="20577"/>
          <ac:spMkLst>
            <pc:docMk/>
            <pc:sldMk cId="1313101115" sldId="555"/>
            <ac:spMk id="5" creationId="{D0104A2F-21E5-4FBF-AEFC-EA14CAB7A38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ndep.cprg@ndep.nv.gov" TargetMode="External"/><Relationship Id="rId2" Type="http://schemas.openxmlformats.org/officeDocument/2006/relationships/hyperlink" Target="mailto:ndep_cprg-subscribe-request@listserv.state.nv.us" TargetMode="External"/><Relationship Id="rId1" Type="http://schemas.openxmlformats.org/officeDocument/2006/relationships/hyperlink" Target="https://ndep.nv.gov/air/climate-pollution-reduction-grant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ndep.cprg@ndep.nv.gov" TargetMode="External"/><Relationship Id="rId2" Type="http://schemas.openxmlformats.org/officeDocument/2006/relationships/hyperlink" Target="mailto:ndep_cprg-subscribe-request@listserv.state.nv.us" TargetMode="External"/><Relationship Id="rId1" Type="http://schemas.openxmlformats.org/officeDocument/2006/relationships/hyperlink" Target="https://ndep.nv.gov/air/climate-pollution-reduction-gran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D6124-999B-42D8-AA97-018AA9EF0FD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DC2FF2-D625-4CCC-B582-B097F87462D5}">
      <dgm:prSet phldrT="[Text]"/>
      <dgm:spPr/>
      <dgm:t>
        <a:bodyPr/>
        <a:lstStyle/>
        <a:p>
          <a:r>
            <a:rPr lang="en-US" dirty="0" err="1"/>
            <a:t>Aprenda</a:t>
          </a:r>
          <a:r>
            <a:rPr lang="en-US" dirty="0"/>
            <a:t> </a:t>
          </a:r>
          <a:r>
            <a:rPr lang="en-US" dirty="0" err="1"/>
            <a:t>más</a:t>
          </a:r>
          <a:endParaRPr lang="en-US" dirty="0"/>
        </a:p>
      </dgm:t>
    </dgm:pt>
    <dgm:pt modelId="{93EDF2DB-00BD-4C5D-95B9-206E5DE3C6A8}" type="parTrans" cxnId="{C4A8A27C-798A-418A-B1D0-430073467D18}">
      <dgm:prSet/>
      <dgm:spPr/>
      <dgm:t>
        <a:bodyPr/>
        <a:lstStyle/>
        <a:p>
          <a:endParaRPr lang="en-US"/>
        </a:p>
      </dgm:t>
    </dgm:pt>
    <dgm:pt modelId="{AED1C11B-4C62-4309-ADFA-6E82BA2869BF}" type="sibTrans" cxnId="{C4A8A27C-798A-418A-B1D0-430073467D18}">
      <dgm:prSet/>
      <dgm:spPr/>
      <dgm:t>
        <a:bodyPr/>
        <a:lstStyle/>
        <a:p>
          <a:endParaRPr lang="en-US"/>
        </a:p>
      </dgm:t>
    </dgm:pt>
    <dgm:pt modelId="{49A56409-3F30-4BDC-8676-AB17434578F2}">
      <dgm:prSet phldrT="[Text]" custT="1"/>
      <dgm:spPr/>
      <dgm:t>
        <a:bodyPr/>
        <a:lstStyle/>
        <a:p>
          <a:r>
            <a:rPr lang="en-US" sz="1400" b="1" dirty="0" err="1"/>
            <a:t>Visite</a:t>
          </a:r>
          <a:r>
            <a:rPr lang="en-US" sz="1400" b="1" dirty="0"/>
            <a:t> NDEP’s CPRG Webpage</a:t>
          </a:r>
        </a:p>
      </dgm:t>
    </dgm:pt>
    <dgm:pt modelId="{A018A4B7-25A3-47B7-89B7-E4D0FC694C28}" type="parTrans" cxnId="{36FCB71D-0198-4125-98EE-79D58D4A98AB}">
      <dgm:prSet/>
      <dgm:spPr/>
      <dgm:t>
        <a:bodyPr/>
        <a:lstStyle/>
        <a:p>
          <a:endParaRPr lang="en-US"/>
        </a:p>
      </dgm:t>
    </dgm:pt>
    <dgm:pt modelId="{8EA45CE5-BAAF-461B-B892-E3DA328CF454}" type="sibTrans" cxnId="{36FCB71D-0198-4125-98EE-79D58D4A98AB}">
      <dgm:prSet/>
      <dgm:spPr/>
      <dgm:t>
        <a:bodyPr/>
        <a:lstStyle/>
        <a:p>
          <a:endParaRPr lang="en-US"/>
        </a:p>
      </dgm:t>
    </dgm:pt>
    <dgm:pt modelId="{186D79CE-2BEB-49C7-877C-5E55DFA358A7}">
      <dgm:prSet phldrT="[Text]" custT="1"/>
      <dgm:spPr/>
      <dgm:t>
        <a:bodyPr/>
        <a:lstStyle/>
        <a:p>
          <a:r>
            <a:rPr lang="en-US" sz="1400" dirty="0">
              <a:hlinkClick xmlns:r="http://schemas.openxmlformats.org/officeDocument/2006/relationships" r:id="rId1"/>
            </a:rPr>
            <a:t>https://ndep.nv.gov/air/climate-pollution-reduction-grant</a:t>
          </a:r>
          <a:r>
            <a:rPr lang="en-US" sz="1400" dirty="0"/>
            <a:t> </a:t>
          </a:r>
        </a:p>
      </dgm:t>
    </dgm:pt>
    <dgm:pt modelId="{C222566B-1CEF-4439-9A2B-C4EB4A5A919A}" type="parTrans" cxnId="{C75BCC3A-5DE7-47EA-A357-27189C4F616F}">
      <dgm:prSet/>
      <dgm:spPr/>
      <dgm:t>
        <a:bodyPr/>
        <a:lstStyle/>
        <a:p>
          <a:endParaRPr lang="en-US"/>
        </a:p>
      </dgm:t>
    </dgm:pt>
    <dgm:pt modelId="{7DC71143-670A-46BE-A0A4-761AD2C0F409}" type="sibTrans" cxnId="{C75BCC3A-5DE7-47EA-A357-27189C4F616F}">
      <dgm:prSet/>
      <dgm:spPr/>
      <dgm:t>
        <a:bodyPr/>
        <a:lstStyle/>
        <a:p>
          <a:endParaRPr lang="en-US"/>
        </a:p>
      </dgm:t>
    </dgm:pt>
    <dgm:pt modelId="{0A95382B-0715-4DA3-BBBB-F36941DB76F0}">
      <dgm:prSet phldrT="[Text]"/>
      <dgm:spPr/>
      <dgm:t>
        <a:bodyPr/>
        <a:lstStyle/>
        <a:p>
          <a:r>
            <a:rPr lang="en-US" dirty="0" err="1"/>
            <a:t>Manténgase</a:t>
          </a:r>
          <a:r>
            <a:rPr lang="en-US" dirty="0"/>
            <a:t> </a:t>
          </a:r>
          <a:r>
            <a:rPr lang="en-US" dirty="0" err="1"/>
            <a:t>informado</a:t>
          </a:r>
          <a:endParaRPr lang="en-US" dirty="0"/>
        </a:p>
      </dgm:t>
    </dgm:pt>
    <dgm:pt modelId="{F00D8E07-7A85-4543-9B60-D0C499507E18}" type="parTrans" cxnId="{AF46EBA3-C50F-4B9F-B721-F5F27D775EA9}">
      <dgm:prSet/>
      <dgm:spPr/>
      <dgm:t>
        <a:bodyPr/>
        <a:lstStyle/>
        <a:p>
          <a:endParaRPr lang="en-US"/>
        </a:p>
      </dgm:t>
    </dgm:pt>
    <dgm:pt modelId="{A7B14BBB-ABE9-4BB3-8F65-B4FB89A2C088}" type="sibTrans" cxnId="{AF46EBA3-C50F-4B9F-B721-F5F27D775EA9}">
      <dgm:prSet/>
      <dgm:spPr/>
      <dgm:t>
        <a:bodyPr/>
        <a:lstStyle/>
        <a:p>
          <a:endParaRPr lang="en-US"/>
        </a:p>
      </dgm:t>
    </dgm:pt>
    <dgm:pt modelId="{D1C28F96-C751-40DD-B539-6ECF0F36210C}">
      <dgm:prSet phldrT="[Text]" custT="1"/>
      <dgm:spPr/>
      <dgm:t>
        <a:bodyPr/>
        <a:lstStyle/>
        <a:p>
          <a:r>
            <a:rPr lang="es-CO" sz="1400" b="1" noProof="0" dirty="0"/>
            <a:t>Entre a nuestra lista para actualizarse del programa</a:t>
          </a:r>
        </a:p>
      </dgm:t>
    </dgm:pt>
    <dgm:pt modelId="{25F5B78A-9348-4F09-8CB6-E9C46663933D}" type="parTrans" cxnId="{6C7B6A89-50E2-4ADB-97FE-C019E1CE8696}">
      <dgm:prSet/>
      <dgm:spPr/>
      <dgm:t>
        <a:bodyPr/>
        <a:lstStyle/>
        <a:p>
          <a:endParaRPr lang="en-US"/>
        </a:p>
      </dgm:t>
    </dgm:pt>
    <dgm:pt modelId="{C565663A-E131-4A06-8051-34130CD4747F}" type="sibTrans" cxnId="{6C7B6A89-50E2-4ADB-97FE-C019E1CE8696}">
      <dgm:prSet/>
      <dgm:spPr/>
      <dgm:t>
        <a:bodyPr/>
        <a:lstStyle/>
        <a:p>
          <a:endParaRPr lang="en-US"/>
        </a:p>
      </dgm:t>
    </dgm:pt>
    <dgm:pt modelId="{1C634B1D-9E63-4963-ACDE-2761F69114EA}">
      <dgm:prSet phldrT="[Text]" custT="1"/>
      <dgm:spPr/>
      <dgm:t>
        <a:bodyPr/>
        <a:lstStyle/>
        <a:p>
          <a:r>
            <a:rPr lang="es-CO" sz="1400" noProof="0" dirty="0"/>
            <a:t>Envíe un correo electrónico a </a:t>
          </a:r>
          <a:r>
            <a:rPr lang="es-CO" sz="1400" b="0" i="0" noProof="0" dirty="0">
              <a:hlinkClick xmlns:r="http://schemas.openxmlformats.org/officeDocument/2006/relationships" r:id="rId2"/>
            </a:rPr>
            <a:t>ndep_cprg-subscribe-request@listserv.state.nv.us</a:t>
          </a:r>
          <a:r>
            <a:rPr lang="es-CO" sz="1400" b="0" i="0" noProof="0" dirty="0"/>
            <a:t> </a:t>
          </a:r>
          <a:endParaRPr lang="es-CO" sz="1400" noProof="0" dirty="0"/>
        </a:p>
      </dgm:t>
    </dgm:pt>
    <dgm:pt modelId="{A8F9C9E8-E87C-4628-B271-1B1438EADDE6}" type="parTrans" cxnId="{0A6AED04-E1DF-43D9-A8D1-FADE435D4866}">
      <dgm:prSet/>
      <dgm:spPr/>
      <dgm:t>
        <a:bodyPr/>
        <a:lstStyle/>
        <a:p>
          <a:endParaRPr lang="en-US"/>
        </a:p>
      </dgm:t>
    </dgm:pt>
    <dgm:pt modelId="{417C9815-CCEE-4DB3-80A5-A7CB3885EDEA}" type="sibTrans" cxnId="{0A6AED04-E1DF-43D9-A8D1-FADE435D4866}">
      <dgm:prSet/>
      <dgm:spPr/>
      <dgm:t>
        <a:bodyPr/>
        <a:lstStyle/>
        <a:p>
          <a:endParaRPr lang="en-US"/>
        </a:p>
      </dgm:t>
    </dgm:pt>
    <dgm:pt modelId="{697872FE-EE30-48F0-8D4B-405573EF4AD1}">
      <dgm:prSet phldrT="[Text]"/>
      <dgm:spPr/>
      <dgm:t>
        <a:bodyPr/>
        <a:lstStyle/>
        <a:p>
          <a:r>
            <a:rPr lang="en-US" dirty="0" err="1"/>
            <a:t>Contáctenos</a:t>
          </a:r>
          <a:endParaRPr lang="en-US" dirty="0"/>
        </a:p>
      </dgm:t>
    </dgm:pt>
    <dgm:pt modelId="{91DB626C-BD7D-4455-9117-C2402E054162}" type="parTrans" cxnId="{59B3553B-2FF1-4289-AC7F-30C676E599F2}">
      <dgm:prSet/>
      <dgm:spPr/>
      <dgm:t>
        <a:bodyPr/>
        <a:lstStyle/>
        <a:p>
          <a:endParaRPr lang="en-US"/>
        </a:p>
      </dgm:t>
    </dgm:pt>
    <dgm:pt modelId="{D7CB55F2-E376-480F-9536-EFA794A765D8}" type="sibTrans" cxnId="{59B3553B-2FF1-4289-AC7F-30C676E599F2}">
      <dgm:prSet/>
      <dgm:spPr/>
      <dgm:t>
        <a:bodyPr/>
        <a:lstStyle/>
        <a:p>
          <a:endParaRPr lang="en-US"/>
        </a:p>
      </dgm:t>
    </dgm:pt>
    <dgm:pt modelId="{BB0E138F-AF28-4E7F-B7FC-1A53A767CBB1}">
      <dgm:prSet phldrT="[Text]" custT="1"/>
      <dgm:spPr/>
      <dgm:t>
        <a:bodyPr/>
        <a:lstStyle/>
        <a:p>
          <a:r>
            <a:rPr lang="en-US" sz="1400" b="1" dirty="0" err="1"/>
            <a:t>Envíe</a:t>
          </a:r>
          <a:r>
            <a:rPr lang="en-US" sz="1400" b="1" dirty="0"/>
            <a:t> </a:t>
          </a:r>
          <a:r>
            <a:rPr lang="en-US" sz="1400" b="1" dirty="0" err="1"/>
            <a:t>preguntas</a:t>
          </a:r>
          <a:r>
            <a:rPr lang="en-US" sz="1400" b="1" dirty="0"/>
            <a:t>, </a:t>
          </a:r>
          <a:r>
            <a:rPr lang="en-US" sz="1400" b="1" dirty="0" err="1"/>
            <a:t>comentarios</a:t>
          </a:r>
          <a:r>
            <a:rPr lang="en-US" sz="1400" b="1" dirty="0"/>
            <a:t> e inquietudes a </a:t>
          </a:r>
          <a:r>
            <a:rPr lang="en-US" sz="1400" b="1" dirty="0" err="1"/>
            <a:t>nuestro</a:t>
          </a:r>
          <a:r>
            <a:rPr lang="en-US" sz="1400" b="1" dirty="0"/>
            <a:t> </a:t>
          </a:r>
          <a:r>
            <a:rPr lang="en-US" sz="1400" b="1" dirty="0" err="1"/>
            <a:t>correo</a:t>
          </a:r>
          <a:r>
            <a:rPr lang="en-US" sz="1400" b="1" dirty="0"/>
            <a:t> </a:t>
          </a:r>
          <a:r>
            <a:rPr lang="en-US" sz="1400" b="1" dirty="0" err="1"/>
            <a:t>electrónico</a:t>
          </a:r>
          <a:r>
            <a:rPr lang="en-US" sz="1400" b="1" dirty="0"/>
            <a:t> </a:t>
          </a:r>
          <a:r>
            <a:rPr lang="en-US" sz="1400" b="1" dirty="0" err="1"/>
            <a:t>directo</a:t>
          </a:r>
          <a:r>
            <a:rPr lang="en-US" sz="1400" b="1" dirty="0"/>
            <a:t>.</a:t>
          </a:r>
        </a:p>
      </dgm:t>
    </dgm:pt>
    <dgm:pt modelId="{144A77A7-9940-4AE2-8818-63195AF9F8CD}" type="parTrans" cxnId="{BD5CEB6D-2B28-4608-833D-EDC619A8DF4E}">
      <dgm:prSet/>
      <dgm:spPr/>
      <dgm:t>
        <a:bodyPr/>
        <a:lstStyle/>
        <a:p>
          <a:endParaRPr lang="en-US"/>
        </a:p>
      </dgm:t>
    </dgm:pt>
    <dgm:pt modelId="{FACDF407-35AE-4299-8258-612B7064A525}" type="sibTrans" cxnId="{BD5CEB6D-2B28-4608-833D-EDC619A8DF4E}">
      <dgm:prSet/>
      <dgm:spPr/>
      <dgm:t>
        <a:bodyPr/>
        <a:lstStyle/>
        <a:p>
          <a:endParaRPr lang="en-US"/>
        </a:p>
      </dgm:t>
    </dgm:pt>
    <dgm:pt modelId="{22A86A86-9BED-4A67-90CB-838E6EE7D845}">
      <dgm:prSet phldrT="[Text]" custT="1"/>
      <dgm:spPr/>
      <dgm:t>
        <a:bodyPr/>
        <a:lstStyle/>
        <a:p>
          <a:r>
            <a:rPr lang="en-US" sz="1400" dirty="0">
              <a:hlinkClick xmlns:r="http://schemas.openxmlformats.org/officeDocument/2006/relationships" r:id="rId3"/>
            </a:rPr>
            <a:t>ndep.cprg@ndep.nv.gov</a:t>
          </a:r>
          <a:r>
            <a:rPr lang="en-US" sz="1400" dirty="0"/>
            <a:t> </a:t>
          </a:r>
        </a:p>
      </dgm:t>
    </dgm:pt>
    <dgm:pt modelId="{B1F0F053-9FE6-4658-BA47-915FCD9D45C2}" type="parTrans" cxnId="{14382C48-A9E1-416E-B2DA-ED5ECB9F027C}">
      <dgm:prSet/>
      <dgm:spPr/>
      <dgm:t>
        <a:bodyPr/>
        <a:lstStyle/>
        <a:p>
          <a:endParaRPr lang="en-US"/>
        </a:p>
      </dgm:t>
    </dgm:pt>
    <dgm:pt modelId="{4B23CB01-9221-4C91-83D5-E4D04FCFAC24}" type="sibTrans" cxnId="{14382C48-A9E1-416E-B2DA-ED5ECB9F027C}">
      <dgm:prSet/>
      <dgm:spPr/>
      <dgm:t>
        <a:bodyPr/>
        <a:lstStyle/>
        <a:p>
          <a:endParaRPr lang="en-US"/>
        </a:p>
      </dgm:t>
    </dgm:pt>
    <dgm:pt modelId="{1FB2817D-FDAD-4765-8E4F-592942DF6698}">
      <dgm:prSet phldrT="[Text]"/>
      <dgm:spPr/>
      <dgm:t>
        <a:bodyPr/>
        <a:lstStyle/>
        <a:p>
          <a:r>
            <a:rPr lang="en-US" dirty="0" err="1"/>
            <a:t>Denos</a:t>
          </a:r>
          <a:r>
            <a:rPr lang="en-US" dirty="0"/>
            <a:t> </a:t>
          </a:r>
          <a:r>
            <a:rPr lang="en-US" dirty="0" err="1"/>
            <a:t>sugerencias</a:t>
          </a:r>
          <a:endParaRPr lang="en-US" dirty="0"/>
        </a:p>
      </dgm:t>
    </dgm:pt>
    <dgm:pt modelId="{7FE52BFB-CC04-4A80-9FBC-B6F656E1BA9F}" type="parTrans" cxnId="{7401204C-B09F-4B17-A1E6-2A1D8BC9D328}">
      <dgm:prSet/>
      <dgm:spPr/>
      <dgm:t>
        <a:bodyPr/>
        <a:lstStyle/>
        <a:p>
          <a:endParaRPr lang="en-US"/>
        </a:p>
      </dgm:t>
    </dgm:pt>
    <dgm:pt modelId="{D7803FA0-3D88-404F-81AA-739F742B2C61}" type="sibTrans" cxnId="{7401204C-B09F-4B17-A1E6-2A1D8BC9D328}">
      <dgm:prSet/>
      <dgm:spPr/>
      <dgm:t>
        <a:bodyPr/>
        <a:lstStyle/>
        <a:p>
          <a:endParaRPr lang="en-US"/>
        </a:p>
      </dgm:t>
    </dgm:pt>
    <dgm:pt modelId="{DA178E5D-AE5C-4FEC-BFEA-EE796AC4FF6E}">
      <dgm:prSet phldrT="[Text]" custT="1"/>
      <dgm:spPr/>
      <dgm:t>
        <a:bodyPr/>
        <a:lstStyle/>
        <a:p>
          <a:r>
            <a:rPr lang="es-CO" sz="1400" b="1" dirty="0"/>
            <a:t>Ayúdenos a mejorar nuestros esfuerzos de participación</a:t>
          </a:r>
          <a:r>
            <a:rPr lang="en-US" sz="1400" b="1" dirty="0"/>
            <a:t>.</a:t>
          </a:r>
        </a:p>
      </dgm:t>
    </dgm:pt>
    <dgm:pt modelId="{0CEB26C3-FF96-4F58-B5DD-73B2B2F46245}" type="parTrans" cxnId="{67FD44FC-B576-4DA0-AA1E-32397251C68C}">
      <dgm:prSet/>
      <dgm:spPr/>
      <dgm:t>
        <a:bodyPr/>
        <a:lstStyle/>
        <a:p>
          <a:endParaRPr lang="en-US"/>
        </a:p>
      </dgm:t>
    </dgm:pt>
    <dgm:pt modelId="{2030BA23-AD1E-4706-832E-7363CD9202A2}" type="sibTrans" cxnId="{67FD44FC-B576-4DA0-AA1E-32397251C68C}">
      <dgm:prSet/>
      <dgm:spPr/>
      <dgm:t>
        <a:bodyPr/>
        <a:lstStyle/>
        <a:p>
          <a:endParaRPr lang="en-US"/>
        </a:p>
      </dgm:t>
    </dgm:pt>
    <dgm:pt modelId="{38765593-EB14-4344-A0B0-064AE27D3D8D}">
      <dgm:prSet phldrT="[Text]"/>
      <dgm:spPr/>
      <dgm:t>
        <a:bodyPr/>
        <a:lstStyle/>
        <a:p>
          <a:r>
            <a:rPr lang="es-CO" sz="1200" dirty="0"/>
            <a:t>¿Cómo podemos mejorar nuestra forma de difundir información?</a:t>
          </a:r>
          <a:endParaRPr lang="en-US" sz="1200" dirty="0"/>
        </a:p>
      </dgm:t>
    </dgm:pt>
    <dgm:pt modelId="{93CECE15-EA69-4B52-BBC1-B1EB38C292AB}" type="parTrans" cxnId="{6478C38E-A32B-44A1-A8E0-3BDB085FC2C0}">
      <dgm:prSet/>
      <dgm:spPr/>
      <dgm:t>
        <a:bodyPr/>
        <a:lstStyle/>
        <a:p>
          <a:endParaRPr lang="en-US"/>
        </a:p>
      </dgm:t>
    </dgm:pt>
    <dgm:pt modelId="{0E4FDC14-DA17-4B64-9961-EB18F061F8BF}" type="sibTrans" cxnId="{6478C38E-A32B-44A1-A8E0-3BDB085FC2C0}">
      <dgm:prSet/>
      <dgm:spPr/>
      <dgm:t>
        <a:bodyPr/>
        <a:lstStyle/>
        <a:p>
          <a:endParaRPr lang="en-US"/>
        </a:p>
      </dgm:t>
    </dgm:pt>
    <dgm:pt modelId="{D746C3BB-7F46-4F33-9B24-4EDBF220B8BC}">
      <dgm:prSet phldrT="[Text]"/>
      <dgm:spPr/>
      <dgm:t>
        <a:bodyPr/>
        <a:lstStyle/>
        <a:p>
          <a:r>
            <a:rPr lang="es-CO" sz="1200" dirty="0"/>
            <a:t>¿Qué significa un compromiso significativo para usted y su comunidad</a:t>
          </a:r>
          <a:r>
            <a:rPr lang="en-US" sz="1200" dirty="0"/>
            <a:t>?</a:t>
          </a:r>
        </a:p>
      </dgm:t>
    </dgm:pt>
    <dgm:pt modelId="{E6A52967-67CB-4E9F-9DD5-2D2422217166}" type="parTrans" cxnId="{813BEC41-08D7-4BA5-BA02-84F6B346FC2E}">
      <dgm:prSet/>
      <dgm:spPr/>
      <dgm:t>
        <a:bodyPr/>
        <a:lstStyle/>
        <a:p>
          <a:endParaRPr lang="en-US"/>
        </a:p>
      </dgm:t>
    </dgm:pt>
    <dgm:pt modelId="{5EC46BF0-A0CB-4864-B9D5-BA78C783BC38}" type="sibTrans" cxnId="{813BEC41-08D7-4BA5-BA02-84F6B346FC2E}">
      <dgm:prSet/>
      <dgm:spPr/>
      <dgm:t>
        <a:bodyPr/>
        <a:lstStyle/>
        <a:p>
          <a:endParaRPr lang="en-US"/>
        </a:p>
      </dgm:t>
    </dgm:pt>
    <dgm:pt modelId="{0A4CDADD-8E2D-4903-91E9-F96DF4BDB4A3}">
      <dgm:prSet phldrT="[Text]"/>
      <dgm:spPr/>
      <dgm:t>
        <a:bodyPr/>
        <a:lstStyle/>
        <a:p>
          <a:r>
            <a:rPr lang="es-CO" sz="1200" dirty="0"/>
            <a:t>¿Qué días y horarios le funcionan mejor para las reuniones?</a:t>
          </a:r>
          <a:endParaRPr lang="en-US" sz="1200" dirty="0"/>
        </a:p>
      </dgm:t>
    </dgm:pt>
    <dgm:pt modelId="{09DC851F-61C2-41D4-A275-D39DCEB8D4C1}" type="parTrans" cxnId="{A9351941-280E-4422-A798-B53C4D66AEA2}">
      <dgm:prSet/>
      <dgm:spPr/>
      <dgm:t>
        <a:bodyPr/>
        <a:lstStyle/>
        <a:p>
          <a:endParaRPr lang="en-US"/>
        </a:p>
      </dgm:t>
    </dgm:pt>
    <dgm:pt modelId="{1D84EEFA-0B6D-4379-A504-E486D3D262B1}" type="sibTrans" cxnId="{A9351941-280E-4422-A798-B53C4D66AEA2}">
      <dgm:prSet/>
      <dgm:spPr/>
      <dgm:t>
        <a:bodyPr/>
        <a:lstStyle/>
        <a:p>
          <a:endParaRPr lang="en-US"/>
        </a:p>
      </dgm:t>
    </dgm:pt>
    <dgm:pt modelId="{9513CB4D-EB82-49C5-A15B-29B04EE02DD9}">
      <dgm:prSet phldrT="[Text]"/>
      <dgm:spPr/>
      <dgm:t>
        <a:bodyPr/>
        <a:lstStyle/>
        <a:p>
          <a:r>
            <a:rPr lang="es-CO" sz="1200" dirty="0"/>
            <a:t>¿Con quién debemos coordinar regularmente para que su comunidad tenga representación</a:t>
          </a:r>
          <a:r>
            <a:rPr lang="en-US" sz="1200" dirty="0"/>
            <a:t>?</a:t>
          </a:r>
        </a:p>
      </dgm:t>
    </dgm:pt>
    <dgm:pt modelId="{FB91F691-BEAB-434C-B858-E3BE96BC3A7F}" type="parTrans" cxnId="{418B55E8-75C0-40E8-AA8F-36ABAFFE5CED}">
      <dgm:prSet/>
      <dgm:spPr/>
      <dgm:t>
        <a:bodyPr/>
        <a:lstStyle/>
        <a:p>
          <a:endParaRPr lang="en-US"/>
        </a:p>
      </dgm:t>
    </dgm:pt>
    <dgm:pt modelId="{63D4248E-3943-4098-B6D8-440049BAB05A}" type="sibTrans" cxnId="{418B55E8-75C0-40E8-AA8F-36ABAFFE5CED}">
      <dgm:prSet/>
      <dgm:spPr/>
      <dgm:t>
        <a:bodyPr/>
        <a:lstStyle/>
        <a:p>
          <a:endParaRPr lang="en-US"/>
        </a:p>
      </dgm:t>
    </dgm:pt>
    <dgm:pt modelId="{C0E490BD-5AE2-4D61-94A1-6121B0F580EF}">
      <dgm:prSet phldrT="[Text]"/>
      <dgm:spPr/>
      <dgm:t>
        <a:bodyPr/>
        <a:lstStyle/>
        <a:p>
          <a:r>
            <a:rPr lang="es-CO" sz="1200" dirty="0"/>
            <a:t>¿Cuáles son sus prioridades a la hora de reducir las emisiones de contaminantes atmosféricos y gases de efecto invernadero</a:t>
          </a:r>
          <a:r>
            <a:rPr lang="en-US" sz="1200" dirty="0"/>
            <a:t>?</a:t>
          </a:r>
        </a:p>
      </dgm:t>
    </dgm:pt>
    <dgm:pt modelId="{FBD7D1CB-9615-422A-A89C-ECEE07064797}" type="parTrans" cxnId="{E5355281-E1D0-4D23-BAF0-95A7629E93F3}">
      <dgm:prSet/>
      <dgm:spPr/>
      <dgm:t>
        <a:bodyPr/>
        <a:lstStyle/>
        <a:p>
          <a:endParaRPr lang="en-US"/>
        </a:p>
      </dgm:t>
    </dgm:pt>
    <dgm:pt modelId="{0CB220C8-2809-48E7-82A3-F73CCA2AFC83}" type="sibTrans" cxnId="{E5355281-E1D0-4D23-BAF0-95A7629E93F3}">
      <dgm:prSet/>
      <dgm:spPr/>
      <dgm:t>
        <a:bodyPr/>
        <a:lstStyle/>
        <a:p>
          <a:endParaRPr lang="en-US"/>
        </a:p>
      </dgm:t>
    </dgm:pt>
    <dgm:pt modelId="{478F4FD1-663D-4B4C-BFBC-DA5501D49125}" type="pres">
      <dgm:prSet presAssocID="{EF4D6124-999B-42D8-AA97-018AA9EF0FD9}" presName="Name0" presStyleCnt="0">
        <dgm:presLayoutVars>
          <dgm:dir/>
          <dgm:animLvl val="lvl"/>
          <dgm:resizeHandles val="exact"/>
        </dgm:presLayoutVars>
      </dgm:prSet>
      <dgm:spPr/>
    </dgm:pt>
    <dgm:pt modelId="{BB331A3B-E438-421A-82FA-95B9BA10F863}" type="pres">
      <dgm:prSet presAssocID="{EBDC2FF2-D625-4CCC-B582-B097F87462D5}" presName="linNode" presStyleCnt="0"/>
      <dgm:spPr/>
    </dgm:pt>
    <dgm:pt modelId="{595FACE6-823C-47FB-A326-A6FB69972BA0}" type="pres">
      <dgm:prSet presAssocID="{EBDC2FF2-D625-4CCC-B582-B097F87462D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70F35D9-AE3C-49DE-AE01-05474713CDFD}" type="pres">
      <dgm:prSet presAssocID="{EBDC2FF2-D625-4CCC-B582-B097F87462D5}" presName="descendantText" presStyleLbl="alignAccFollowNode1" presStyleIdx="0" presStyleCnt="4" custScaleY="120026">
        <dgm:presLayoutVars>
          <dgm:bulletEnabled val="1"/>
        </dgm:presLayoutVars>
      </dgm:prSet>
      <dgm:spPr/>
    </dgm:pt>
    <dgm:pt modelId="{742C0795-E7D6-4A85-AF48-7AF0E293C493}" type="pres">
      <dgm:prSet presAssocID="{AED1C11B-4C62-4309-ADFA-6E82BA2869BF}" presName="sp" presStyleCnt="0"/>
      <dgm:spPr/>
    </dgm:pt>
    <dgm:pt modelId="{F453392A-0F07-41D9-8DAC-D0FCF27E74B6}" type="pres">
      <dgm:prSet presAssocID="{0A95382B-0715-4DA3-BBBB-F36941DB76F0}" presName="linNode" presStyleCnt="0"/>
      <dgm:spPr/>
    </dgm:pt>
    <dgm:pt modelId="{47BA605B-7939-472B-A879-615E34083A79}" type="pres">
      <dgm:prSet presAssocID="{0A95382B-0715-4DA3-BBBB-F36941DB76F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E90ABDF-9001-4422-9F16-1492DEDE31D7}" type="pres">
      <dgm:prSet presAssocID="{0A95382B-0715-4DA3-BBBB-F36941DB76F0}" presName="descendantText" presStyleLbl="alignAccFollowNode1" presStyleIdx="1" presStyleCnt="4" custScaleY="129809">
        <dgm:presLayoutVars>
          <dgm:bulletEnabled val="1"/>
        </dgm:presLayoutVars>
      </dgm:prSet>
      <dgm:spPr/>
    </dgm:pt>
    <dgm:pt modelId="{777FCB52-0F40-4E50-9F89-6661116D2243}" type="pres">
      <dgm:prSet presAssocID="{A7B14BBB-ABE9-4BB3-8F65-B4FB89A2C088}" presName="sp" presStyleCnt="0"/>
      <dgm:spPr/>
    </dgm:pt>
    <dgm:pt modelId="{4C1974CC-022D-4D53-B185-9E84EF540055}" type="pres">
      <dgm:prSet presAssocID="{697872FE-EE30-48F0-8D4B-405573EF4AD1}" presName="linNode" presStyleCnt="0"/>
      <dgm:spPr/>
    </dgm:pt>
    <dgm:pt modelId="{AC42875F-E8A3-4E98-ABB8-CFD9AFE3174E}" type="pres">
      <dgm:prSet presAssocID="{697872FE-EE30-48F0-8D4B-405573EF4AD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2BB71D0-A1BD-4186-AB3E-E205B9E24D2A}" type="pres">
      <dgm:prSet presAssocID="{697872FE-EE30-48F0-8D4B-405573EF4AD1}" presName="descendantText" presStyleLbl="alignAccFollowNode1" presStyleIdx="2" presStyleCnt="4" custScaleY="136025" custLinFactNeighborY="-128">
        <dgm:presLayoutVars>
          <dgm:bulletEnabled val="1"/>
        </dgm:presLayoutVars>
      </dgm:prSet>
      <dgm:spPr/>
    </dgm:pt>
    <dgm:pt modelId="{4F631E57-9BC2-4DFE-871E-D74912AE1A1E}" type="pres">
      <dgm:prSet presAssocID="{D7CB55F2-E376-480F-9536-EFA794A765D8}" presName="sp" presStyleCnt="0"/>
      <dgm:spPr/>
    </dgm:pt>
    <dgm:pt modelId="{7026480A-6F05-47FF-AB08-DF2FD1722C71}" type="pres">
      <dgm:prSet presAssocID="{1FB2817D-FDAD-4765-8E4F-592942DF6698}" presName="linNode" presStyleCnt="0"/>
      <dgm:spPr/>
    </dgm:pt>
    <dgm:pt modelId="{135DF877-E315-4922-9F44-A13DB110644A}" type="pres">
      <dgm:prSet presAssocID="{1FB2817D-FDAD-4765-8E4F-592942DF6698}" presName="parentText" presStyleLbl="node1" presStyleIdx="3" presStyleCnt="4" custScaleY="236745">
        <dgm:presLayoutVars>
          <dgm:chMax val="1"/>
          <dgm:bulletEnabled val="1"/>
        </dgm:presLayoutVars>
      </dgm:prSet>
      <dgm:spPr/>
    </dgm:pt>
    <dgm:pt modelId="{CB32345B-1A0F-4401-A0EB-8DD22162CCFD}" type="pres">
      <dgm:prSet presAssocID="{1FB2817D-FDAD-4765-8E4F-592942DF6698}" presName="descendantText" presStyleLbl="alignAccFollowNode1" presStyleIdx="3" presStyleCnt="4" custScaleX="103097" custScaleY="309196" custLinFactNeighborX="-943" custLinFactNeighborY="8663">
        <dgm:presLayoutVars>
          <dgm:bulletEnabled val="1"/>
        </dgm:presLayoutVars>
      </dgm:prSet>
      <dgm:spPr/>
    </dgm:pt>
  </dgm:ptLst>
  <dgm:cxnLst>
    <dgm:cxn modelId="{0A6AED04-E1DF-43D9-A8D1-FADE435D4866}" srcId="{0A95382B-0715-4DA3-BBBB-F36941DB76F0}" destId="{1C634B1D-9E63-4963-ACDE-2761F69114EA}" srcOrd="1" destOrd="0" parTransId="{A8F9C9E8-E87C-4628-B271-1B1438EADDE6}" sibTransId="{417C9815-CCEE-4DB3-80A5-A7CB3885EDEA}"/>
    <dgm:cxn modelId="{36FCB71D-0198-4125-98EE-79D58D4A98AB}" srcId="{EBDC2FF2-D625-4CCC-B582-B097F87462D5}" destId="{49A56409-3F30-4BDC-8676-AB17434578F2}" srcOrd="0" destOrd="0" parTransId="{A018A4B7-25A3-47B7-89B7-E4D0FC694C28}" sibTransId="{8EA45CE5-BAAF-461B-B892-E3DA328CF454}"/>
    <dgm:cxn modelId="{283F342D-FEE2-436F-88F4-2D736234C0E9}" type="presOf" srcId="{1FB2817D-FDAD-4765-8E4F-592942DF6698}" destId="{135DF877-E315-4922-9F44-A13DB110644A}" srcOrd="0" destOrd="0" presId="urn:microsoft.com/office/officeart/2005/8/layout/vList5"/>
    <dgm:cxn modelId="{C75BCC3A-5DE7-47EA-A357-27189C4F616F}" srcId="{EBDC2FF2-D625-4CCC-B582-B097F87462D5}" destId="{186D79CE-2BEB-49C7-877C-5E55DFA358A7}" srcOrd="1" destOrd="0" parTransId="{C222566B-1CEF-4439-9A2B-C4EB4A5A919A}" sibTransId="{7DC71143-670A-46BE-A0A4-761AD2C0F409}"/>
    <dgm:cxn modelId="{59B3553B-2FF1-4289-AC7F-30C676E599F2}" srcId="{EF4D6124-999B-42D8-AA97-018AA9EF0FD9}" destId="{697872FE-EE30-48F0-8D4B-405573EF4AD1}" srcOrd="2" destOrd="0" parTransId="{91DB626C-BD7D-4455-9117-C2402E054162}" sibTransId="{D7CB55F2-E376-480F-9536-EFA794A765D8}"/>
    <dgm:cxn modelId="{6C78BC3E-EF90-4612-971E-AA7F6E190CF5}" type="presOf" srcId="{EBDC2FF2-D625-4CCC-B582-B097F87462D5}" destId="{595FACE6-823C-47FB-A326-A6FB69972BA0}" srcOrd="0" destOrd="0" presId="urn:microsoft.com/office/officeart/2005/8/layout/vList5"/>
    <dgm:cxn modelId="{C36B8040-8F7E-4C1F-8E3B-50D2CC4C9BB6}" type="presOf" srcId="{697872FE-EE30-48F0-8D4B-405573EF4AD1}" destId="{AC42875F-E8A3-4E98-ABB8-CFD9AFE3174E}" srcOrd="0" destOrd="0" presId="urn:microsoft.com/office/officeart/2005/8/layout/vList5"/>
    <dgm:cxn modelId="{7F9F415F-CF07-44C6-9776-49E4A9436EDA}" type="presOf" srcId="{22A86A86-9BED-4A67-90CB-838E6EE7D845}" destId="{62BB71D0-A1BD-4186-AB3E-E205B9E24D2A}" srcOrd="0" destOrd="1" presId="urn:microsoft.com/office/officeart/2005/8/layout/vList5"/>
    <dgm:cxn modelId="{A9351941-280E-4422-A798-B53C4D66AEA2}" srcId="{DA178E5D-AE5C-4FEC-BFEA-EE796AC4FF6E}" destId="{0A4CDADD-8E2D-4903-91E9-F96DF4BDB4A3}" srcOrd="2" destOrd="0" parTransId="{09DC851F-61C2-41D4-A275-D39DCEB8D4C1}" sibTransId="{1D84EEFA-0B6D-4379-A504-E486D3D262B1}"/>
    <dgm:cxn modelId="{813BEC41-08D7-4BA5-BA02-84F6B346FC2E}" srcId="{DA178E5D-AE5C-4FEC-BFEA-EE796AC4FF6E}" destId="{D746C3BB-7F46-4F33-9B24-4EDBF220B8BC}" srcOrd="1" destOrd="0" parTransId="{E6A52967-67CB-4E9F-9DD5-2D2422217166}" sibTransId="{5EC46BF0-A0CB-4864-B9D5-BA78C783BC38}"/>
    <dgm:cxn modelId="{40F41346-11A2-49B2-B72D-91553F29AEB0}" type="presOf" srcId="{D1C28F96-C751-40DD-B539-6ECF0F36210C}" destId="{1E90ABDF-9001-4422-9F16-1492DEDE31D7}" srcOrd="0" destOrd="0" presId="urn:microsoft.com/office/officeart/2005/8/layout/vList5"/>
    <dgm:cxn modelId="{14382C48-A9E1-416E-B2DA-ED5ECB9F027C}" srcId="{697872FE-EE30-48F0-8D4B-405573EF4AD1}" destId="{22A86A86-9BED-4A67-90CB-838E6EE7D845}" srcOrd="1" destOrd="0" parTransId="{B1F0F053-9FE6-4658-BA47-915FCD9D45C2}" sibTransId="{4B23CB01-9221-4C91-83D5-E4D04FCFAC24}"/>
    <dgm:cxn modelId="{7401204C-B09F-4B17-A1E6-2A1D8BC9D328}" srcId="{EF4D6124-999B-42D8-AA97-018AA9EF0FD9}" destId="{1FB2817D-FDAD-4765-8E4F-592942DF6698}" srcOrd="3" destOrd="0" parTransId="{7FE52BFB-CC04-4A80-9FBC-B6F656E1BA9F}" sibTransId="{D7803FA0-3D88-404F-81AA-739F742B2C61}"/>
    <dgm:cxn modelId="{A587E84C-CA7B-4FEC-BF13-8B6BB57BFDB6}" type="presOf" srcId="{38765593-EB14-4344-A0B0-064AE27D3D8D}" destId="{CB32345B-1A0F-4401-A0EB-8DD22162CCFD}" srcOrd="0" destOrd="1" presId="urn:microsoft.com/office/officeart/2005/8/layout/vList5"/>
    <dgm:cxn modelId="{BD5CEB6D-2B28-4608-833D-EDC619A8DF4E}" srcId="{697872FE-EE30-48F0-8D4B-405573EF4AD1}" destId="{BB0E138F-AF28-4E7F-B7FC-1A53A767CBB1}" srcOrd="0" destOrd="0" parTransId="{144A77A7-9940-4AE2-8818-63195AF9F8CD}" sibTransId="{FACDF407-35AE-4299-8258-612B7064A525}"/>
    <dgm:cxn modelId="{FED0FC4F-7E2E-4C5D-A1FA-8073A4BA905C}" type="presOf" srcId="{0A4CDADD-8E2D-4903-91E9-F96DF4BDB4A3}" destId="{CB32345B-1A0F-4401-A0EB-8DD22162CCFD}" srcOrd="0" destOrd="3" presId="urn:microsoft.com/office/officeart/2005/8/layout/vList5"/>
    <dgm:cxn modelId="{C4A8A27C-798A-418A-B1D0-430073467D18}" srcId="{EF4D6124-999B-42D8-AA97-018AA9EF0FD9}" destId="{EBDC2FF2-D625-4CCC-B582-B097F87462D5}" srcOrd="0" destOrd="0" parTransId="{93EDF2DB-00BD-4C5D-95B9-206E5DE3C6A8}" sibTransId="{AED1C11B-4C62-4309-ADFA-6E82BA2869BF}"/>
    <dgm:cxn modelId="{E5355281-E1D0-4D23-BAF0-95A7629E93F3}" srcId="{DA178E5D-AE5C-4FEC-BFEA-EE796AC4FF6E}" destId="{C0E490BD-5AE2-4D61-94A1-6121B0F580EF}" srcOrd="4" destOrd="0" parTransId="{FBD7D1CB-9615-422A-A89C-ECEE07064797}" sibTransId="{0CB220C8-2809-48E7-82A3-F73CCA2AFC83}"/>
    <dgm:cxn modelId="{3D8AD982-CD9A-42FF-8FB2-DEAE9EC72CF7}" type="presOf" srcId="{9513CB4D-EB82-49C5-A15B-29B04EE02DD9}" destId="{CB32345B-1A0F-4401-A0EB-8DD22162CCFD}" srcOrd="0" destOrd="4" presId="urn:microsoft.com/office/officeart/2005/8/layout/vList5"/>
    <dgm:cxn modelId="{4BCBF385-B477-41B5-9899-C3532517F0F2}" type="presOf" srcId="{186D79CE-2BEB-49C7-877C-5E55DFA358A7}" destId="{470F35D9-AE3C-49DE-AE01-05474713CDFD}" srcOrd="0" destOrd="1" presId="urn:microsoft.com/office/officeart/2005/8/layout/vList5"/>
    <dgm:cxn modelId="{6C7B6A89-50E2-4ADB-97FE-C019E1CE8696}" srcId="{0A95382B-0715-4DA3-BBBB-F36941DB76F0}" destId="{D1C28F96-C751-40DD-B539-6ECF0F36210C}" srcOrd="0" destOrd="0" parTransId="{25F5B78A-9348-4F09-8CB6-E9C46663933D}" sibTransId="{C565663A-E131-4A06-8051-34130CD4747F}"/>
    <dgm:cxn modelId="{6478C38E-A32B-44A1-A8E0-3BDB085FC2C0}" srcId="{DA178E5D-AE5C-4FEC-BFEA-EE796AC4FF6E}" destId="{38765593-EB14-4344-A0B0-064AE27D3D8D}" srcOrd="0" destOrd="0" parTransId="{93CECE15-EA69-4B52-BBC1-B1EB38C292AB}" sibTransId="{0E4FDC14-DA17-4B64-9961-EB18F061F8BF}"/>
    <dgm:cxn modelId="{896CA992-AFA3-40BA-BCC5-960D033F5297}" type="presOf" srcId="{D746C3BB-7F46-4F33-9B24-4EDBF220B8BC}" destId="{CB32345B-1A0F-4401-A0EB-8DD22162CCFD}" srcOrd="0" destOrd="2" presId="urn:microsoft.com/office/officeart/2005/8/layout/vList5"/>
    <dgm:cxn modelId="{AF46EBA3-C50F-4B9F-B721-F5F27D775EA9}" srcId="{EF4D6124-999B-42D8-AA97-018AA9EF0FD9}" destId="{0A95382B-0715-4DA3-BBBB-F36941DB76F0}" srcOrd="1" destOrd="0" parTransId="{F00D8E07-7A85-4543-9B60-D0C499507E18}" sibTransId="{A7B14BBB-ABE9-4BB3-8F65-B4FB89A2C088}"/>
    <dgm:cxn modelId="{5850F8A5-EB35-4EBA-A610-EF934EA2CB00}" type="presOf" srcId="{49A56409-3F30-4BDC-8676-AB17434578F2}" destId="{470F35D9-AE3C-49DE-AE01-05474713CDFD}" srcOrd="0" destOrd="0" presId="urn:microsoft.com/office/officeart/2005/8/layout/vList5"/>
    <dgm:cxn modelId="{2DBCB4AF-294E-4B95-80B7-65A314AE8AB8}" type="presOf" srcId="{1C634B1D-9E63-4963-ACDE-2761F69114EA}" destId="{1E90ABDF-9001-4422-9F16-1492DEDE31D7}" srcOrd="0" destOrd="1" presId="urn:microsoft.com/office/officeart/2005/8/layout/vList5"/>
    <dgm:cxn modelId="{549589BC-32CF-4C88-9605-FB680BB1057C}" type="presOf" srcId="{BB0E138F-AF28-4E7F-B7FC-1A53A767CBB1}" destId="{62BB71D0-A1BD-4186-AB3E-E205B9E24D2A}" srcOrd="0" destOrd="0" presId="urn:microsoft.com/office/officeart/2005/8/layout/vList5"/>
    <dgm:cxn modelId="{529E1EC8-F989-46A7-8AF0-7256DBFE1945}" type="presOf" srcId="{EF4D6124-999B-42D8-AA97-018AA9EF0FD9}" destId="{478F4FD1-663D-4B4C-BFBC-DA5501D49125}" srcOrd="0" destOrd="0" presId="urn:microsoft.com/office/officeart/2005/8/layout/vList5"/>
    <dgm:cxn modelId="{5EE2E0D6-71F0-47CB-906C-E278ADD9DD3C}" type="presOf" srcId="{DA178E5D-AE5C-4FEC-BFEA-EE796AC4FF6E}" destId="{CB32345B-1A0F-4401-A0EB-8DD22162CCFD}" srcOrd="0" destOrd="0" presId="urn:microsoft.com/office/officeart/2005/8/layout/vList5"/>
    <dgm:cxn modelId="{B4FECFE5-1B3F-4020-AD41-28675A7EB67E}" type="presOf" srcId="{0A95382B-0715-4DA3-BBBB-F36941DB76F0}" destId="{47BA605B-7939-472B-A879-615E34083A79}" srcOrd="0" destOrd="0" presId="urn:microsoft.com/office/officeart/2005/8/layout/vList5"/>
    <dgm:cxn modelId="{418B55E8-75C0-40E8-AA8F-36ABAFFE5CED}" srcId="{DA178E5D-AE5C-4FEC-BFEA-EE796AC4FF6E}" destId="{9513CB4D-EB82-49C5-A15B-29B04EE02DD9}" srcOrd="3" destOrd="0" parTransId="{FB91F691-BEAB-434C-B858-E3BE96BC3A7F}" sibTransId="{63D4248E-3943-4098-B6D8-440049BAB05A}"/>
    <dgm:cxn modelId="{67FD44FC-B576-4DA0-AA1E-32397251C68C}" srcId="{1FB2817D-FDAD-4765-8E4F-592942DF6698}" destId="{DA178E5D-AE5C-4FEC-BFEA-EE796AC4FF6E}" srcOrd="0" destOrd="0" parTransId="{0CEB26C3-FF96-4F58-B5DD-73B2B2F46245}" sibTransId="{2030BA23-AD1E-4706-832E-7363CD9202A2}"/>
    <dgm:cxn modelId="{5D1250FC-656A-45D7-BEBD-53EFFAC1A42B}" type="presOf" srcId="{C0E490BD-5AE2-4D61-94A1-6121B0F580EF}" destId="{CB32345B-1A0F-4401-A0EB-8DD22162CCFD}" srcOrd="0" destOrd="5" presId="urn:microsoft.com/office/officeart/2005/8/layout/vList5"/>
    <dgm:cxn modelId="{123ED8BE-2011-4637-ACDB-C42DE7AC70A6}" type="presParOf" srcId="{478F4FD1-663D-4B4C-BFBC-DA5501D49125}" destId="{BB331A3B-E438-421A-82FA-95B9BA10F863}" srcOrd="0" destOrd="0" presId="urn:microsoft.com/office/officeart/2005/8/layout/vList5"/>
    <dgm:cxn modelId="{6FF704ED-39D3-44FC-87F5-E22C940EC666}" type="presParOf" srcId="{BB331A3B-E438-421A-82FA-95B9BA10F863}" destId="{595FACE6-823C-47FB-A326-A6FB69972BA0}" srcOrd="0" destOrd="0" presId="urn:microsoft.com/office/officeart/2005/8/layout/vList5"/>
    <dgm:cxn modelId="{3091D9AC-7A45-4AF7-9767-CA90E7397ACC}" type="presParOf" srcId="{BB331A3B-E438-421A-82FA-95B9BA10F863}" destId="{470F35D9-AE3C-49DE-AE01-05474713CDFD}" srcOrd="1" destOrd="0" presId="urn:microsoft.com/office/officeart/2005/8/layout/vList5"/>
    <dgm:cxn modelId="{3E847CDC-889C-4A0E-BE16-094A83F6F0B4}" type="presParOf" srcId="{478F4FD1-663D-4B4C-BFBC-DA5501D49125}" destId="{742C0795-E7D6-4A85-AF48-7AF0E293C493}" srcOrd="1" destOrd="0" presId="urn:microsoft.com/office/officeart/2005/8/layout/vList5"/>
    <dgm:cxn modelId="{3893ECC0-B286-443F-8BED-5D037344E1EA}" type="presParOf" srcId="{478F4FD1-663D-4B4C-BFBC-DA5501D49125}" destId="{F453392A-0F07-41D9-8DAC-D0FCF27E74B6}" srcOrd="2" destOrd="0" presId="urn:microsoft.com/office/officeart/2005/8/layout/vList5"/>
    <dgm:cxn modelId="{7A572E43-0F83-4139-8599-B03208F93CB7}" type="presParOf" srcId="{F453392A-0F07-41D9-8DAC-D0FCF27E74B6}" destId="{47BA605B-7939-472B-A879-615E34083A79}" srcOrd="0" destOrd="0" presId="urn:microsoft.com/office/officeart/2005/8/layout/vList5"/>
    <dgm:cxn modelId="{D77F8F6A-0906-4841-AD56-2CAD2D9B28F9}" type="presParOf" srcId="{F453392A-0F07-41D9-8DAC-D0FCF27E74B6}" destId="{1E90ABDF-9001-4422-9F16-1492DEDE31D7}" srcOrd="1" destOrd="0" presId="urn:microsoft.com/office/officeart/2005/8/layout/vList5"/>
    <dgm:cxn modelId="{0AD3AF9E-AC24-4E47-9617-A3948DF580AF}" type="presParOf" srcId="{478F4FD1-663D-4B4C-BFBC-DA5501D49125}" destId="{777FCB52-0F40-4E50-9F89-6661116D2243}" srcOrd="3" destOrd="0" presId="urn:microsoft.com/office/officeart/2005/8/layout/vList5"/>
    <dgm:cxn modelId="{ABCC342B-BE59-443A-AC08-417FF1D08B3A}" type="presParOf" srcId="{478F4FD1-663D-4B4C-BFBC-DA5501D49125}" destId="{4C1974CC-022D-4D53-B185-9E84EF540055}" srcOrd="4" destOrd="0" presId="urn:microsoft.com/office/officeart/2005/8/layout/vList5"/>
    <dgm:cxn modelId="{D0C41690-4510-4AEF-A605-6EA7F422FFCC}" type="presParOf" srcId="{4C1974CC-022D-4D53-B185-9E84EF540055}" destId="{AC42875F-E8A3-4E98-ABB8-CFD9AFE3174E}" srcOrd="0" destOrd="0" presId="urn:microsoft.com/office/officeart/2005/8/layout/vList5"/>
    <dgm:cxn modelId="{55F70E07-3D37-46E1-9422-910A41E4C0CE}" type="presParOf" srcId="{4C1974CC-022D-4D53-B185-9E84EF540055}" destId="{62BB71D0-A1BD-4186-AB3E-E205B9E24D2A}" srcOrd="1" destOrd="0" presId="urn:microsoft.com/office/officeart/2005/8/layout/vList5"/>
    <dgm:cxn modelId="{656F5B7D-68E5-4291-87FF-B38ECBCE8928}" type="presParOf" srcId="{478F4FD1-663D-4B4C-BFBC-DA5501D49125}" destId="{4F631E57-9BC2-4DFE-871E-D74912AE1A1E}" srcOrd="5" destOrd="0" presId="urn:microsoft.com/office/officeart/2005/8/layout/vList5"/>
    <dgm:cxn modelId="{BB100A90-DBEA-4359-9951-A8A340856BF5}" type="presParOf" srcId="{478F4FD1-663D-4B4C-BFBC-DA5501D49125}" destId="{7026480A-6F05-47FF-AB08-DF2FD1722C71}" srcOrd="6" destOrd="0" presId="urn:microsoft.com/office/officeart/2005/8/layout/vList5"/>
    <dgm:cxn modelId="{EFDE0843-B531-49AF-952B-AA95E368B105}" type="presParOf" srcId="{7026480A-6F05-47FF-AB08-DF2FD1722C71}" destId="{135DF877-E315-4922-9F44-A13DB110644A}" srcOrd="0" destOrd="0" presId="urn:microsoft.com/office/officeart/2005/8/layout/vList5"/>
    <dgm:cxn modelId="{927B7291-D60F-43EE-B9E3-CDC18A1C87D7}" type="presParOf" srcId="{7026480A-6F05-47FF-AB08-DF2FD1722C71}" destId="{CB32345B-1A0F-4401-A0EB-8DD22162CC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F35D9-AE3C-49DE-AE01-05474713CDFD}">
      <dsp:nvSpPr>
        <dsp:cNvPr id="0" name=""/>
        <dsp:cNvSpPr/>
      </dsp:nvSpPr>
      <dsp:spPr>
        <a:xfrm rot="5400000">
          <a:off x="4962030" y="-2119124"/>
          <a:ext cx="753053" cy="502452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/>
            <a:t>Visite</a:t>
          </a:r>
          <a:r>
            <a:rPr lang="en-US" sz="1400" b="1" kern="1200" dirty="0"/>
            <a:t> NDEP’s CPRG Webpage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1"/>
            </a:rPr>
            <a:t>https://ndep.nv.gov/air/climate-pollution-reduction-grant</a:t>
          </a:r>
          <a:r>
            <a:rPr lang="en-US" sz="1400" kern="1200" dirty="0"/>
            <a:t> </a:t>
          </a:r>
        </a:p>
      </dsp:txBody>
      <dsp:txXfrm rot="-5400000">
        <a:off x="2826295" y="53372"/>
        <a:ext cx="4987763" cy="679531"/>
      </dsp:txXfrm>
    </dsp:sp>
    <dsp:sp modelId="{595FACE6-823C-47FB-A326-A6FB69972BA0}">
      <dsp:nvSpPr>
        <dsp:cNvPr id="0" name=""/>
        <dsp:cNvSpPr/>
      </dsp:nvSpPr>
      <dsp:spPr>
        <a:xfrm>
          <a:off x="0" y="1007"/>
          <a:ext cx="2826295" cy="7842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Aprenda</a:t>
          </a:r>
          <a:r>
            <a:rPr lang="en-US" sz="2200" kern="1200" dirty="0"/>
            <a:t> </a:t>
          </a:r>
          <a:r>
            <a:rPr lang="en-US" sz="2200" kern="1200" dirty="0" err="1"/>
            <a:t>más</a:t>
          </a:r>
          <a:endParaRPr lang="en-US" sz="2200" kern="1200" dirty="0"/>
        </a:p>
      </dsp:txBody>
      <dsp:txXfrm>
        <a:off x="38284" y="39291"/>
        <a:ext cx="2749727" cy="707693"/>
      </dsp:txXfrm>
    </dsp:sp>
    <dsp:sp modelId="{1E90ABDF-9001-4422-9F16-1492DEDE31D7}">
      <dsp:nvSpPr>
        <dsp:cNvPr id="0" name=""/>
        <dsp:cNvSpPr/>
      </dsp:nvSpPr>
      <dsp:spPr>
        <a:xfrm rot="5400000">
          <a:off x="4926127" y="-1278110"/>
          <a:ext cx="814433" cy="5019618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noProof="0" dirty="0"/>
            <a:t>Entre a nuestra lista para actualizarse del programa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noProof="0" dirty="0"/>
            <a:t>Envíe un correo electrónico a </a:t>
          </a:r>
          <a:r>
            <a:rPr lang="es-CO" sz="1400" b="0" i="0" kern="1200" noProof="0" dirty="0">
              <a:hlinkClick xmlns:r="http://schemas.openxmlformats.org/officeDocument/2006/relationships" r:id="rId2"/>
            </a:rPr>
            <a:t>ndep_cprg-subscribe-request@listserv.state.nv.us</a:t>
          </a:r>
          <a:r>
            <a:rPr lang="es-CO" sz="1400" b="0" i="0" kern="1200" noProof="0" dirty="0"/>
            <a:t> </a:t>
          </a:r>
          <a:endParaRPr lang="es-CO" sz="1400" kern="1200" noProof="0" dirty="0"/>
        </a:p>
      </dsp:txBody>
      <dsp:txXfrm rot="-5400000">
        <a:off x="2823535" y="864239"/>
        <a:ext cx="4979861" cy="734919"/>
      </dsp:txXfrm>
    </dsp:sp>
    <dsp:sp modelId="{47BA605B-7939-472B-A879-615E34083A79}">
      <dsp:nvSpPr>
        <dsp:cNvPr id="0" name=""/>
        <dsp:cNvSpPr/>
      </dsp:nvSpPr>
      <dsp:spPr>
        <a:xfrm>
          <a:off x="0" y="839567"/>
          <a:ext cx="2823535" cy="784261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Manténgase</a:t>
          </a:r>
          <a:r>
            <a:rPr lang="en-US" sz="2200" kern="1200" dirty="0"/>
            <a:t> </a:t>
          </a:r>
          <a:r>
            <a:rPr lang="en-US" sz="2200" kern="1200" dirty="0" err="1"/>
            <a:t>informado</a:t>
          </a:r>
          <a:endParaRPr lang="en-US" sz="2200" kern="1200" dirty="0"/>
        </a:p>
      </dsp:txBody>
      <dsp:txXfrm>
        <a:off x="38284" y="877851"/>
        <a:ext cx="2746967" cy="707693"/>
      </dsp:txXfrm>
    </dsp:sp>
    <dsp:sp modelId="{62BB71D0-A1BD-4186-AB3E-E205B9E24D2A}">
      <dsp:nvSpPr>
        <dsp:cNvPr id="0" name=""/>
        <dsp:cNvSpPr/>
      </dsp:nvSpPr>
      <dsp:spPr>
        <a:xfrm rot="5400000">
          <a:off x="4906627" y="-405767"/>
          <a:ext cx="853432" cy="5019618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 err="1"/>
            <a:t>Envíe</a:t>
          </a:r>
          <a:r>
            <a:rPr lang="en-US" sz="1400" b="1" kern="1200" dirty="0"/>
            <a:t> </a:t>
          </a:r>
          <a:r>
            <a:rPr lang="en-US" sz="1400" b="1" kern="1200" dirty="0" err="1"/>
            <a:t>preguntas</a:t>
          </a:r>
          <a:r>
            <a:rPr lang="en-US" sz="1400" b="1" kern="1200" dirty="0"/>
            <a:t>, </a:t>
          </a:r>
          <a:r>
            <a:rPr lang="en-US" sz="1400" b="1" kern="1200" dirty="0" err="1"/>
            <a:t>comentarios</a:t>
          </a:r>
          <a:r>
            <a:rPr lang="en-US" sz="1400" b="1" kern="1200" dirty="0"/>
            <a:t> e inquietudes a </a:t>
          </a:r>
          <a:r>
            <a:rPr lang="en-US" sz="1400" b="1" kern="1200" dirty="0" err="1"/>
            <a:t>nuestro</a:t>
          </a:r>
          <a:r>
            <a:rPr lang="en-US" sz="1400" b="1" kern="1200" dirty="0"/>
            <a:t> </a:t>
          </a:r>
          <a:r>
            <a:rPr lang="en-US" sz="1400" b="1" kern="1200" dirty="0" err="1"/>
            <a:t>correo</a:t>
          </a:r>
          <a:r>
            <a:rPr lang="en-US" sz="1400" b="1" kern="1200" dirty="0"/>
            <a:t> </a:t>
          </a:r>
          <a:r>
            <a:rPr lang="en-US" sz="1400" b="1" kern="1200" dirty="0" err="1"/>
            <a:t>electrónico</a:t>
          </a:r>
          <a:r>
            <a:rPr lang="en-US" sz="1400" b="1" kern="1200" dirty="0"/>
            <a:t> </a:t>
          </a:r>
          <a:r>
            <a:rPr lang="en-US" sz="1400" b="1" kern="1200" dirty="0" err="1"/>
            <a:t>directo</a:t>
          </a:r>
          <a:r>
            <a:rPr lang="en-US" sz="1400" b="1" kern="1200" dirty="0"/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3"/>
            </a:rPr>
            <a:t>ndep.cprg@ndep.nv.gov</a:t>
          </a:r>
          <a:r>
            <a:rPr lang="en-US" sz="1400" kern="1200" dirty="0"/>
            <a:t> </a:t>
          </a:r>
        </a:p>
      </dsp:txBody>
      <dsp:txXfrm rot="-5400000">
        <a:off x="2823535" y="1718986"/>
        <a:ext cx="4977957" cy="770110"/>
      </dsp:txXfrm>
    </dsp:sp>
    <dsp:sp modelId="{AC42875F-E8A3-4E98-ABB8-CFD9AFE3174E}">
      <dsp:nvSpPr>
        <dsp:cNvPr id="0" name=""/>
        <dsp:cNvSpPr/>
      </dsp:nvSpPr>
      <dsp:spPr>
        <a:xfrm>
          <a:off x="0" y="1712713"/>
          <a:ext cx="2823535" cy="78426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Contáctenos</a:t>
          </a:r>
          <a:endParaRPr lang="en-US" sz="2200" kern="1200" dirty="0"/>
        </a:p>
      </dsp:txBody>
      <dsp:txXfrm>
        <a:off x="38284" y="1750997"/>
        <a:ext cx="2746967" cy="707693"/>
      </dsp:txXfrm>
    </dsp:sp>
    <dsp:sp modelId="{CB32345B-1A0F-4401-A0EB-8DD22162CCFD}">
      <dsp:nvSpPr>
        <dsp:cNvPr id="0" name=""/>
        <dsp:cNvSpPr/>
      </dsp:nvSpPr>
      <dsp:spPr>
        <a:xfrm rot="5400000">
          <a:off x="4314481" y="1002262"/>
          <a:ext cx="1939923" cy="5078959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b="1" kern="1200" dirty="0"/>
            <a:t>Ayúdenos a mejorar nuestros esfuerzos de participación</a:t>
          </a:r>
          <a:r>
            <a:rPr lang="en-US" sz="1400" b="1" kern="1200" dirty="0"/>
            <a:t>.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¿Cómo podemos mejorar nuestra forma de difundir información?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¿Qué significa un compromiso significativo para usted y su comunidad</a:t>
          </a:r>
          <a:r>
            <a:rPr lang="en-US" sz="1200" kern="1200" dirty="0"/>
            <a:t>?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¿Qué días y horarios le funcionan mejor para las reuniones?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¿Con quién debemos coordinar regularmente para que su comunidad tenga representación</a:t>
          </a:r>
          <a:r>
            <a:rPr lang="en-US" sz="1200" kern="1200" dirty="0"/>
            <a:t>?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¿Cuáles son sus prioridades a la hora de reducir las emisiones de contaminantes atmosféricos y gases de efecto invernadero</a:t>
          </a:r>
          <a:r>
            <a:rPr lang="en-US" sz="1200" kern="1200" dirty="0"/>
            <a:t>?</a:t>
          </a:r>
        </a:p>
      </dsp:txBody>
      <dsp:txXfrm rot="-5400000">
        <a:off x="2744964" y="2666479"/>
        <a:ext cx="4984260" cy="1750525"/>
      </dsp:txXfrm>
    </dsp:sp>
    <dsp:sp modelId="{135DF877-E315-4922-9F44-A13DB110644A}">
      <dsp:nvSpPr>
        <dsp:cNvPr id="0" name=""/>
        <dsp:cNvSpPr/>
      </dsp:nvSpPr>
      <dsp:spPr>
        <a:xfrm>
          <a:off x="0" y="2612385"/>
          <a:ext cx="2771094" cy="185669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Denos</a:t>
          </a:r>
          <a:r>
            <a:rPr lang="en-US" sz="2200" kern="1200" dirty="0"/>
            <a:t> </a:t>
          </a:r>
          <a:r>
            <a:rPr lang="en-US" sz="2200" kern="1200" dirty="0" err="1"/>
            <a:t>sugerencias</a:t>
          </a:r>
          <a:endParaRPr lang="en-US" sz="2200" kern="1200" dirty="0"/>
        </a:p>
      </dsp:txBody>
      <dsp:txXfrm>
        <a:off x="90637" y="2703022"/>
        <a:ext cx="2589820" cy="1675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" y="16"/>
            <a:ext cx="3170238" cy="479425"/>
          </a:xfrm>
          <a:prstGeom prst="rect">
            <a:avLst/>
          </a:prstGeom>
        </p:spPr>
        <p:txBody>
          <a:bodyPr vert="horz" lIns="91294" tIns="45642" rIns="91294" bIns="456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88" y="16"/>
            <a:ext cx="3170238" cy="479425"/>
          </a:xfrm>
          <a:prstGeom prst="rect">
            <a:avLst/>
          </a:prstGeom>
        </p:spPr>
        <p:txBody>
          <a:bodyPr vert="horz" lIns="91294" tIns="45642" rIns="91294" bIns="45642" rtlCol="0"/>
          <a:lstStyle>
            <a:lvl1pPr algn="r">
              <a:defRPr sz="1200"/>
            </a:lvl1pPr>
          </a:lstStyle>
          <a:p>
            <a:fld id="{F1E5B160-7981-405C-9F4C-B8A1E1E06422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2" rIns="91294" bIns="456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2" y="4560905"/>
            <a:ext cx="5851525" cy="4319587"/>
          </a:xfrm>
          <a:prstGeom prst="rect">
            <a:avLst/>
          </a:prstGeom>
        </p:spPr>
        <p:txBody>
          <a:bodyPr vert="horz" lIns="91294" tIns="45642" rIns="91294" bIns="45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3" y="9120205"/>
            <a:ext cx="3170238" cy="479425"/>
          </a:xfrm>
          <a:prstGeom prst="rect">
            <a:avLst/>
          </a:prstGeom>
        </p:spPr>
        <p:txBody>
          <a:bodyPr vert="horz" lIns="91294" tIns="45642" rIns="91294" bIns="456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88" y="9120205"/>
            <a:ext cx="3170238" cy="479425"/>
          </a:xfrm>
          <a:prstGeom prst="rect">
            <a:avLst/>
          </a:prstGeom>
        </p:spPr>
        <p:txBody>
          <a:bodyPr vert="horz" lIns="91294" tIns="45642" rIns="91294" bIns="45642" rtlCol="0" anchor="b"/>
          <a:lstStyle>
            <a:lvl1pPr algn="r">
              <a:defRPr sz="1200"/>
            </a:lvl1pPr>
          </a:lstStyle>
          <a:p>
            <a:fld id="{B522BFD1-B64D-4EAE-A0E6-2F7E7F4A7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7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0063" y="542925"/>
            <a:ext cx="3622675" cy="271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02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7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0063" y="542925"/>
            <a:ext cx="3622675" cy="271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0063" y="542925"/>
            <a:ext cx="3622675" cy="271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5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0063" y="542925"/>
            <a:ext cx="3622675" cy="271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9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0063" y="542925"/>
            <a:ext cx="3622675" cy="271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79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0063" y="542925"/>
            <a:ext cx="3622675" cy="271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43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0063" y="542925"/>
            <a:ext cx="3622675" cy="271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0063" y="542925"/>
            <a:ext cx="3622675" cy="271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5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0063" y="542925"/>
            <a:ext cx="3622675" cy="2716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BFD1-B64D-4EAE-A0E6-2F7E7F4A7A4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8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CB74-3AFE-4E12-B2AD-283CD20E3D80}" type="datetime1">
              <a:rPr lang="en-US" smtClean="0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D940-AB8C-4343-850E-90F1D850C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23E48-8226-42A2-8E92-F9442D461A02}" type="datetime1">
              <a:rPr lang="en-US" smtClean="0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6DD8-2FFF-4994-B346-F2AB0E9B2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E251-9D48-4B9F-9201-8E5F1D72C552}" type="datetime1">
              <a:rPr lang="en-US" smtClean="0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74486-C75A-4538-AD84-AE187F005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C760-425D-4147-BCB6-B8ADA312B452}" type="datetime1">
              <a:rPr lang="en-US" smtClean="0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C8348-52CF-44E6-9411-5FE69E3D9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EEC1-505B-48E6-B615-AD45F6560CD0}" type="datetime1">
              <a:rPr lang="en-US" smtClean="0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F8BF-BF66-45EB-A947-B0BE8FB08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DC3FB-9157-43EB-8374-CFF18FACE4A9}" type="datetime1">
              <a:rPr lang="en-US" smtClean="0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A24D-1E48-4654-8F52-08AEC378D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0B70-DB06-4686-9C9D-5E5DE5039A27}" type="datetime1">
              <a:rPr lang="en-US" smtClean="0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5928-0355-4A38-8288-403E7045E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ECAA-5EAA-4197-933B-20E0C3D11A28}" type="datetime1">
              <a:rPr lang="en-US" smtClean="0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6AB5-A271-407F-883F-7DACAB1CE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0CE5-19FF-46EB-AA78-EDCCC32E26B7}" type="datetime1">
              <a:rPr lang="en-US" smtClean="0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1140-0409-4EB3-BB7D-DC6DFCB68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927B-AD22-4EF3-90FE-18826A6F1943}" type="datetime1">
              <a:rPr lang="en-US" smtClean="0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8A20-8DD2-47AB-AD89-B976C7080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2C7CA-D93B-433C-A6B3-E3ACD45452F8}" type="datetime1">
              <a:rPr lang="en-US" smtClean="0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2A62-B1C7-48A4-8033-59F371202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40C84C-3242-4EDD-B0FD-DAD84A7DE56F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8254EE-1697-41C0-890F-42D22A39C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inflation-reduction-act/climate-pollution-reduction-gra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2C3F945F-9F45-43B0-A206-B498D135B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0898" y="3269303"/>
            <a:ext cx="1480351" cy="38136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6BB202-A85F-4971-BD3D-C467451E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7619" y="6450493"/>
            <a:ext cx="5253539" cy="3549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BF04BE-6B0F-4303-8C13-A348345DE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7620" y="6507289"/>
            <a:ext cx="5253539" cy="3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817008" y="6541710"/>
            <a:ext cx="524708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300">
                <a:solidFill>
                  <a:schemeClr val="bg1"/>
                </a:solidFill>
                <a:latin typeface="Candara"/>
                <a:cs typeface="Arial"/>
              </a:rPr>
              <a:t>ndep.nv.gov  l                      @NevDCNR </a:t>
            </a:r>
            <a:endParaRPr lang="en-US" sz="130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300">
              <a:latin typeface="+mn-lt"/>
              <a:cs typeface="Arial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092801" y="1121843"/>
            <a:ext cx="485893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5F4B3B"/>
                </a:solidFill>
                <a:latin typeface="Candara"/>
                <a:cs typeface="Arial"/>
              </a:rPr>
              <a:t>Estado de Nevada </a:t>
            </a:r>
            <a:r>
              <a:rPr lang="es-CO" sz="3200" b="1" dirty="0">
                <a:solidFill>
                  <a:srgbClr val="5F4B3B"/>
                </a:solidFill>
                <a:latin typeface="Candara"/>
                <a:cs typeface="Arial"/>
              </a:rPr>
              <a:t>Subvención para reducir la contaminación climática</a:t>
            </a:r>
          </a:p>
          <a:p>
            <a:pPr algn="ctr">
              <a:spcAft>
                <a:spcPts val="0"/>
              </a:spcAft>
              <a:defRPr/>
            </a:pPr>
            <a:endParaRPr lang="es-CO" sz="3200" b="1" dirty="0">
              <a:solidFill>
                <a:srgbClr val="5F4B3B"/>
              </a:solidFill>
              <a:latin typeface="Candara"/>
              <a:cs typeface="Arial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sz="2400" dirty="0">
                <a:solidFill>
                  <a:srgbClr val="5F4B3B"/>
                </a:solidFill>
                <a:latin typeface="Candara"/>
                <a:cs typeface="Arial"/>
              </a:rPr>
              <a:t>Agosto 15, 2023</a:t>
            </a:r>
            <a:endParaRPr lang="en-US" sz="3600" dirty="0">
              <a:solidFill>
                <a:srgbClr val="C00000"/>
              </a:solidFill>
              <a:latin typeface="Candara"/>
              <a:cs typeface="Arial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2E92DA0-204E-4415-9C26-95D1D4D3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35" r="29420" b="-195"/>
          <a:stretch/>
        </p:blipFill>
        <p:spPr>
          <a:xfrm>
            <a:off x="0" y="848"/>
            <a:ext cx="3896910" cy="686971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69C1E37-D9DD-4CDC-A694-32B82BE1F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99" t="57025" r="27851" b="413"/>
          <a:stretch/>
        </p:blipFill>
        <p:spPr>
          <a:xfrm>
            <a:off x="6653212" y="6571594"/>
            <a:ext cx="253837" cy="226293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9C578E58-A0C4-4785-814C-77E5FEF7D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181" t="12810" r="5249" b="41736"/>
          <a:stretch/>
        </p:blipFill>
        <p:spPr>
          <a:xfrm>
            <a:off x="6412868" y="6618331"/>
            <a:ext cx="208431" cy="168984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174017CE-C997-4FB8-89EF-4C2A317DD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815" r="70984" b="30247"/>
          <a:stretch/>
        </p:blipFill>
        <p:spPr>
          <a:xfrm>
            <a:off x="6239465" y="6573130"/>
            <a:ext cx="146600" cy="225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705748-69DD-4839-897E-E59A520DD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26" y="4663405"/>
            <a:ext cx="36363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5F4B3B"/>
                </a:solidFill>
                <a:latin typeface="Candara"/>
                <a:cs typeface="Arial"/>
              </a:rPr>
              <a:t>Presentado</a:t>
            </a:r>
            <a:r>
              <a:rPr lang="en-US" sz="2800" b="1" dirty="0">
                <a:solidFill>
                  <a:srgbClr val="5F4B3B"/>
                </a:solidFill>
                <a:latin typeface="Candara"/>
                <a:cs typeface="Arial"/>
              </a:rPr>
              <a:t> </a:t>
            </a:r>
            <a:r>
              <a:rPr lang="en-US" sz="2800" b="1" dirty="0" err="1">
                <a:solidFill>
                  <a:srgbClr val="5F4B3B"/>
                </a:solidFill>
                <a:latin typeface="Candara"/>
                <a:cs typeface="Arial"/>
              </a:rPr>
              <a:t>por</a:t>
            </a:r>
            <a:r>
              <a:rPr lang="en-US" sz="2800" b="1" dirty="0">
                <a:solidFill>
                  <a:srgbClr val="5F4B3B"/>
                </a:solidFill>
                <a:latin typeface="Candara"/>
                <a:cs typeface="Arial"/>
              </a:rPr>
              <a:t> </a:t>
            </a:r>
          </a:p>
          <a:p>
            <a:pPr algn="ctr">
              <a:defRPr/>
            </a:pPr>
            <a:r>
              <a:rPr lang="en-US" sz="1600" dirty="0">
                <a:solidFill>
                  <a:srgbClr val="5F4B3B"/>
                </a:solidFill>
                <a:latin typeface="Candara"/>
                <a:cs typeface="Arial"/>
              </a:rPr>
              <a:t>Danilo </a:t>
            </a:r>
            <a:r>
              <a:rPr lang="en-US" sz="1600" dirty="0" err="1">
                <a:solidFill>
                  <a:srgbClr val="5F4B3B"/>
                </a:solidFill>
                <a:latin typeface="Candara"/>
                <a:cs typeface="Arial"/>
              </a:rPr>
              <a:t>Dragoni</a:t>
            </a:r>
            <a:r>
              <a:rPr lang="en-US" sz="1600" dirty="0">
                <a:solidFill>
                  <a:srgbClr val="5F4B3B"/>
                </a:solidFill>
                <a:latin typeface="Candara"/>
                <a:cs typeface="Arial"/>
              </a:rPr>
              <a:t>, </a:t>
            </a:r>
            <a:r>
              <a:rPr lang="en-US" sz="1600" dirty="0" err="1">
                <a:solidFill>
                  <a:srgbClr val="5F4B3B"/>
                </a:solidFill>
                <a:latin typeface="Candara"/>
                <a:cs typeface="Arial"/>
              </a:rPr>
              <a:t>Administrador</a:t>
            </a:r>
            <a:r>
              <a:rPr lang="en-US" sz="1600" dirty="0">
                <a:solidFill>
                  <a:srgbClr val="5F4B3B"/>
                </a:solidFill>
                <a:latin typeface="Candara"/>
                <a:cs typeface="Arial"/>
              </a:rPr>
              <a:t> </a:t>
            </a:r>
            <a:r>
              <a:rPr lang="en-US" sz="1600" dirty="0" err="1">
                <a:solidFill>
                  <a:srgbClr val="5F4B3B"/>
                </a:solidFill>
                <a:latin typeface="Candara"/>
                <a:cs typeface="Arial"/>
              </a:rPr>
              <a:t>Adjunto</a:t>
            </a:r>
            <a:r>
              <a:rPr lang="en-US" sz="1600" dirty="0">
                <a:solidFill>
                  <a:srgbClr val="5F4B3B"/>
                </a:solidFill>
                <a:latin typeface="Candara"/>
                <a:cs typeface="Arial"/>
              </a:rPr>
              <a:t> Andrew Tucker, Supervisor BAQP</a:t>
            </a:r>
            <a:endParaRPr lang="en-US" sz="1600" dirty="0">
              <a:solidFill>
                <a:srgbClr val="5F4B3B"/>
              </a:solidFill>
              <a:latin typeface="Candar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9895B9-3268-F05F-EDB7-0F88C2E3D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800" y="37826"/>
            <a:ext cx="485893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2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D6AFF14-A707-463D-ACBB-B1B5053342A4}"/>
              </a:ext>
            </a:extLst>
          </p:cNvPr>
          <p:cNvSpPr txBox="1">
            <a:spLocks/>
          </p:cNvSpPr>
          <p:nvPr/>
        </p:nvSpPr>
        <p:spPr>
          <a:xfrm>
            <a:off x="8681" y="701179"/>
            <a:ext cx="9146480" cy="4326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cap="small" dirty="0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Ensuring Meaningful Engagement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D5768C-7ECA-4668-AD37-A2F5341D0592}"/>
              </a:ext>
            </a:extLst>
          </p:cNvPr>
          <p:cNvGrpSpPr/>
          <p:nvPr/>
        </p:nvGrpSpPr>
        <p:grpSpPr>
          <a:xfrm>
            <a:off x="1977" y="6669575"/>
            <a:ext cx="9143998" cy="220660"/>
            <a:chOff x="1977" y="6669575"/>
            <a:chExt cx="9143998" cy="2206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C5BB62-9746-4F89-8D12-1687ABEC9D9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5CE7C-2D9B-48C1-9E4C-B671439C1D76}"/>
                </a:ext>
              </a:extLst>
            </p:cNvPr>
            <p:cNvSpPr/>
            <p:nvPr/>
          </p:nvSpPr>
          <p:spPr>
            <a:xfrm>
              <a:off x="1977" y="6759291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7731F4-81D7-45E0-8959-11A7A59081A8}"/>
              </a:ext>
            </a:extLst>
          </p:cNvPr>
          <p:cNvGrpSpPr/>
          <p:nvPr/>
        </p:nvGrpSpPr>
        <p:grpSpPr>
          <a:xfrm rot="10800000">
            <a:off x="1977" y="-3432"/>
            <a:ext cx="9143998" cy="191905"/>
            <a:chOff x="1977" y="6669575"/>
            <a:chExt cx="9143998" cy="1919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75AA7A-461A-490A-B143-54A81A58E68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D68330-AEAC-435B-8BCF-1A2455DD1005}"/>
                </a:ext>
              </a:extLst>
            </p:cNvPr>
            <p:cNvSpPr/>
            <p:nvPr/>
          </p:nvSpPr>
          <p:spPr>
            <a:xfrm>
              <a:off x="1977" y="6730536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908F3E32-EC7C-46F5-8A53-290277CAD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56" y="266689"/>
            <a:ext cx="9140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Get Involved Now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C228C-6BB5-46E8-93AE-EA3CEA8FB70B}"/>
              </a:ext>
            </a:extLst>
          </p:cNvPr>
          <p:cNvSpPr/>
          <p:nvPr/>
        </p:nvSpPr>
        <p:spPr>
          <a:xfrm>
            <a:off x="6620" y="1051601"/>
            <a:ext cx="9148028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8EAB78F-50B7-0B11-34C5-179251F6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62535"/>
            <a:ext cx="2133600" cy="365125"/>
          </a:xfrm>
        </p:spPr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C895598-FF3A-B79F-2285-313F6D2CE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361570"/>
              </p:ext>
            </p:extLst>
          </p:nvPr>
        </p:nvGraphicFramePr>
        <p:xfrm>
          <a:off x="707254" y="1630636"/>
          <a:ext cx="7850820" cy="4511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76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6F161D-7ED3-4D3B-9A0F-E64709FB3A16}"/>
              </a:ext>
            </a:extLst>
          </p:cNvPr>
          <p:cNvSpPr/>
          <p:nvPr/>
        </p:nvSpPr>
        <p:spPr>
          <a:xfrm>
            <a:off x="3887619" y="6450493"/>
            <a:ext cx="5253539" cy="3549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F0BD3E-CC28-4866-A3A0-C206D040280C}"/>
              </a:ext>
            </a:extLst>
          </p:cNvPr>
          <p:cNvSpPr/>
          <p:nvPr/>
        </p:nvSpPr>
        <p:spPr>
          <a:xfrm>
            <a:off x="3887620" y="6507289"/>
            <a:ext cx="5253539" cy="3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D0104A2F-21E5-4FBF-AEFC-EA14CAB7A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49151"/>
            <a:ext cx="455116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5F4B3B"/>
                </a:solidFill>
                <a:latin typeface="Calibri"/>
                <a:cs typeface="Calibri"/>
              </a:rPr>
              <a:t>Correo</a:t>
            </a:r>
            <a:r>
              <a:rPr lang="en-US" dirty="0">
                <a:solidFill>
                  <a:srgbClr val="5F4B3B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5F4B3B"/>
                </a:solidFill>
                <a:latin typeface="Calibri"/>
                <a:cs typeface="Calibri"/>
              </a:rPr>
              <a:t>electrónico</a:t>
            </a:r>
            <a:r>
              <a:rPr lang="en-US">
                <a:solidFill>
                  <a:srgbClr val="5F4B3B"/>
                </a:solidFill>
                <a:latin typeface="Calibri"/>
                <a:cs typeface="Calibri"/>
              </a:rPr>
              <a:t>: ndep.cprg@</a:t>
            </a:r>
            <a:r>
              <a:rPr lang="en-US" dirty="0">
                <a:solidFill>
                  <a:srgbClr val="5F4B3B"/>
                </a:solidFill>
                <a:latin typeface="Calibri"/>
                <a:cs typeface="Calibri"/>
              </a:rPr>
              <a:t>ndep.nv.gov</a:t>
            </a:r>
          </a:p>
          <a:p>
            <a:pPr>
              <a:defRPr/>
            </a:pPr>
            <a:r>
              <a:rPr lang="en-US" dirty="0" err="1">
                <a:solidFill>
                  <a:srgbClr val="5F4B3B"/>
                </a:solidFill>
                <a:latin typeface="Calibri"/>
                <a:cs typeface="Calibri"/>
              </a:rPr>
              <a:t>Teléfono</a:t>
            </a:r>
            <a:r>
              <a:rPr lang="en-US" dirty="0">
                <a:solidFill>
                  <a:srgbClr val="5F4B3B"/>
                </a:solidFill>
                <a:latin typeface="Calibri"/>
                <a:cs typeface="Calibri"/>
              </a:rPr>
              <a:t>: 775-687-9349</a:t>
            </a:r>
          </a:p>
          <a:p>
            <a:pPr>
              <a:defRPr/>
            </a:pPr>
            <a:endParaRPr lang="en-US" sz="2000" dirty="0">
              <a:solidFill>
                <a:srgbClr val="5F4B3B"/>
              </a:solidFill>
              <a:latin typeface="Candara"/>
              <a:cs typeface="Calibri"/>
            </a:endParaRPr>
          </a:p>
          <a:p>
            <a:pPr>
              <a:defRPr/>
            </a:pPr>
            <a:endParaRPr lang="en-US" sz="2000" dirty="0">
              <a:latin typeface="Candara"/>
              <a:cs typeface="Arial"/>
            </a:endParaRPr>
          </a:p>
          <a:p>
            <a:pPr>
              <a:defRPr/>
            </a:pPr>
            <a:endParaRPr lang="en-US" sz="1400" dirty="0">
              <a:solidFill>
                <a:srgbClr val="5F4B3B"/>
              </a:solidFill>
              <a:latin typeface="Candara"/>
              <a:cs typeface="Calibri"/>
            </a:endParaRPr>
          </a:p>
          <a:p>
            <a:pPr>
              <a:defRPr/>
            </a:pPr>
            <a:endParaRPr lang="en-US" sz="1400" b="1" i="1" dirty="0">
              <a:solidFill>
                <a:srgbClr val="685240"/>
              </a:solidFill>
              <a:latin typeface="Candar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FEDAB-C580-4179-910A-E786CA3D7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277" y="1815840"/>
            <a:ext cx="417194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0"/>
              </a:spcAft>
              <a:defRPr/>
            </a:pPr>
            <a:endParaRPr lang="en-US" sz="2800" b="1" dirty="0">
              <a:solidFill>
                <a:srgbClr val="5F4B3B"/>
              </a:solidFill>
              <a:latin typeface="Century Schoolbook"/>
              <a:cs typeface="Arial"/>
            </a:endParaRPr>
          </a:p>
          <a:p>
            <a:pPr>
              <a:spcAft>
                <a:spcPts val="0"/>
              </a:spcAft>
              <a:defRPr/>
            </a:pPr>
            <a:r>
              <a:rPr lang="es-CO" sz="5400" dirty="0">
                <a:solidFill>
                  <a:srgbClr val="5F4B3B"/>
                </a:solidFill>
                <a:latin typeface="Candara"/>
                <a:cs typeface="Arial"/>
              </a:rPr>
              <a:t>Contáctenos</a:t>
            </a:r>
            <a:r>
              <a:rPr lang="en-US" sz="5400" dirty="0">
                <a:solidFill>
                  <a:srgbClr val="5F4B3B"/>
                </a:solidFill>
                <a:latin typeface="Candara"/>
                <a:cs typeface="Arial"/>
              </a:rPr>
              <a:t> </a:t>
            </a:r>
            <a:endParaRPr lang="en-US" sz="5400" dirty="0">
              <a:solidFill>
                <a:srgbClr val="5F4B3B"/>
              </a:solidFill>
              <a:latin typeface="Candara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1F78A92-C528-409F-A727-6F5D37DEB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82" r="33706" b="-116"/>
          <a:stretch/>
        </p:blipFill>
        <p:spPr>
          <a:xfrm>
            <a:off x="1984076" y="848"/>
            <a:ext cx="2521011" cy="68642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23182E4-8815-495E-B5B7-EB923950B7E8}"/>
              </a:ext>
            </a:extLst>
          </p:cNvPr>
          <p:cNvGrpSpPr/>
          <p:nvPr/>
        </p:nvGrpSpPr>
        <p:grpSpPr>
          <a:xfrm>
            <a:off x="6440748" y="6558079"/>
            <a:ext cx="667584" cy="226627"/>
            <a:chOff x="6886446" y="6629966"/>
            <a:chExt cx="667584" cy="226627"/>
          </a:xfrm>
        </p:grpSpPr>
        <p:pic>
          <p:nvPicPr>
            <p:cNvPr id="22" name="Picture 6">
              <a:extLst>
                <a:ext uri="{FF2B5EF4-FFF2-40B4-BE49-F238E27FC236}">
                  <a16:creationId xmlns:a16="http://schemas.microsoft.com/office/drawing/2014/main" id="{6031E8B9-E3ED-4550-9BD6-C7C96E149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299" t="57025" r="27851" b="413"/>
            <a:stretch/>
          </p:blipFill>
          <p:spPr>
            <a:xfrm>
              <a:off x="7300193" y="6629966"/>
              <a:ext cx="253837" cy="226293"/>
            </a:xfrm>
            <a:prstGeom prst="rect">
              <a:avLst/>
            </a:prstGeom>
          </p:spPr>
        </p:pic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D494A404-4B1A-4A17-80DF-66783517C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181" t="12810" r="5249" b="41736"/>
            <a:stretch/>
          </p:blipFill>
          <p:spPr>
            <a:xfrm>
              <a:off x="7059849" y="6676703"/>
              <a:ext cx="208431" cy="168984"/>
            </a:xfrm>
            <a:prstGeom prst="rect">
              <a:avLst/>
            </a:prstGeom>
          </p:spPr>
        </p:pic>
        <p:pic>
          <p:nvPicPr>
            <p:cNvPr id="24" name="Picture 6">
              <a:extLst>
                <a:ext uri="{FF2B5EF4-FFF2-40B4-BE49-F238E27FC236}">
                  <a16:creationId xmlns:a16="http://schemas.microsoft.com/office/drawing/2014/main" id="{F5920A6B-2EB4-41D9-8DEC-9D6F55E5B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815" r="70984" b="30247"/>
            <a:stretch/>
          </p:blipFill>
          <p:spPr>
            <a:xfrm>
              <a:off x="6886446" y="6631502"/>
              <a:ext cx="146600" cy="225091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8BBD6-1AB0-4711-8BAF-A735EEBCAF7E}"/>
              </a:ext>
            </a:extLst>
          </p:cNvPr>
          <p:cNvSpPr txBox="1"/>
          <p:nvPr/>
        </p:nvSpPr>
        <p:spPr>
          <a:xfrm rot="-5400000">
            <a:off x="-2320503" y="2768392"/>
            <a:ext cx="684074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dirty="0">
                <a:solidFill>
                  <a:srgbClr val="5F4B3B"/>
                </a:solidFill>
                <a:latin typeface="Candara"/>
                <a:cs typeface="Arial"/>
              </a:rPr>
              <a:t>¿</a:t>
            </a:r>
            <a:r>
              <a:rPr lang="es-CO" sz="8000" dirty="0">
                <a:solidFill>
                  <a:srgbClr val="5F4B3B"/>
                </a:solidFill>
                <a:latin typeface="Candara"/>
                <a:cs typeface="Arial"/>
              </a:rPr>
              <a:t>Preguntas</a:t>
            </a:r>
            <a:r>
              <a:rPr lang="en-US" sz="8000" dirty="0">
                <a:solidFill>
                  <a:srgbClr val="5F4B3B"/>
                </a:solidFill>
                <a:latin typeface="Candara"/>
                <a:cs typeface="Arial"/>
              </a:rPr>
              <a:t>?</a:t>
            </a:r>
            <a:endParaRPr lang="en-US" sz="2000" b="1" dirty="0">
              <a:solidFill>
                <a:srgbClr val="5F4B3B"/>
              </a:solidFill>
              <a:latin typeface="Candara"/>
              <a:cs typeface="Arial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11F4E53-9801-4484-8C78-1457979B0320}"/>
              </a:ext>
            </a:extLst>
          </p:cNvPr>
          <p:cNvCxnSpPr/>
          <p:nvPr/>
        </p:nvCxnSpPr>
        <p:spPr>
          <a:xfrm>
            <a:off x="4811388" y="3330109"/>
            <a:ext cx="4097543" cy="28754"/>
          </a:xfrm>
          <a:prstGeom prst="straightConnector1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8DEFAA-3D0C-40EC-82DA-3DC40E42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72125" y="6131716"/>
            <a:ext cx="2133600" cy="365125"/>
          </a:xfrm>
        </p:spPr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EB51DFA-1A55-7DCC-63BC-092907CF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741" y="6527578"/>
            <a:ext cx="52408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300">
                <a:solidFill>
                  <a:schemeClr val="bg1"/>
                </a:solidFill>
                <a:latin typeface="Candara"/>
                <a:cs typeface="Arial"/>
              </a:rPr>
              <a:t>website.nv.gov  l                      @NevDCNR </a:t>
            </a:r>
            <a:endParaRPr lang="en-US" sz="130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3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0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D6AFF14-A707-463D-ACBB-B1B50533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-9100" y="825142"/>
            <a:ext cx="9146480" cy="4326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cap="small" dirty="0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¿</a:t>
            </a:r>
            <a:r>
              <a:rPr lang="es-CO" sz="2400" b="1" cap="small" dirty="0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Qué</a:t>
            </a:r>
            <a:r>
              <a:rPr lang="en-US" sz="2400" b="1" cap="small" dirty="0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 es?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D5768C-7ECA-4668-AD37-A2F5341D0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7" y="6669575"/>
            <a:ext cx="9143998" cy="220660"/>
            <a:chOff x="1977" y="6669575"/>
            <a:chExt cx="9143998" cy="2206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C5BB62-9746-4F89-8D12-1687ABEC9D9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5CE7C-2D9B-48C1-9E4C-B671439C1D76}"/>
                </a:ext>
              </a:extLst>
            </p:cNvPr>
            <p:cNvSpPr/>
            <p:nvPr/>
          </p:nvSpPr>
          <p:spPr>
            <a:xfrm>
              <a:off x="1977" y="6759291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7731F4-81D7-45E0-8959-11A7A5908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977" y="-3432"/>
            <a:ext cx="9143998" cy="191905"/>
            <a:chOff x="1977" y="6669575"/>
            <a:chExt cx="9143998" cy="1919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75AA7A-461A-490A-B143-54A81A58E68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D68330-AEAC-435B-8BCF-1A2455DD1005}"/>
                </a:ext>
              </a:extLst>
            </p:cNvPr>
            <p:cNvSpPr/>
            <p:nvPr/>
          </p:nvSpPr>
          <p:spPr>
            <a:xfrm>
              <a:off x="1977" y="6730536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908F3E32-EC7C-46F5-8A53-290277CAD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" y="294719"/>
            <a:ext cx="9140475" cy="63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es-CO" sz="3200" b="1" cap="small" dirty="0">
                <a:solidFill>
                  <a:srgbClr val="326297"/>
                </a:solidFill>
                <a:latin typeface="Candara"/>
                <a:cs typeface="Arial"/>
              </a:rPr>
              <a:t>Subvención para la reducción de la contaminación climática</a:t>
            </a:r>
            <a:endParaRPr lang="en-US" sz="3200" b="1" cap="small" dirty="0">
              <a:solidFill>
                <a:srgbClr val="326297"/>
              </a:solidFill>
              <a:latin typeface="Candar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C228C-6BB5-46E8-93AE-EA3CEA8FB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0" y="1051601"/>
            <a:ext cx="9148028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72E68-10CA-26A0-FD08-6D502168E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2" y="1563106"/>
            <a:ext cx="9138342" cy="5262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spcBef>
                <a:spcPts val="600"/>
              </a:spcBef>
            </a:pPr>
            <a:r>
              <a:rPr lang="es-CO" sz="2200" dirty="0">
                <a:solidFill>
                  <a:srgbClr val="5F4B3B"/>
                </a:solidFill>
                <a:latin typeface="Calibri"/>
                <a:cs typeface="Arial"/>
              </a:rPr>
              <a:t>El programa de Subvenciones para Reducir la Contaminación Climática </a:t>
            </a:r>
            <a:r>
              <a:rPr lang="es-CO" sz="2000" i="1" dirty="0">
                <a:solidFill>
                  <a:srgbClr val="5F4B3B"/>
                </a:solidFill>
                <a:latin typeface="Calibri"/>
                <a:cs typeface="Arial"/>
              </a:rPr>
              <a:t>(CPRG, por sus siglas en inglés) </a:t>
            </a:r>
            <a:r>
              <a:rPr lang="es-CO" sz="2200" dirty="0">
                <a:solidFill>
                  <a:srgbClr val="5F4B3B"/>
                </a:solidFill>
                <a:latin typeface="Calibri"/>
                <a:cs typeface="Arial"/>
              </a:rPr>
              <a:t>de la Agencia de Protección Ambiental de los Estados Unidos </a:t>
            </a:r>
            <a:r>
              <a:rPr lang="es-CO" sz="2000" i="1" dirty="0">
                <a:solidFill>
                  <a:srgbClr val="5F4B3B"/>
                </a:solidFill>
                <a:latin typeface="Calibri"/>
                <a:cs typeface="Arial"/>
              </a:rPr>
              <a:t>(EPA, por sus siglas en inglés) </a:t>
            </a:r>
            <a:r>
              <a:rPr lang="es-CO" sz="2200" dirty="0">
                <a:solidFill>
                  <a:srgbClr val="5F4B3B"/>
                </a:solidFill>
                <a:latin typeface="Calibri"/>
                <a:cs typeface="Arial"/>
              </a:rPr>
              <a:t>proporcionará subvenciones federales a estados, gobiernos locales, tribus y territorios para desarrollar e implementar planes para reducir las emisiones de </a:t>
            </a:r>
            <a:r>
              <a:rPr lang="es-CO" sz="2000" i="1" dirty="0">
                <a:solidFill>
                  <a:srgbClr val="5F4B3B"/>
                </a:solidFill>
                <a:latin typeface="Calibri"/>
                <a:cs typeface="Arial"/>
              </a:rPr>
              <a:t>gases de efecto</a:t>
            </a:r>
            <a:r>
              <a:rPr lang="es-CO" sz="2200" dirty="0">
                <a:solidFill>
                  <a:srgbClr val="5F4B3B"/>
                </a:solidFill>
                <a:latin typeface="Calibri"/>
                <a:cs typeface="Arial"/>
              </a:rPr>
              <a:t> </a:t>
            </a:r>
            <a:r>
              <a:rPr lang="es-CO" sz="2000" i="1" dirty="0">
                <a:solidFill>
                  <a:srgbClr val="5F4B3B"/>
                </a:solidFill>
                <a:latin typeface="Calibri"/>
                <a:cs typeface="Arial"/>
              </a:rPr>
              <a:t>invernadero (GEI) </a:t>
            </a:r>
            <a:r>
              <a:rPr lang="es-CO" sz="2200" dirty="0">
                <a:solidFill>
                  <a:srgbClr val="5F4B3B"/>
                </a:solidFill>
                <a:latin typeface="Calibri"/>
                <a:cs typeface="Arial"/>
              </a:rPr>
              <a:t>y otra contaminación perjudicial para el aire.</a:t>
            </a:r>
            <a:endParaRPr lang="en-US" sz="2200" dirty="0">
              <a:solidFill>
                <a:srgbClr val="5F4B3B"/>
              </a:solidFill>
              <a:latin typeface="Calibri"/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s-CO" sz="2200" dirty="0">
                <a:solidFill>
                  <a:srgbClr val="5F4B3B"/>
                </a:solidFill>
                <a:latin typeface="Calibri"/>
                <a:cs typeface="Arial"/>
              </a:rPr>
              <a:t>El financiamiento de la subvención proviene de la Ley de Reducción de la Inflación del 2022 y se dividirá en dos fases</a:t>
            </a:r>
            <a:r>
              <a:rPr lang="en-US" sz="2200" dirty="0">
                <a:solidFill>
                  <a:srgbClr val="5F4B3B"/>
                </a:solidFill>
                <a:latin typeface="Calibri"/>
                <a:cs typeface="Arial"/>
              </a:rPr>
              <a:t>:</a:t>
            </a:r>
            <a:endParaRPr lang="en-US" sz="1000" dirty="0">
              <a:solidFill>
                <a:srgbClr val="5F4B3B"/>
              </a:solidFill>
              <a:latin typeface="Calibri"/>
              <a:cs typeface="Arial"/>
            </a:endParaRP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200" dirty="0" err="1">
                <a:solidFill>
                  <a:srgbClr val="5F4B3B"/>
                </a:solidFill>
                <a:latin typeface="Calibri"/>
                <a:cs typeface="Arial"/>
              </a:rPr>
              <a:t>Subvenciones</a:t>
            </a:r>
            <a:r>
              <a:rPr lang="en-US" sz="2200" dirty="0">
                <a:solidFill>
                  <a:srgbClr val="5F4B3B"/>
                </a:solidFill>
                <a:latin typeface="Calibri"/>
                <a:cs typeface="Arial"/>
              </a:rPr>
              <a:t> de </a:t>
            </a:r>
            <a:r>
              <a:rPr lang="en-US" sz="2200" dirty="0" err="1">
                <a:solidFill>
                  <a:srgbClr val="5F4B3B"/>
                </a:solidFill>
                <a:latin typeface="Calibri"/>
                <a:cs typeface="Arial"/>
              </a:rPr>
              <a:t>planificación</a:t>
            </a:r>
            <a:endParaRPr lang="en-US" sz="2200" dirty="0">
              <a:solidFill>
                <a:srgbClr val="5F4B3B"/>
              </a:solidFill>
              <a:latin typeface="Calibri"/>
              <a:cs typeface="Arial"/>
            </a:endParaRPr>
          </a:p>
          <a:p>
            <a:pPr marL="800100" lvl="1" indent="-342900">
              <a:spcBef>
                <a:spcPts val="600"/>
              </a:spcBef>
              <a:buFont typeface="Arial"/>
              <a:buChar char="•"/>
            </a:pPr>
            <a:r>
              <a:rPr lang="en-US" sz="2200" dirty="0" err="1">
                <a:solidFill>
                  <a:srgbClr val="5F4B3B"/>
                </a:solidFill>
                <a:latin typeface="Calibri"/>
                <a:cs typeface="Arial"/>
              </a:rPr>
              <a:t>Subvenciones</a:t>
            </a:r>
            <a:r>
              <a:rPr lang="en-US" sz="2200" dirty="0">
                <a:solidFill>
                  <a:srgbClr val="5F4B3B"/>
                </a:solidFill>
                <a:latin typeface="Calibri"/>
                <a:cs typeface="Arial"/>
              </a:rPr>
              <a:t> para la </a:t>
            </a:r>
            <a:r>
              <a:rPr lang="en-US" sz="2200" dirty="0" err="1">
                <a:solidFill>
                  <a:srgbClr val="5F4B3B"/>
                </a:solidFill>
                <a:latin typeface="Calibri"/>
                <a:cs typeface="Arial"/>
              </a:rPr>
              <a:t>implementación</a:t>
            </a:r>
            <a:endParaRPr lang="en-US" sz="2200" b="1" dirty="0">
              <a:solidFill>
                <a:srgbClr val="5F4B3B"/>
              </a:solidFill>
              <a:latin typeface="Calibri"/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n-US" sz="2200" dirty="0">
                <a:latin typeface="Calibri"/>
                <a:cs typeface="Arial"/>
              </a:rPr>
              <a:t>Sitio web de CPRG de la EPA: </a:t>
            </a:r>
            <a:r>
              <a:rPr lang="en-US" sz="2200" dirty="0">
                <a:latin typeface="Calibri"/>
                <a:cs typeface="Arial"/>
                <a:hlinkClick r:id="rId3"/>
              </a:rPr>
              <a:t>https://www.epa.gov/inflation-reduction-act/climate-pollution-reduction-grants</a:t>
            </a:r>
          </a:p>
          <a:p>
            <a:pPr lvl="1">
              <a:spcBef>
                <a:spcPts val="600"/>
              </a:spcBef>
            </a:pPr>
            <a:endParaRPr lang="en-US" sz="2200" b="1" dirty="0">
              <a:solidFill>
                <a:srgbClr val="5F4B3B"/>
              </a:solidFill>
              <a:latin typeface="Calibri"/>
              <a:cs typeface="Arial"/>
            </a:endParaRPr>
          </a:p>
          <a:p>
            <a:pPr lvl="1">
              <a:spcBef>
                <a:spcPts val="600"/>
              </a:spcBef>
            </a:pP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8EAB78F-50B7-0B11-34C5-179251F6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62535"/>
            <a:ext cx="2133600" cy="365125"/>
          </a:xfrm>
        </p:spPr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D6AFF14-A707-463D-ACBB-B1B5053342A4}"/>
              </a:ext>
            </a:extLst>
          </p:cNvPr>
          <p:cNvSpPr txBox="1">
            <a:spLocks/>
          </p:cNvSpPr>
          <p:nvPr/>
        </p:nvSpPr>
        <p:spPr>
          <a:xfrm>
            <a:off x="8681" y="701179"/>
            <a:ext cx="9146480" cy="4326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cap="small" dirty="0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¿Qué es?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D5768C-7ECA-4668-AD37-A2F5341D0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7" y="6669575"/>
            <a:ext cx="9143998" cy="220660"/>
            <a:chOff x="1977" y="6669575"/>
            <a:chExt cx="9143998" cy="2206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C5BB62-9746-4F89-8D12-1687ABEC9D9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5CE7C-2D9B-48C1-9E4C-B671439C1D76}"/>
                </a:ext>
              </a:extLst>
            </p:cNvPr>
            <p:cNvSpPr/>
            <p:nvPr/>
          </p:nvSpPr>
          <p:spPr>
            <a:xfrm>
              <a:off x="1977" y="6759291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7731F4-81D7-45E0-8959-11A7A5908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977" y="-3432"/>
            <a:ext cx="9143998" cy="191905"/>
            <a:chOff x="1977" y="6669575"/>
            <a:chExt cx="9143998" cy="1919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75AA7A-461A-490A-B143-54A81A58E68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D68330-AEAC-435B-8BCF-1A2455DD1005}"/>
                </a:ext>
              </a:extLst>
            </p:cNvPr>
            <p:cNvSpPr/>
            <p:nvPr/>
          </p:nvSpPr>
          <p:spPr>
            <a:xfrm>
              <a:off x="1977" y="6730536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908F3E32-EC7C-46F5-8A53-290277CAD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" y="294719"/>
            <a:ext cx="9140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s-CO" sz="3200" b="1" cap="small" dirty="0">
                <a:solidFill>
                  <a:srgbClr val="326297"/>
                </a:solidFill>
                <a:latin typeface="Candara"/>
                <a:cs typeface="Arial"/>
              </a:rPr>
              <a:t>Subvención para reducir la contaminación climática</a:t>
            </a:r>
            <a:endParaRPr lang="en-US" sz="3200" b="1" cap="small" dirty="0">
              <a:solidFill>
                <a:srgbClr val="326297"/>
              </a:solidFill>
              <a:latin typeface="Candar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C228C-6BB5-46E8-93AE-EA3CEA8FB70B}"/>
              </a:ext>
            </a:extLst>
          </p:cNvPr>
          <p:cNvSpPr/>
          <p:nvPr/>
        </p:nvSpPr>
        <p:spPr>
          <a:xfrm>
            <a:off x="6620" y="1051601"/>
            <a:ext cx="9148028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72E68-10CA-26A0-FD08-6D502168EA5E}"/>
              </a:ext>
            </a:extLst>
          </p:cNvPr>
          <p:cNvSpPr txBox="1"/>
          <p:nvPr/>
        </p:nvSpPr>
        <p:spPr>
          <a:xfrm>
            <a:off x="-6004" y="1563106"/>
            <a:ext cx="9148028" cy="51706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spcBef>
                <a:spcPts val="600"/>
              </a:spcBef>
            </a:pPr>
            <a:r>
              <a:rPr lang="es-CO" sz="2200" b="1" dirty="0">
                <a:solidFill>
                  <a:srgbClr val="5F4B3B"/>
                </a:solidFill>
                <a:latin typeface="Calibri"/>
                <a:cs typeface="Arial"/>
              </a:rPr>
              <a:t>1) La fase de planificación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$3 millones para que los estados planifiquen y desarrollen un Plan de Acción Climática. NDEP ya ha recibido notificación de adjudicación.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El plan de acción climática se divide en un Plan Prioritario de Acción </a:t>
            </a:r>
            <a:r>
              <a:rPr lang="es-CO" sz="1600" i="1" dirty="0">
                <a:solidFill>
                  <a:srgbClr val="5F4B3B"/>
                </a:solidFill>
                <a:latin typeface="Calibri"/>
                <a:cs typeface="Arial"/>
              </a:rPr>
              <a:t>(PCAP por sus siglas en inglés</a:t>
            </a:r>
            <a:r>
              <a:rPr lang="es-CO" sz="2000" i="1" dirty="0">
                <a:solidFill>
                  <a:srgbClr val="5F4B3B"/>
                </a:solidFill>
                <a:latin typeface="Calibri"/>
                <a:cs typeface="Arial"/>
              </a:rPr>
              <a:t>)</a:t>
            </a: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 con plazo del 1</a:t>
            </a:r>
            <a:r>
              <a:rPr lang="es-CO" dirty="0">
                <a:solidFill>
                  <a:srgbClr val="5F4B3B"/>
                </a:solidFill>
                <a:latin typeface="Calibri"/>
                <a:cs typeface="Arial"/>
              </a:rPr>
              <a:t>ro</a:t>
            </a: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 de marzo del 2024, y un Plan Integral de Acción </a:t>
            </a:r>
            <a:r>
              <a:rPr lang="es-CO" i="1" dirty="0">
                <a:solidFill>
                  <a:srgbClr val="5F4B3B"/>
                </a:solidFill>
                <a:latin typeface="Calibri"/>
                <a:cs typeface="Arial"/>
              </a:rPr>
              <a:t>(CCAP por sus siglas en inglés) </a:t>
            </a: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con plazo de Junio del 2025.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Oportunidades de subvención adicional para las naciones tribales y ciertas áreas metropolitanas (Área Metropolitana de Las Vegas =&gt; $1 Millón). 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El Plan de Acción Climática identificará iniciativas, políticas y/o programas que podrían implementarse para reducir las emisiones de GEI y otros contaminantes.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Énfasis en la participación pública significativa para garantizar un trato justo en particular de </a:t>
            </a:r>
            <a:r>
              <a:rPr lang="es-CO" sz="2000" b="1" dirty="0">
                <a:solidFill>
                  <a:srgbClr val="5F4B3B"/>
                </a:solidFill>
                <a:latin typeface="Calibri"/>
                <a:cs typeface="Arial"/>
              </a:rPr>
              <a:t>las comunidades de bajos ingresos e históricamente desfavorecidas </a:t>
            </a:r>
            <a:r>
              <a:rPr lang="es-CO" sz="1600" b="1" i="1" dirty="0">
                <a:solidFill>
                  <a:srgbClr val="5F4B3B"/>
                </a:solidFill>
                <a:latin typeface="Calibri"/>
                <a:cs typeface="Arial"/>
              </a:rPr>
              <a:t>(LIDAC</a:t>
            </a:r>
            <a:r>
              <a:rPr lang="es-CO" sz="1600" i="1" dirty="0">
                <a:solidFill>
                  <a:srgbClr val="5F4B3B"/>
                </a:solidFill>
                <a:latin typeface="Calibri"/>
                <a:cs typeface="Arial"/>
              </a:rPr>
              <a:t> por sus siglas en inglés</a:t>
            </a:r>
            <a:r>
              <a:rPr lang="es-CO" sz="1600" b="1" i="1" dirty="0">
                <a:solidFill>
                  <a:srgbClr val="5F4B3B"/>
                </a:solidFill>
                <a:latin typeface="Calibri"/>
                <a:cs typeface="Arial"/>
              </a:rPr>
              <a:t>).</a:t>
            </a:r>
            <a:endParaRPr lang="es-CO" sz="2000" b="1" i="1" dirty="0">
              <a:solidFill>
                <a:srgbClr val="5F4B3B"/>
              </a:solidFill>
              <a:latin typeface="Calibri"/>
              <a:cs typeface="Arial"/>
            </a:endParaRPr>
          </a:p>
          <a:p>
            <a:pPr lvl="1">
              <a:spcBef>
                <a:spcPts val="600"/>
              </a:spcBef>
            </a:pPr>
            <a:endParaRPr lang="es-CO" sz="18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8EAB78F-50B7-0B11-34C5-179251F6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62535"/>
            <a:ext cx="2133600" cy="365125"/>
          </a:xfrm>
        </p:spPr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5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D6AFF14-A707-463D-ACBB-B1B5053342A4}"/>
              </a:ext>
            </a:extLst>
          </p:cNvPr>
          <p:cNvSpPr txBox="1">
            <a:spLocks/>
          </p:cNvSpPr>
          <p:nvPr/>
        </p:nvSpPr>
        <p:spPr>
          <a:xfrm>
            <a:off x="-1240" y="810142"/>
            <a:ext cx="9146480" cy="4326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cap="small" dirty="0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¿Qué es?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D5768C-7ECA-4668-AD37-A2F5341D0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7" y="6669575"/>
            <a:ext cx="9143998" cy="220660"/>
            <a:chOff x="1977" y="6669575"/>
            <a:chExt cx="9143998" cy="2206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C5BB62-9746-4F89-8D12-1687ABEC9D9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5CE7C-2D9B-48C1-9E4C-B671439C1D76}"/>
                </a:ext>
              </a:extLst>
            </p:cNvPr>
            <p:cNvSpPr/>
            <p:nvPr/>
          </p:nvSpPr>
          <p:spPr>
            <a:xfrm>
              <a:off x="1977" y="6759291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7731F4-81D7-45E0-8959-11A7A5908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977" y="-3432"/>
            <a:ext cx="9143998" cy="191905"/>
            <a:chOff x="1977" y="6669575"/>
            <a:chExt cx="9143998" cy="1919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75AA7A-461A-490A-B143-54A81A58E68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D68330-AEAC-435B-8BCF-1A2455DD1005}"/>
                </a:ext>
              </a:extLst>
            </p:cNvPr>
            <p:cNvSpPr/>
            <p:nvPr/>
          </p:nvSpPr>
          <p:spPr>
            <a:xfrm>
              <a:off x="1977" y="6730536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908F3E32-EC7C-46F5-8A53-290277CAD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" y="294719"/>
            <a:ext cx="9140475" cy="63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es-CO" sz="3200" b="1" cap="small" dirty="0">
                <a:solidFill>
                  <a:srgbClr val="326297"/>
                </a:solidFill>
                <a:latin typeface="Candara"/>
                <a:cs typeface="Arial"/>
              </a:rPr>
              <a:t>Subvención para la reducción de la contaminación climática</a:t>
            </a:r>
            <a:endParaRPr lang="en-US" sz="3200" b="1" cap="small" dirty="0">
              <a:solidFill>
                <a:srgbClr val="326297"/>
              </a:solidFill>
              <a:latin typeface="Candar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C228C-6BB5-46E8-93AE-EA3CEA8FB70B}"/>
              </a:ext>
            </a:extLst>
          </p:cNvPr>
          <p:cNvSpPr/>
          <p:nvPr/>
        </p:nvSpPr>
        <p:spPr>
          <a:xfrm>
            <a:off x="6620" y="1051601"/>
            <a:ext cx="9148028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72E68-10CA-26A0-FD08-6D502168EA5E}"/>
              </a:ext>
            </a:extLst>
          </p:cNvPr>
          <p:cNvSpPr txBox="1"/>
          <p:nvPr/>
        </p:nvSpPr>
        <p:spPr>
          <a:xfrm>
            <a:off x="7352" y="1563106"/>
            <a:ext cx="8679447" cy="38933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spcBef>
                <a:spcPts val="600"/>
              </a:spcBef>
            </a:pPr>
            <a:endParaRPr lang="es-CO" sz="2200" b="1" dirty="0">
              <a:solidFill>
                <a:srgbClr val="5F4B3B"/>
              </a:solidFill>
              <a:latin typeface="Calibri"/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s-CO" sz="2200" b="1" dirty="0">
                <a:solidFill>
                  <a:srgbClr val="5F4B3B"/>
                </a:solidFill>
                <a:latin typeface="Calibri"/>
                <a:cs typeface="Arial"/>
              </a:rPr>
              <a:t>2) La fase de implementación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$4.6 mil millones en subvenciones competitivas a nivel nacional para financiar la implementación de proyectos elegibles.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Estos concursos estarán abiertos a entidades que reciban subvenciones de planificación para desarrollar Planes Prioritarios de Acción Climática del programa CPRG, y estarán abiertos a entidades que no recibieron directamente una subvención de planificación pero que solicitan fondos para implementar medidas incluidas en un PCAP aplicable..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Las solicitudes tienen plazo hasta el 1</a:t>
            </a:r>
            <a:r>
              <a:rPr lang="es-CO" sz="1600" dirty="0">
                <a:solidFill>
                  <a:srgbClr val="5F4B3B"/>
                </a:solidFill>
                <a:latin typeface="Calibri"/>
                <a:cs typeface="Arial"/>
              </a:rPr>
              <a:t>ro</a:t>
            </a: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 de abril del 2024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O" sz="18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8EAB78F-50B7-0B11-34C5-179251F6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62535"/>
            <a:ext cx="2133600" cy="365125"/>
          </a:xfrm>
        </p:spPr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1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D6AFF14-A707-463D-ACBB-B1B5053342A4}"/>
              </a:ext>
            </a:extLst>
          </p:cNvPr>
          <p:cNvSpPr txBox="1">
            <a:spLocks/>
          </p:cNvSpPr>
          <p:nvPr/>
        </p:nvSpPr>
        <p:spPr>
          <a:xfrm>
            <a:off x="8681" y="701179"/>
            <a:ext cx="9146480" cy="4326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cap="small" dirty="0" err="1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Entidades</a:t>
            </a:r>
            <a:r>
              <a:rPr lang="en-US" sz="2400" b="1" cap="small" dirty="0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 </a:t>
            </a:r>
            <a:r>
              <a:rPr lang="en-US" sz="2400" b="1" cap="small" dirty="0" err="1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Líderes</a:t>
            </a:r>
            <a:r>
              <a:rPr lang="en-US" sz="2400" b="1" cap="small" dirty="0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 y </a:t>
            </a:r>
            <a:r>
              <a:rPr lang="en-US" sz="2400" b="1" cap="small" dirty="0" err="1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Coordinadoras</a:t>
            </a:r>
            <a:endParaRPr lang="en-US" sz="2400" b="1" cap="small" dirty="0">
              <a:solidFill>
                <a:srgbClr val="5F4B3B"/>
              </a:solidFill>
              <a:latin typeface="Candara" panose="020E0502030303020204" pitchFamily="34" charset="0"/>
              <a:cs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D5768C-7ECA-4668-AD37-A2F5341D0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7" y="6669575"/>
            <a:ext cx="9143998" cy="220660"/>
            <a:chOff x="1977" y="6669575"/>
            <a:chExt cx="9143998" cy="2206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C5BB62-9746-4F89-8D12-1687ABEC9D9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5CE7C-2D9B-48C1-9E4C-B671439C1D76}"/>
                </a:ext>
              </a:extLst>
            </p:cNvPr>
            <p:cNvSpPr/>
            <p:nvPr/>
          </p:nvSpPr>
          <p:spPr>
            <a:xfrm>
              <a:off x="1977" y="6759291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7731F4-81D7-45E0-8959-11A7A5908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977" y="-3432"/>
            <a:ext cx="9143998" cy="191905"/>
            <a:chOff x="1977" y="6669575"/>
            <a:chExt cx="9143998" cy="1919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75AA7A-461A-490A-B143-54A81A58E68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D68330-AEAC-435B-8BCF-1A2455DD1005}"/>
                </a:ext>
              </a:extLst>
            </p:cNvPr>
            <p:cNvSpPr/>
            <p:nvPr/>
          </p:nvSpPr>
          <p:spPr>
            <a:xfrm>
              <a:off x="1977" y="6730536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908F3E32-EC7C-46F5-8A53-290277CAD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" y="294719"/>
            <a:ext cx="9140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Plan de </a:t>
            </a:r>
            <a:r>
              <a:rPr lang="en-US" sz="3200" b="1" cap="small" dirty="0" err="1">
                <a:solidFill>
                  <a:srgbClr val="326297"/>
                </a:solidFill>
                <a:latin typeface="Candara"/>
                <a:cs typeface="Arial"/>
              </a:rPr>
              <a:t>Acción</a:t>
            </a: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 </a:t>
            </a:r>
            <a:r>
              <a:rPr lang="en-US" sz="3200" b="1" cap="small" dirty="0" err="1">
                <a:solidFill>
                  <a:srgbClr val="326297"/>
                </a:solidFill>
                <a:latin typeface="Candara"/>
                <a:cs typeface="Arial"/>
              </a:rPr>
              <a:t>Climática</a:t>
            </a:r>
            <a:endParaRPr lang="en-US" sz="3200" b="1" cap="small" dirty="0">
              <a:solidFill>
                <a:srgbClr val="326297"/>
              </a:solidFill>
              <a:latin typeface="Candar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C228C-6BB5-46E8-93AE-EA3CEA8FB70B}"/>
              </a:ext>
            </a:extLst>
          </p:cNvPr>
          <p:cNvSpPr/>
          <p:nvPr/>
        </p:nvSpPr>
        <p:spPr>
          <a:xfrm>
            <a:off x="6620" y="1051601"/>
            <a:ext cx="9148028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>
              <a:solidFill>
                <a:srgbClr val="5F4B3B"/>
              </a:solidFill>
              <a:latin typeface="Calibri"/>
              <a:cs typeface="Arial"/>
            </a:endParaRPr>
          </a:p>
          <a:p>
            <a:pPr marL="800100" lvl="1" indent="-34290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>
              <a:solidFill>
                <a:srgbClr val="5F4B3B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72E68-10CA-26A0-FD08-6D502168EA5E}"/>
              </a:ext>
            </a:extLst>
          </p:cNvPr>
          <p:cNvSpPr txBox="1"/>
          <p:nvPr/>
        </p:nvSpPr>
        <p:spPr>
          <a:xfrm>
            <a:off x="6620" y="1529706"/>
            <a:ext cx="9130760" cy="569386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lvl="1">
              <a:spcBef>
                <a:spcPts val="600"/>
              </a:spcBef>
            </a:pPr>
            <a:r>
              <a:rPr lang="es-CO" sz="2200" b="1" dirty="0">
                <a:solidFill>
                  <a:srgbClr val="5F4B3B"/>
                </a:solidFill>
                <a:latin typeface="Calibri"/>
                <a:cs typeface="Arial"/>
              </a:rPr>
              <a:t>Entidades líderes: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NDEP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 err="1">
                <a:solidFill>
                  <a:srgbClr val="5F4B3B"/>
                </a:solidFill>
                <a:latin typeface="Calibri"/>
                <a:cs typeface="Arial"/>
              </a:rPr>
              <a:t>Governor’s</a:t>
            </a: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 Office </a:t>
            </a:r>
            <a:r>
              <a:rPr lang="es-CO" sz="2000" dirty="0" err="1">
                <a:solidFill>
                  <a:srgbClr val="5F4B3B"/>
                </a:solidFill>
                <a:latin typeface="Calibri"/>
                <a:cs typeface="Arial"/>
              </a:rPr>
              <a:t>of</a:t>
            </a: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 Energy</a:t>
            </a:r>
          </a:p>
          <a:p>
            <a:pPr lvl="1">
              <a:spcBef>
                <a:spcPts val="600"/>
              </a:spcBef>
            </a:pPr>
            <a:endParaRPr lang="es-CO" sz="2000" b="1" dirty="0">
              <a:solidFill>
                <a:srgbClr val="5F4B3B"/>
              </a:solidFill>
              <a:latin typeface="Calibri"/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s-CO" sz="2200" b="1" dirty="0">
                <a:solidFill>
                  <a:srgbClr val="5F4B3B"/>
                </a:solidFill>
                <a:latin typeface="Calibri"/>
                <a:cs typeface="Arial"/>
              </a:rPr>
              <a:t>Entidades desconocidas: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Otras agencias estatales y locales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Consultores para ayudar con los análisis técnicos y futuros eventos pata difundir información.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5F4B3B"/>
              </a:solidFill>
              <a:latin typeface="Calibri"/>
              <a:cs typeface="Arial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5F4B3B"/>
              </a:solidFill>
              <a:latin typeface="Calibri"/>
              <a:cs typeface="Arial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5F4B3B"/>
              </a:solidFill>
              <a:latin typeface="Calibri"/>
              <a:cs typeface="Arial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5F4B3B"/>
              </a:solidFill>
              <a:latin typeface="Calibri"/>
              <a:cs typeface="Arial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5F4B3B"/>
              </a:solidFill>
              <a:latin typeface="Calibri"/>
              <a:cs typeface="Arial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5F4B3B"/>
              </a:solidFill>
              <a:latin typeface="Calibri"/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s-CO" sz="2000" b="1" dirty="0">
                <a:solidFill>
                  <a:srgbClr val="5F4B3B"/>
                </a:solidFill>
                <a:latin typeface="Calibri"/>
                <a:cs typeface="Arial"/>
              </a:rPr>
              <a:t>Entidades Coordinadoras Conocidas: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DMV- </a:t>
            </a:r>
            <a:r>
              <a:rPr lang="es-CO" dirty="0" err="1">
                <a:solidFill>
                  <a:srgbClr val="5F4B3B"/>
                </a:solidFill>
                <a:latin typeface="Calibri"/>
                <a:cs typeface="Arial"/>
              </a:rPr>
              <a:t>Dep</a:t>
            </a:r>
            <a:r>
              <a:rPr lang="es-CO" dirty="0">
                <a:solidFill>
                  <a:srgbClr val="5F4B3B"/>
                </a:solidFill>
                <a:latin typeface="Calibri"/>
                <a:cs typeface="Arial"/>
              </a:rPr>
              <a:t>. de </a:t>
            </a:r>
            <a:r>
              <a:rPr lang="es-CO" dirty="0" err="1">
                <a:solidFill>
                  <a:srgbClr val="5F4B3B"/>
                </a:solidFill>
                <a:latin typeface="Calibri"/>
                <a:cs typeface="Arial"/>
              </a:rPr>
              <a:t>Vehiculos</a:t>
            </a:r>
            <a:r>
              <a:rPr lang="es-CO" dirty="0">
                <a:solidFill>
                  <a:srgbClr val="5F4B3B"/>
                </a:solidFill>
                <a:latin typeface="Calibri"/>
                <a:cs typeface="Arial"/>
              </a:rPr>
              <a:t> Motorizados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 err="1">
                <a:solidFill>
                  <a:srgbClr val="5F4B3B"/>
                </a:solidFill>
                <a:latin typeface="Calibri"/>
                <a:cs typeface="Arial"/>
              </a:rPr>
              <a:t>Dep</a:t>
            </a: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. Ambiental del Condado Clark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NDOT- </a:t>
            </a:r>
            <a:r>
              <a:rPr lang="es-CO" dirty="0" err="1">
                <a:solidFill>
                  <a:srgbClr val="5F4B3B"/>
                </a:solidFill>
                <a:latin typeface="Calibri"/>
                <a:cs typeface="Arial"/>
              </a:rPr>
              <a:t>Dep</a:t>
            </a:r>
            <a:r>
              <a:rPr lang="es-CO" dirty="0">
                <a:solidFill>
                  <a:srgbClr val="5F4B3B"/>
                </a:solidFill>
                <a:latin typeface="Calibri"/>
                <a:cs typeface="Arial"/>
              </a:rPr>
              <a:t>. de Transporte de NV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Departamento de Agricultura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Distrito de Salud del Condado </a:t>
            </a:r>
            <a:r>
              <a:rPr lang="es-CO" sz="2000" dirty="0" err="1">
                <a:solidFill>
                  <a:srgbClr val="5F4B3B"/>
                </a:solidFill>
                <a:latin typeface="Calibri"/>
                <a:cs typeface="Arial"/>
              </a:rPr>
              <a:t>Washoe</a:t>
            </a:r>
            <a:endParaRPr lang="es-CO" sz="2000" dirty="0">
              <a:solidFill>
                <a:srgbClr val="5F4B3B"/>
              </a:solidFill>
              <a:latin typeface="Calibri"/>
              <a:cs typeface="Arial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Ciudad de Reno, Oficina de gerencia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UNR y UNLV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Programa de Enlace Tribal del NDEP.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Comisión de Servicios Públicos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O" sz="2000" b="1" dirty="0">
              <a:solidFill>
                <a:srgbClr val="5F4B3B"/>
              </a:solidFill>
              <a:latin typeface="Calibri"/>
              <a:cs typeface="Arial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5F4B3B"/>
              </a:solidFill>
              <a:latin typeface="Calibri"/>
              <a:cs typeface="Arial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5F4B3B"/>
              </a:solidFill>
              <a:latin typeface="Calibri"/>
              <a:cs typeface="Arial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8EAB78F-50B7-0B11-34C5-179251F6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62535"/>
            <a:ext cx="2133600" cy="365125"/>
          </a:xfrm>
        </p:spPr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6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D6AFF14-A707-463D-ACBB-B1B5053342A4}"/>
              </a:ext>
            </a:extLst>
          </p:cNvPr>
          <p:cNvSpPr txBox="1">
            <a:spLocks/>
          </p:cNvSpPr>
          <p:nvPr/>
        </p:nvSpPr>
        <p:spPr>
          <a:xfrm>
            <a:off x="8681" y="701179"/>
            <a:ext cx="9146480" cy="4326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cap="small" dirty="0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¿Qué se </a:t>
            </a:r>
            <a:r>
              <a:rPr lang="en-US" sz="2400" b="1" cap="small" dirty="0" err="1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desarrollará</a:t>
            </a:r>
            <a:r>
              <a:rPr lang="en-US" sz="2400" b="1" cap="small" dirty="0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D5768C-7ECA-4668-AD37-A2F5341D0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7" y="6669575"/>
            <a:ext cx="9143998" cy="220660"/>
            <a:chOff x="1977" y="6669575"/>
            <a:chExt cx="9143998" cy="2206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C5BB62-9746-4F89-8D12-1687ABEC9D9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5CE7C-2D9B-48C1-9E4C-B671439C1D76}"/>
                </a:ext>
              </a:extLst>
            </p:cNvPr>
            <p:cNvSpPr/>
            <p:nvPr/>
          </p:nvSpPr>
          <p:spPr>
            <a:xfrm>
              <a:off x="1977" y="6759291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7731F4-81D7-45E0-8959-11A7A5908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977" y="-3432"/>
            <a:ext cx="9143998" cy="191905"/>
            <a:chOff x="1977" y="6669575"/>
            <a:chExt cx="9143998" cy="1919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75AA7A-461A-490A-B143-54A81A58E68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D68330-AEAC-435B-8BCF-1A2455DD1005}"/>
                </a:ext>
              </a:extLst>
            </p:cNvPr>
            <p:cNvSpPr/>
            <p:nvPr/>
          </p:nvSpPr>
          <p:spPr>
            <a:xfrm>
              <a:off x="1977" y="6730536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908F3E32-EC7C-46F5-8A53-290277CAD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56" y="275674"/>
            <a:ext cx="9140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Plan de </a:t>
            </a:r>
            <a:r>
              <a:rPr lang="en-US" sz="3200" b="1" cap="small" dirty="0" err="1">
                <a:solidFill>
                  <a:srgbClr val="326297"/>
                </a:solidFill>
                <a:latin typeface="Candara"/>
                <a:cs typeface="Arial"/>
              </a:rPr>
              <a:t>Acción</a:t>
            </a: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 </a:t>
            </a:r>
            <a:r>
              <a:rPr lang="en-US" sz="3200" b="1" cap="small" dirty="0" err="1">
                <a:solidFill>
                  <a:srgbClr val="326297"/>
                </a:solidFill>
                <a:latin typeface="Candara"/>
                <a:cs typeface="Arial"/>
              </a:rPr>
              <a:t>Climática</a:t>
            </a:r>
            <a:endParaRPr lang="en-US" sz="3200" b="1" cap="small" dirty="0">
              <a:solidFill>
                <a:srgbClr val="326297"/>
              </a:solidFill>
              <a:latin typeface="Candar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C228C-6BB5-46E8-93AE-EA3CEA8FB70B}"/>
              </a:ext>
            </a:extLst>
          </p:cNvPr>
          <p:cNvSpPr/>
          <p:nvPr/>
        </p:nvSpPr>
        <p:spPr>
          <a:xfrm>
            <a:off x="6620" y="1051601"/>
            <a:ext cx="9148028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>
              <a:solidFill>
                <a:srgbClr val="5F4B3B"/>
              </a:solidFill>
              <a:latin typeface="Calibri"/>
              <a:cs typeface="Arial"/>
            </a:endParaRPr>
          </a:p>
          <a:p>
            <a:pPr marL="800100" lvl="1" indent="-34290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>
              <a:solidFill>
                <a:srgbClr val="5F4B3B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8EAB78F-50B7-0B11-34C5-179251F6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62535"/>
            <a:ext cx="2133600" cy="365125"/>
          </a:xfrm>
        </p:spPr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ABE13C-FBDB-3664-9DEE-DA5939146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769393"/>
              </p:ext>
            </p:extLst>
          </p:nvPr>
        </p:nvGraphicFramePr>
        <p:xfrm>
          <a:off x="471242" y="1707454"/>
          <a:ext cx="8218784" cy="49430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22759">
                  <a:extLst>
                    <a:ext uri="{9D8B030D-6E8A-4147-A177-3AD203B41FA5}">
                      <a16:colId xmlns:a16="http://schemas.microsoft.com/office/drawing/2014/main" val="2310234561"/>
                    </a:ext>
                  </a:extLst>
                </a:gridCol>
                <a:gridCol w="4914900">
                  <a:extLst>
                    <a:ext uri="{9D8B030D-6E8A-4147-A177-3AD203B41FA5}">
                      <a16:colId xmlns:a16="http://schemas.microsoft.com/office/drawing/2014/main" val="95148935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1880072702"/>
                    </a:ext>
                  </a:extLst>
                </a:gridCol>
              </a:tblGrid>
              <a:tr h="307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effectLst/>
                          <a:latin typeface="+mn-lt"/>
                        </a:rPr>
                        <a:t>Artículos</a:t>
                      </a:r>
                      <a:endParaRPr lang="en-US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Contenido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Fecha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plazo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6531800"/>
                  </a:ext>
                </a:extLst>
              </a:tr>
              <a:tr h="138914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800" b="1" i="0" u="none" strike="noStrike" cap="none" baseline="0" noProof="0" dirty="0">
                          <a:effectLst/>
                          <a:latin typeface="+mn-lt"/>
                        </a:rPr>
                        <a:t>Plan Prioritario de Acción Climática</a:t>
                      </a:r>
                      <a:endParaRPr lang="en-US" sz="1800" b="1" dirty="0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Medidas a corto plazo, de alta prioridad y listas para la implementación para reducir la contaminación por GEI </a:t>
                      </a:r>
                      <a:r>
                        <a:rPr lang="es-CO" sz="1600" b="0" i="1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(Gases de Efecto Invernadero); </a:t>
                      </a:r>
                      <a:r>
                        <a:rPr lang="es-CO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inventarios de GEI, un análisis de la reducción de emisiones; y los impactos cuantificados del medio ambiente, los beneficios para la salud (general y LIDAC) y la fuerza laboral si se implementa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Marzo 1, 2024</a:t>
                      </a:r>
                      <a:endParaRPr lang="en-US" sz="18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9922949"/>
                  </a:ext>
                </a:extLst>
              </a:tr>
              <a:tr h="9700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800" b="1" i="0" u="none" strike="noStrike" cap="none" baseline="0" noProof="0" dirty="0">
                          <a:effectLst/>
                          <a:latin typeface="+mn-lt"/>
                        </a:rPr>
                        <a:t>Plan Integral de Acción Climática</a:t>
                      </a:r>
                      <a:endParaRPr lang="en-US" sz="1800" b="1" i="0" u="none" strike="noStrike" cap="none" baseline="0" noProof="0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Actualiza los objetivos a corto plazo y establece objetivos de reducción a largo plazo con estrategias y análisis de impacto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Julio 1, 2025</a:t>
                      </a:r>
                      <a:endParaRPr lang="en-US" sz="18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533432"/>
                  </a:ext>
                </a:extLst>
              </a:tr>
              <a:tr h="85733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cap="none" baseline="0" noProof="0" dirty="0">
                          <a:effectLst/>
                          <a:latin typeface="+mn-lt"/>
                        </a:rPr>
                        <a:t>Informe de </a:t>
                      </a:r>
                      <a:r>
                        <a:rPr lang="en-US" sz="1800" b="1" i="0" u="none" strike="noStrike" cap="none" baseline="0" noProof="0" dirty="0" err="1">
                          <a:effectLst/>
                          <a:latin typeface="+mn-lt"/>
                        </a:rPr>
                        <a:t>estado</a:t>
                      </a:r>
                      <a:endParaRPr lang="en-US" sz="1800" b="1" i="0" u="none" strike="noStrike" cap="none" baseline="0" noProof="0" dirty="0"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Informa el estado de implementación, si se otorga, cualquier actualización relevante del CCAP y los próximos pasos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Julio 1, 2027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5291326"/>
                  </a:ext>
                </a:extLst>
              </a:tr>
              <a:tr h="85733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800" b="1" i="0" u="none" strike="noStrike" cap="none" baseline="0" noProof="0" dirty="0">
                          <a:effectLst/>
                          <a:latin typeface="+mn-lt"/>
                        </a:rPr>
                        <a:t>Solicitud para la fase de implementación</a:t>
                      </a:r>
                      <a:endParaRPr lang="en-US" sz="1800" b="1" i="0" u="none" strike="noStrike" cap="none" baseline="0" noProof="0" dirty="0"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Abril 1, 2024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0162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5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D6AFF14-A707-463D-ACBB-B1B5053342A4}"/>
              </a:ext>
            </a:extLst>
          </p:cNvPr>
          <p:cNvSpPr txBox="1">
            <a:spLocks/>
          </p:cNvSpPr>
          <p:nvPr/>
        </p:nvSpPr>
        <p:spPr>
          <a:xfrm>
            <a:off x="8681" y="701179"/>
            <a:ext cx="9146480" cy="4326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cap="small" dirty="0" err="1">
                <a:solidFill>
                  <a:srgbClr val="5F4B3B"/>
                </a:solidFill>
                <a:latin typeface="Candara"/>
                <a:cs typeface="Calibri"/>
              </a:rPr>
              <a:t>Resultados</a:t>
            </a:r>
            <a:r>
              <a:rPr lang="en-US" sz="2400" b="1" cap="small" dirty="0">
                <a:solidFill>
                  <a:srgbClr val="5F4B3B"/>
                </a:solidFill>
                <a:latin typeface="Candara"/>
                <a:cs typeface="Calibri"/>
              </a:rPr>
              <a:t> </a:t>
            </a:r>
            <a:r>
              <a:rPr lang="en-US" sz="2400" b="1" cap="small" dirty="0" err="1">
                <a:solidFill>
                  <a:srgbClr val="5F4B3B"/>
                </a:solidFill>
                <a:latin typeface="Candara"/>
                <a:cs typeface="Calibri"/>
              </a:rPr>
              <a:t>esperados</a:t>
            </a:r>
            <a:endParaRPr lang="en-US" sz="2400" b="1" cap="small" dirty="0">
              <a:solidFill>
                <a:srgbClr val="5F4B3B"/>
              </a:solidFill>
              <a:latin typeface="Candara"/>
              <a:cs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D5768C-7ECA-4668-AD37-A2F5341D0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7" y="6669575"/>
            <a:ext cx="9143998" cy="220660"/>
            <a:chOff x="1977" y="6669575"/>
            <a:chExt cx="9143998" cy="2206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C5BB62-9746-4F89-8D12-1687ABEC9D9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5CE7C-2D9B-48C1-9E4C-B671439C1D76}"/>
                </a:ext>
              </a:extLst>
            </p:cNvPr>
            <p:cNvSpPr/>
            <p:nvPr/>
          </p:nvSpPr>
          <p:spPr>
            <a:xfrm>
              <a:off x="1977" y="6759291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7731F4-81D7-45E0-8959-11A7A5908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977" y="-3432"/>
            <a:ext cx="9143998" cy="191905"/>
            <a:chOff x="1977" y="6669575"/>
            <a:chExt cx="9143998" cy="1919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75AA7A-461A-490A-B143-54A81A58E68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D68330-AEAC-435B-8BCF-1A2455DD1005}"/>
                </a:ext>
              </a:extLst>
            </p:cNvPr>
            <p:cNvSpPr/>
            <p:nvPr/>
          </p:nvSpPr>
          <p:spPr>
            <a:xfrm>
              <a:off x="1977" y="6730536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908F3E32-EC7C-46F5-8A53-290277CAD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" y="286345"/>
            <a:ext cx="9140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Plan de </a:t>
            </a:r>
            <a:r>
              <a:rPr lang="en-US" sz="3200" b="1" cap="small" dirty="0" err="1">
                <a:solidFill>
                  <a:srgbClr val="326297"/>
                </a:solidFill>
                <a:latin typeface="Candara"/>
                <a:cs typeface="Arial"/>
              </a:rPr>
              <a:t>Acción</a:t>
            </a: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 </a:t>
            </a:r>
            <a:r>
              <a:rPr lang="en-US" sz="3200" b="1" cap="small" dirty="0" err="1">
                <a:solidFill>
                  <a:srgbClr val="326297"/>
                </a:solidFill>
                <a:latin typeface="Candara"/>
                <a:cs typeface="Arial"/>
              </a:rPr>
              <a:t>Climática</a:t>
            </a:r>
            <a:endParaRPr lang="en-US" sz="3200" b="1" cap="small" dirty="0">
              <a:solidFill>
                <a:srgbClr val="326297"/>
              </a:solidFill>
              <a:latin typeface="Candar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C228C-6BB5-46E8-93AE-EA3CEA8FB70B}"/>
              </a:ext>
            </a:extLst>
          </p:cNvPr>
          <p:cNvSpPr/>
          <p:nvPr/>
        </p:nvSpPr>
        <p:spPr>
          <a:xfrm>
            <a:off x="-1754" y="1076722"/>
            <a:ext cx="9148028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>
              <a:solidFill>
                <a:srgbClr val="5F4B3B"/>
              </a:solidFill>
              <a:latin typeface="Calibri"/>
              <a:cs typeface="Arial"/>
            </a:endParaRPr>
          </a:p>
          <a:p>
            <a:pPr marL="800100" lvl="1" indent="-34290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>
              <a:solidFill>
                <a:srgbClr val="5F4B3B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72E68-10CA-26A0-FD08-6D502168EA5E}"/>
              </a:ext>
            </a:extLst>
          </p:cNvPr>
          <p:cNvSpPr txBox="1"/>
          <p:nvPr/>
        </p:nvSpPr>
        <p:spPr>
          <a:xfrm>
            <a:off x="8682" y="1529706"/>
            <a:ext cx="8664394" cy="5016758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sz="2200" b="1" dirty="0" err="1">
                <a:solidFill>
                  <a:srgbClr val="5F4B3B"/>
                </a:solidFill>
                <a:latin typeface="Calibri"/>
                <a:cs typeface="Arial"/>
              </a:rPr>
              <a:t>Beneficios</a:t>
            </a:r>
            <a:r>
              <a:rPr lang="en-US" sz="2200" b="1" dirty="0">
                <a:solidFill>
                  <a:srgbClr val="5F4B3B"/>
                </a:solidFill>
                <a:latin typeface="Calibri"/>
                <a:cs typeface="Arial"/>
              </a:rPr>
              <a:t> para Nevada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Mejor comprensión de las fuentes de emisión de GEI en todo el estado.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Proyecciones mejoradas de emisiones de GEI en todo el estado.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Reducción de las emisiones de GEI en todo el estado a lo largo del tiempo y de acuerdo con el objetivo de reducción a través de la implementación.
Mayor resiliencia climática.
Mejora de la calidad del aire, especialmente en </a:t>
            </a:r>
            <a:r>
              <a:rPr lang="es-CO" sz="2000" dirty="0" err="1">
                <a:solidFill>
                  <a:srgbClr val="5F4B3B"/>
                </a:solidFill>
                <a:latin typeface="Calibri"/>
                <a:cs typeface="Arial"/>
              </a:rPr>
              <a:t>LIDACs</a:t>
            </a: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.
Mejora de los beneficios para la salud, especialmente en los LIDAC.
Creación de puestos de trabajo de calidad.
Mayor participación de la comunidad. 
Mayor conciencia pública de los proyectos y resultados.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5F4B3B"/>
              </a:solidFill>
              <a:latin typeface="Calibri"/>
              <a:cs typeface="Arial"/>
            </a:endParaRPr>
          </a:p>
          <a:p>
            <a:pPr lvl="1">
              <a:spcBef>
                <a:spcPts val="0"/>
              </a:spcBef>
            </a:pPr>
            <a:r>
              <a:rPr lang="es-CO" sz="1400" b="1" i="1" dirty="0">
                <a:solidFill>
                  <a:srgbClr val="5F4B3B"/>
                </a:solidFill>
                <a:latin typeface="Calibri"/>
                <a:cs typeface="Arial"/>
              </a:rPr>
              <a:t>LIDAC (las comunidades de bajos ingresos e históricamente desfavorecidas)</a:t>
            </a:r>
          </a:p>
          <a:p>
            <a:pPr lvl="1">
              <a:spcBef>
                <a:spcPts val="0"/>
              </a:spcBef>
            </a:pPr>
            <a:r>
              <a:rPr lang="es-CO" sz="1400" b="1" i="1" dirty="0">
                <a:solidFill>
                  <a:srgbClr val="5F4B3B"/>
                </a:solidFill>
                <a:latin typeface="Calibri"/>
                <a:cs typeface="Arial"/>
              </a:rPr>
              <a:t>GEI (Gases de efecto invernadero) </a:t>
            </a:r>
            <a:endParaRPr lang="en-US" sz="1400" b="1" i="1" dirty="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8EAB78F-50B7-0B11-34C5-179251F6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62535"/>
            <a:ext cx="2133600" cy="365125"/>
          </a:xfrm>
        </p:spPr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2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D6AFF14-A707-463D-ACBB-B1B5053342A4}"/>
              </a:ext>
            </a:extLst>
          </p:cNvPr>
          <p:cNvSpPr txBox="1">
            <a:spLocks/>
          </p:cNvSpPr>
          <p:nvPr/>
        </p:nvSpPr>
        <p:spPr>
          <a:xfrm>
            <a:off x="8168" y="805292"/>
            <a:ext cx="9146480" cy="4326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b="1" cap="small" dirty="0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Alcance y participación de CPRG</a:t>
            </a:r>
            <a:endParaRPr lang="en-US" sz="2400" b="1" cap="small" dirty="0">
              <a:solidFill>
                <a:srgbClr val="5F4B3B"/>
              </a:solidFill>
              <a:latin typeface="Candara" panose="020E0502030303020204" pitchFamily="34" charset="0"/>
              <a:cs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D5768C-7ECA-4668-AD37-A2F5341D0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7" y="6669575"/>
            <a:ext cx="9143998" cy="220660"/>
            <a:chOff x="1977" y="6669575"/>
            <a:chExt cx="9143998" cy="2206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C5BB62-9746-4F89-8D12-1687ABEC9D9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5CE7C-2D9B-48C1-9E4C-B671439C1D76}"/>
                </a:ext>
              </a:extLst>
            </p:cNvPr>
            <p:cNvSpPr/>
            <p:nvPr/>
          </p:nvSpPr>
          <p:spPr>
            <a:xfrm>
              <a:off x="1977" y="6759291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7731F4-81D7-45E0-8959-11A7A5908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977" y="-3432"/>
            <a:ext cx="9143998" cy="191905"/>
            <a:chOff x="1977" y="6669575"/>
            <a:chExt cx="9143998" cy="1919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75AA7A-461A-490A-B143-54A81A58E68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D68330-AEAC-435B-8BCF-1A2455DD1005}"/>
                </a:ext>
              </a:extLst>
            </p:cNvPr>
            <p:cNvSpPr/>
            <p:nvPr/>
          </p:nvSpPr>
          <p:spPr>
            <a:xfrm>
              <a:off x="1977" y="6730536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908F3E32-EC7C-46F5-8A53-290277CAD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" y="294719"/>
            <a:ext cx="9140475" cy="63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es-CO" sz="3200" b="1" cap="small" dirty="0">
                <a:solidFill>
                  <a:srgbClr val="326297"/>
                </a:solidFill>
                <a:latin typeface="Candara"/>
                <a:cs typeface="Arial"/>
              </a:rPr>
              <a:t>Subvención para la reducción de la contaminación climática</a:t>
            </a:r>
            <a:endParaRPr lang="en-US" sz="3200" b="1" cap="small" dirty="0">
              <a:solidFill>
                <a:srgbClr val="326297"/>
              </a:solidFill>
              <a:latin typeface="Candar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C228C-6BB5-46E8-93AE-EA3CEA8FB70B}"/>
              </a:ext>
            </a:extLst>
          </p:cNvPr>
          <p:cNvSpPr/>
          <p:nvPr/>
        </p:nvSpPr>
        <p:spPr>
          <a:xfrm>
            <a:off x="6620" y="1051601"/>
            <a:ext cx="9148028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>
              <a:solidFill>
                <a:srgbClr val="5F4B3B"/>
              </a:solidFill>
              <a:latin typeface="Calibri"/>
              <a:cs typeface="Arial"/>
            </a:endParaRPr>
          </a:p>
          <a:p>
            <a:pPr marL="800100" lvl="1" indent="-34290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>
              <a:solidFill>
                <a:srgbClr val="5F4B3B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72E68-10CA-26A0-FD08-6D502168EA5E}"/>
              </a:ext>
            </a:extLst>
          </p:cNvPr>
          <p:cNvSpPr txBox="1"/>
          <p:nvPr/>
        </p:nvSpPr>
        <p:spPr>
          <a:xfrm>
            <a:off x="6621" y="1453160"/>
            <a:ext cx="8556354" cy="5139869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lvl="1">
              <a:spcBef>
                <a:spcPts val="600"/>
              </a:spcBef>
            </a:pPr>
            <a:r>
              <a:rPr lang="es-CO" sz="2200" b="1" dirty="0">
                <a:solidFill>
                  <a:srgbClr val="5F4B3B"/>
                </a:solidFill>
                <a:latin typeface="Calibri"/>
                <a:cs typeface="Arial"/>
              </a:rPr>
              <a:t>Alcance sólido y participación significativa</a:t>
            </a:r>
            <a:endParaRPr lang="en-US" sz="2200" b="1" dirty="0">
              <a:solidFill>
                <a:srgbClr val="5F4B3B"/>
              </a:solidFill>
              <a:latin typeface="Calibri"/>
              <a:cs typeface="Arial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rgbClr val="5F4B3B"/>
                </a:solidFill>
                <a:latin typeface="Calibri"/>
                <a:cs typeface="Arial"/>
              </a:rPr>
              <a:t>NDEP, la Oficina de Energía del Gobernador y otras agencias gubernamentales estatales / locales / tribales asociadas colaborarán y coordinarán las reuniones de las partes interesadas en todo el estado.
La divulgación y la participación se llevarán a cabo a lo largo del desarrollo de los Planes de Acción Climática a través de una combinación de reuniones en persona y por internet, incluyendo reuniones en las comunidades de bajos recursos </a:t>
            </a:r>
            <a:r>
              <a:rPr lang="es-CO" sz="2200" dirty="0" err="1">
                <a:solidFill>
                  <a:srgbClr val="5F4B3B"/>
                </a:solidFill>
                <a:latin typeface="Calibri"/>
                <a:cs typeface="Arial"/>
              </a:rPr>
              <a:t>LIDACs</a:t>
            </a:r>
            <a:r>
              <a:rPr lang="es-CO" sz="2200" dirty="0">
                <a:solidFill>
                  <a:srgbClr val="5F4B3B"/>
                </a:solidFill>
                <a:latin typeface="Calibri"/>
                <a:cs typeface="Arial"/>
              </a:rPr>
              <a:t>.
Información adicional sobre el CPRG y los eventos de divulgación estarán disponibles a través del sitio web del NDEP, las redes sociales y comunicación por correo electrónico</a:t>
            </a:r>
            <a:r>
              <a:rPr lang="en-US" sz="2200" dirty="0">
                <a:solidFill>
                  <a:srgbClr val="5F4B3B"/>
                </a:solidFill>
                <a:latin typeface="Calibri"/>
                <a:cs typeface="Arial"/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es-CO" sz="2200" b="1" dirty="0">
                <a:solidFill>
                  <a:srgbClr val="5F4B3B"/>
                </a:solidFill>
                <a:latin typeface="Calibri"/>
                <a:cs typeface="Arial"/>
              </a:rPr>
              <a:t>Las preguntas y comentarios se </a:t>
            </a:r>
            <a:r>
              <a:rPr lang="es-CO" sz="2200" b="1" dirty="0" err="1">
                <a:solidFill>
                  <a:srgbClr val="5F4B3B"/>
                </a:solidFill>
                <a:latin typeface="Calibri"/>
                <a:cs typeface="Arial"/>
              </a:rPr>
              <a:t>puedrán</a:t>
            </a:r>
            <a:r>
              <a:rPr lang="es-CO" sz="2200" b="1" dirty="0">
                <a:solidFill>
                  <a:srgbClr val="5F4B3B"/>
                </a:solidFill>
                <a:latin typeface="Calibri"/>
                <a:cs typeface="Arial"/>
              </a:rPr>
              <a:t> enviar a</a:t>
            </a:r>
            <a:r>
              <a:rPr lang="en-US" sz="2200" b="1" dirty="0">
                <a:solidFill>
                  <a:srgbClr val="5F4B3B"/>
                </a:solidFill>
                <a:latin typeface="Calibri"/>
                <a:cs typeface="Arial"/>
              </a:rPr>
              <a:t>:</a:t>
            </a:r>
            <a:r>
              <a:rPr lang="en-US" sz="2200" dirty="0">
                <a:solidFill>
                  <a:srgbClr val="5F4B3B"/>
                </a:solidFill>
                <a:latin typeface="Calibri"/>
                <a:cs typeface="Arial"/>
              </a:rPr>
              <a:t> ndep.cprg@ndep.nv.gov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8EAB78F-50B7-0B11-34C5-179251F6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62535"/>
            <a:ext cx="2133600" cy="365125"/>
          </a:xfrm>
        </p:spPr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2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D6AFF14-A707-463D-ACBB-B1B5053342A4}"/>
              </a:ext>
            </a:extLst>
          </p:cNvPr>
          <p:cNvSpPr txBox="1">
            <a:spLocks/>
          </p:cNvSpPr>
          <p:nvPr/>
        </p:nvSpPr>
        <p:spPr>
          <a:xfrm>
            <a:off x="8681" y="701179"/>
            <a:ext cx="9146480" cy="43260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cap="small" dirty="0" err="1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Garantizar</a:t>
            </a:r>
            <a:r>
              <a:rPr lang="en-US" sz="2400" b="1" cap="small" dirty="0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 </a:t>
            </a:r>
            <a:r>
              <a:rPr lang="en-US" sz="2400" b="1" cap="small" dirty="0" err="1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una</a:t>
            </a:r>
            <a:r>
              <a:rPr lang="en-US" sz="2400" b="1" cap="small" dirty="0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 </a:t>
            </a:r>
            <a:r>
              <a:rPr lang="en-US" sz="2400" b="1" cap="small" dirty="0" err="1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participación</a:t>
            </a:r>
            <a:r>
              <a:rPr lang="en-US" sz="2400" b="1" cap="small" dirty="0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 </a:t>
            </a:r>
            <a:r>
              <a:rPr lang="en-US" sz="2400" b="1" cap="small" dirty="0" err="1">
                <a:solidFill>
                  <a:srgbClr val="5F4B3B"/>
                </a:solidFill>
                <a:latin typeface="Candara" panose="020E0502030303020204" pitchFamily="34" charset="0"/>
                <a:cs typeface="Calibri"/>
              </a:rPr>
              <a:t>significativa</a:t>
            </a:r>
            <a:endParaRPr lang="en-US" sz="2400" b="1" cap="small" dirty="0">
              <a:solidFill>
                <a:srgbClr val="5F4B3B"/>
              </a:solidFill>
              <a:latin typeface="Candara" panose="020E0502030303020204" pitchFamily="34" charset="0"/>
              <a:cs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D5768C-7ECA-4668-AD37-A2F5341D0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7" y="6669575"/>
            <a:ext cx="9143998" cy="220660"/>
            <a:chOff x="1977" y="6669575"/>
            <a:chExt cx="9143998" cy="2206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C5BB62-9746-4F89-8D12-1687ABEC9D9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75CE7C-2D9B-48C1-9E4C-B671439C1D76}"/>
                </a:ext>
              </a:extLst>
            </p:cNvPr>
            <p:cNvSpPr/>
            <p:nvPr/>
          </p:nvSpPr>
          <p:spPr>
            <a:xfrm>
              <a:off x="1977" y="6759291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7731F4-81D7-45E0-8959-11A7A5908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977" y="-3432"/>
            <a:ext cx="9143998" cy="191905"/>
            <a:chOff x="1977" y="6669575"/>
            <a:chExt cx="9143998" cy="1919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75AA7A-461A-490A-B143-54A81A58E68F}"/>
                </a:ext>
              </a:extLst>
            </p:cNvPr>
            <p:cNvSpPr/>
            <p:nvPr/>
          </p:nvSpPr>
          <p:spPr>
            <a:xfrm>
              <a:off x="1977" y="6669575"/>
              <a:ext cx="9143998" cy="1004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D68330-AEAC-435B-8BCF-1A2455DD1005}"/>
                </a:ext>
              </a:extLst>
            </p:cNvPr>
            <p:cNvSpPr/>
            <p:nvPr/>
          </p:nvSpPr>
          <p:spPr>
            <a:xfrm>
              <a:off x="1977" y="6730536"/>
              <a:ext cx="9143998" cy="1309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908F3E32-EC7C-46F5-8A53-290277CAD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" y="294719"/>
            <a:ext cx="9140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3200" b="1" cap="small" dirty="0" err="1">
                <a:solidFill>
                  <a:srgbClr val="326297"/>
                </a:solidFill>
                <a:latin typeface="Candara"/>
                <a:cs typeface="Arial"/>
              </a:rPr>
              <a:t>Programa</a:t>
            </a: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 </a:t>
            </a:r>
            <a:r>
              <a:rPr lang="en-US" sz="3200" b="1" cap="small" dirty="0" err="1">
                <a:solidFill>
                  <a:srgbClr val="326297"/>
                </a:solidFill>
                <a:latin typeface="Candara"/>
                <a:cs typeface="Arial"/>
              </a:rPr>
              <a:t>anticipado</a:t>
            </a:r>
            <a:r>
              <a:rPr lang="en-US" sz="3200" b="1" cap="small" dirty="0">
                <a:solidFill>
                  <a:srgbClr val="326297"/>
                </a:solidFill>
                <a:latin typeface="Candara"/>
                <a:cs typeface="Arial"/>
              </a:rPr>
              <a:t> de </a:t>
            </a:r>
            <a:r>
              <a:rPr lang="en-US" sz="3200" b="1" cap="small" dirty="0" err="1">
                <a:solidFill>
                  <a:srgbClr val="326297"/>
                </a:solidFill>
                <a:latin typeface="Candara"/>
                <a:cs typeface="Arial"/>
              </a:rPr>
              <a:t>divulgación</a:t>
            </a:r>
            <a:endParaRPr lang="en-US" sz="3200" b="1" cap="small" dirty="0">
              <a:solidFill>
                <a:srgbClr val="326297"/>
              </a:solidFill>
              <a:latin typeface="Candar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C228C-6BB5-46E8-93AE-EA3CEA8FB70B}"/>
              </a:ext>
            </a:extLst>
          </p:cNvPr>
          <p:cNvSpPr/>
          <p:nvPr/>
        </p:nvSpPr>
        <p:spPr>
          <a:xfrm>
            <a:off x="6620" y="1051601"/>
            <a:ext cx="9148028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>
                <a:solidFill>
                  <a:srgbClr val="5F4B3B"/>
                </a:solidFill>
                <a:latin typeface="Calibri"/>
                <a:cs typeface="Arial"/>
              </a:rPr>
              <a:t>-  -  -  -  -  -  -  -  -  </a:t>
            </a:r>
            <a:r>
              <a:rPr lang="en-US" sz="2000">
                <a:solidFill>
                  <a:srgbClr val="5F4B3B"/>
                </a:solidFill>
                <a:latin typeface="Calibri"/>
                <a:cs typeface="Calibri"/>
              </a:rPr>
              <a:t>-  -  -  -  -  -  -  -  -  -  -  -  -  -  -  -  -  -  -  -  -  -  -  -  -  -  -  -  -  -  -  -  -  -  -  -  </a:t>
            </a:r>
            <a:endParaRPr lang="en-US" sz="2000">
              <a:solidFill>
                <a:srgbClr val="5F4B3B"/>
              </a:solidFill>
              <a:latin typeface="Calibri"/>
              <a:cs typeface="Arial"/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E8EAB78F-50B7-0B11-34C5-179251F6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62535"/>
            <a:ext cx="2133600" cy="365125"/>
          </a:xfrm>
        </p:spPr>
        <p:txBody>
          <a:bodyPr/>
          <a:lstStyle/>
          <a:p>
            <a:pPr>
              <a:defRPr/>
            </a:pPr>
            <a:fld id="{0503D940-AB8C-4343-850E-90F1D850C68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C2C491-D007-0B0A-97A6-6A6AB8E2A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96527"/>
              </p:ext>
            </p:extLst>
          </p:nvPr>
        </p:nvGraphicFramePr>
        <p:xfrm>
          <a:off x="722237" y="1494406"/>
          <a:ext cx="3849763" cy="4720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6449">
                  <a:extLst>
                    <a:ext uri="{9D8B030D-6E8A-4147-A177-3AD203B41FA5}">
                      <a16:colId xmlns:a16="http://schemas.microsoft.com/office/drawing/2014/main" val="1659153288"/>
                    </a:ext>
                  </a:extLst>
                </a:gridCol>
                <a:gridCol w="2233314">
                  <a:extLst>
                    <a:ext uri="{9D8B030D-6E8A-4147-A177-3AD203B41FA5}">
                      <a16:colId xmlns:a16="http://schemas.microsoft.com/office/drawing/2014/main" val="3696977131"/>
                    </a:ext>
                  </a:extLst>
                </a:gridCol>
              </a:tblGrid>
              <a:tr h="153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b="0" noProof="0" dirty="0">
                          <a:effectLst/>
                        </a:rPr>
                        <a:t>**Fecha anticipada</a:t>
                      </a:r>
                      <a:endParaRPr lang="es-CO" sz="105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b="0" noProof="0" dirty="0">
                          <a:effectLst/>
                        </a:rPr>
                        <a:t>Ubicación</a:t>
                      </a:r>
                      <a:endParaRPr lang="es-CO" sz="105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4150670907"/>
                  </a:ext>
                </a:extLst>
              </a:tr>
              <a:tr h="12981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b="0" noProof="0" dirty="0">
                          <a:effectLst/>
                        </a:rPr>
                        <a:t>PCAP</a:t>
                      </a:r>
                      <a:endParaRPr lang="es-CO" sz="105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08525"/>
                  </a:ext>
                </a:extLst>
              </a:tr>
              <a:tr h="1886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Julio 2023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Lanzamiento del seminario en línea 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2400448059"/>
                  </a:ext>
                </a:extLst>
              </a:tr>
              <a:tr h="128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Agosto 2023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Sur de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203395707"/>
                  </a:ext>
                </a:extLst>
              </a:tr>
              <a:tr h="128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Septiembre 2023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Norte de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3150494648"/>
                  </a:ext>
                </a:extLst>
              </a:tr>
              <a:tr h="128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Octubre 2023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Rural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2147069509"/>
                  </a:ext>
                </a:extLst>
              </a:tr>
              <a:tr h="128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Noviembre 2023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Sur de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523521995"/>
                  </a:ext>
                </a:extLst>
              </a:tr>
              <a:tr h="128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Diciembre 2023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Norte de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3168437130"/>
                  </a:ext>
                </a:extLst>
              </a:tr>
              <a:tr h="129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Enero 2024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Rural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3867539477"/>
                  </a:ext>
                </a:extLst>
              </a:tr>
              <a:tr h="1671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Febrero 2024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Carson City (NDEP)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1548518106"/>
                  </a:ext>
                </a:extLst>
              </a:tr>
              <a:tr h="12981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CCAP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339268"/>
                  </a:ext>
                </a:extLst>
              </a:tr>
              <a:tr h="1787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Marzo 2024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Lanzamiento del seminario en línea </a:t>
                      </a:r>
                      <a:endParaRPr lang="es-CO" sz="1200" b="0" noProof="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4137051200"/>
                  </a:ext>
                </a:extLst>
              </a:tr>
              <a:tr h="139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Mayo 2024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Sur de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981622345"/>
                  </a:ext>
                </a:extLst>
              </a:tr>
              <a:tr h="139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Julio 2024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Norte de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2544987768"/>
                  </a:ext>
                </a:extLst>
              </a:tr>
              <a:tr h="139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Septiembre 2024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Rural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3793429171"/>
                  </a:ext>
                </a:extLst>
              </a:tr>
              <a:tr h="139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Noviembre 2024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Sur de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309297039"/>
                  </a:ext>
                </a:extLst>
              </a:tr>
              <a:tr h="139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Enero 2025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Norte de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607168903"/>
                  </a:ext>
                </a:extLst>
              </a:tr>
              <a:tr h="139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Marzo 2025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Rural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281180829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Mayo 2025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Carson City (NDEP)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1008930508"/>
                  </a:ext>
                </a:extLst>
              </a:tr>
              <a:tr h="13946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Informe de estado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37826"/>
                  </a:ext>
                </a:extLst>
              </a:tr>
              <a:tr h="1907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Agosto 2025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Lanzamiento del seminario en línea </a:t>
                      </a:r>
                      <a:endParaRPr lang="es-CO" sz="1200" b="0" noProof="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1221797180"/>
                  </a:ext>
                </a:extLst>
              </a:tr>
              <a:tr h="149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Noviembre 2025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Sur de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4049530387"/>
                  </a:ext>
                </a:extLst>
              </a:tr>
              <a:tr h="129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Febrero 2026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Norte de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1763924748"/>
                  </a:ext>
                </a:extLst>
              </a:tr>
              <a:tr h="139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Mayo 2026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Rural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3155719414"/>
                  </a:ext>
                </a:extLst>
              </a:tr>
              <a:tr h="139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Agosto 2026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Sur de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2858508513"/>
                  </a:ext>
                </a:extLst>
              </a:tr>
              <a:tr h="139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Noviembre 2026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Norte de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1013940657"/>
                  </a:ext>
                </a:extLst>
              </a:tr>
              <a:tr h="139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Febrero 2027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Rural Nevada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2247670393"/>
                  </a:ext>
                </a:extLst>
              </a:tr>
              <a:tr h="1576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Mayo 2027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100" b="0" noProof="0" dirty="0">
                          <a:effectLst/>
                        </a:rPr>
                        <a:t>Carson City (NDEP)</a:t>
                      </a:r>
                      <a:endParaRPr lang="es-CO" sz="1200" b="0" noProof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4872" marR="54872" marT="0" marB="0" anchor="ctr"/>
                </a:tc>
                <a:extLst>
                  <a:ext uri="{0D108BD9-81ED-4DB2-BD59-A6C34878D82A}">
                    <a16:rowId xmlns:a16="http://schemas.microsoft.com/office/drawing/2014/main" val="93407937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D5E5086-D35A-6078-582B-5510CEF0B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47" y="5837649"/>
            <a:ext cx="2656704" cy="51324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0BBA9-B16F-E555-BED5-CDEC39391725}"/>
              </a:ext>
            </a:extLst>
          </p:cNvPr>
          <p:cNvSpPr txBox="1"/>
          <p:nvPr/>
        </p:nvSpPr>
        <p:spPr>
          <a:xfrm>
            <a:off x="5224847" y="5749251"/>
            <a:ext cx="3435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F4B3B"/>
                </a:solidFill>
                <a:latin typeface="+mn-lt"/>
              </a:rPr>
              <a:t>** </a:t>
            </a:r>
            <a:r>
              <a:rPr lang="en-US" sz="1600" dirty="0" err="1">
                <a:solidFill>
                  <a:srgbClr val="5F4B3B"/>
                </a:solidFill>
                <a:latin typeface="+mn-lt"/>
              </a:rPr>
              <a:t>Sujeto</a:t>
            </a:r>
            <a:r>
              <a:rPr lang="en-US" sz="1600" dirty="0">
                <a:solidFill>
                  <a:srgbClr val="5F4B3B"/>
                </a:solidFill>
                <a:latin typeface="+mn-lt"/>
              </a:rPr>
              <a:t> a </a:t>
            </a:r>
            <a:r>
              <a:rPr lang="en-US" sz="1600" dirty="0" err="1">
                <a:solidFill>
                  <a:srgbClr val="5F4B3B"/>
                </a:solidFill>
                <a:latin typeface="+mn-lt"/>
              </a:rPr>
              <a:t>cambios</a:t>
            </a:r>
            <a:endParaRPr lang="en-US" sz="1600" dirty="0">
              <a:solidFill>
                <a:srgbClr val="5F4B3B"/>
              </a:solidFill>
              <a:latin typeface="+mn-lt"/>
            </a:endParaRPr>
          </a:p>
          <a:p>
            <a:r>
              <a:rPr lang="es-CO" sz="1200" i="1" dirty="0">
                <a:solidFill>
                  <a:srgbClr val="5F4B3B"/>
                </a:solidFill>
                <a:latin typeface="Calibri"/>
                <a:cs typeface="Arial"/>
              </a:rPr>
              <a:t>Plan Prioritario de Acción </a:t>
            </a:r>
            <a:r>
              <a:rPr lang="es-CO" sz="1050" i="1" dirty="0">
                <a:solidFill>
                  <a:srgbClr val="5F4B3B"/>
                </a:solidFill>
                <a:latin typeface="Calibri"/>
                <a:cs typeface="Arial"/>
              </a:rPr>
              <a:t>(PCAP</a:t>
            </a:r>
            <a:r>
              <a:rPr lang="es-CO" sz="1200" i="1" dirty="0">
                <a:solidFill>
                  <a:srgbClr val="5F4B3B"/>
                </a:solidFill>
                <a:latin typeface="Calibri"/>
                <a:cs typeface="Arial"/>
              </a:rPr>
              <a:t>) </a:t>
            </a:r>
          </a:p>
          <a:p>
            <a:r>
              <a:rPr lang="es-CO" sz="1200" i="1" dirty="0">
                <a:solidFill>
                  <a:srgbClr val="5F4B3B"/>
                </a:solidFill>
                <a:latin typeface="Calibri"/>
                <a:cs typeface="Arial"/>
              </a:rPr>
              <a:t>Plan Integral de Acción (CCAP)</a:t>
            </a:r>
            <a:endParaRPr lang="en-US" sz="1200" i="1" dirty="0">
              <a:solidFill>
                <a:srgbClr val="5F4B3B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1A43B-EE6D-0E4B-219E-83C7FC80A636}"/>
              </a:ext>
            </a:extLst>
          </p:cNvPr>
          <p:cNvSpPr txBox="1"/>
          <p:nvPr/>
        </p:nvSpPr>
        <p:spPr>
          <a:xfrm>
            <a:off x="4374574" y="1529706"/>
            <a:ext cx="4298502" cy="470898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PCAP </a:t>
            </a:r>
            <a:r>
              <a:rPr lang="en-US" sz="2000" dirty="0" err="1">
                <a:solidFill>
                  <a:srgbClr val="5F4B3B"/>
                </a:solidFill>
                <a:latin typeface="Calibri"/>
                <a:cs typeface="Arial"/>
              </a:rPr>
              <a:t>tendrá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 </a:t>
            </a:r>
            <a:r>
              <a:rPr lang="en-US" sz="2000" dirty="0" err="1">
                <a:solidFill>
                  <a:srgbClr val="5F4B3B"/>
                </a:solidFill>
                <a:latin typeface="Calibri"/>
                <a:cs typeface="Arial"/>
              </a:rPr>
              <a:t>reuniones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 </a:t>
            </a:r>
            <a:r>
              <a:rPr lang="en-US" sz="2000" dirty="0" err="1">
                <a:solidFill>
                  <a:srgbClr val="5F4B3B"/>
                </a:solidFill>
                <a:latin typeface="Calibri"/>
                <a:cs typeface="Arial"/>
              </a:rPr>
              <a:t>mensuales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 que se </a:t>
            </a:r>
            <a:r>
              <a:rPr lang="en-US" sz="2000" dirty="0" err="1">
                <a:solidFill>
                  <a:srgbClr val="5F4B3B"/>
                </a:solidFill>
                <a:latin typeface="Calibri"/>
                <a:cs typeface="Arial"/>
              </a:rPr>
              <a:t>alternarán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 </a:t>
            </a:r>
            <a:r>
              <a:rPr lang="en-US" sz="2000" dirty="0" err="1">
                <a:solidFill>
                  <a:srgbClr val="5F4B3B"/>
                </a:solidFill>
                <a:latin typeface="Calibri"/>
                <a:cs typeface="Arial"/>
              </a:rPr>
              <a:t>por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 </a:t>
            </a:r>
            <a:r>
              <a:rPr lang="en-US" sz="2000" dirty="0" err="1">
                <a:solidFill>
                  <a:srgbClr val="5F4B3B"/>
                </a:solidFill>
                <a:latin typeface="Calibri"/>
                <a:cs typeface="Arial"/>
              </a:rPr>
              <a:t>diversas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 </a:t>
            </a:r>
            <a:r>
              <a:rPr lang="en-US" sz="2000" dirty="0" err="1">
                <a:solidFill>
                  <a:srgbClr val="5F4B3B"/>
                </a:solidFill>
                <a:latin typeface="Calibri"/>
                <a:cs typeface="Arial"/>
              </a:rPr>
              <a:t>áreas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 del </a:t>
            </a:r>
            <a:r>
              <a:rPr lang="en-US" sz="2000" dirty="0" err="1">
                <a:solidFill>
                  <a:srgbClr val="5F4B3B"/>
                </a:solidFill>
                <a:latin typeface="Calibri"/>
                <a:cs typeface="Arial"/>
              </a:rPr>
              <a:t>estado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CCAP </a:t>
            </a: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tendrá reuniones bimestrales con la misma alternancia de ubicaciones</a:t>
            </a: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El informe de estado tendrá una reunión cada 3 meses a medida que finalice la subvención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5F4B3B"/>
                </a:solidFill>
                <a:latin typeface="Calibri"/>
                <a:cs typeface="Arial"/>
              </a:rPr>
              <a:t>Se llevará a cabo un período de revisión pública y comentarios antes de finalizar el PCAP, CCAP y el Informe de Situación.</a:t>
            </a:r>
            <a:r>
              <a:rPr lang="en-US" sz="2000" dirty="0">
                <a:solidFill>
                  <a:srgbClr val="5F4B3B"/>
                </a:solidFill>
                <a:latin typeface="Calibri"/>
                <a:cs typeface="Arial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F4B3B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70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407F1D9656BA419A00C793284A7AFC" ma:contentTypeVersion="7" ma:contentTypeDescription="Create a new document." ma:contentTypeScope="" ma:versionID="727aa1863cc3d2cf63683675b951d2ab">
  <xsd:schema xmlns:xsd="http://www.w3.org/2001/XMLSchema" xmlns:xs="http://www.w3.org/2001/XMLSchema" xmlns:p="http://schemas.microsoft.com/office/2006/metadata/properties" xmlns:ns2="15f02fd0-0fb2-40a2-8174-233166e254fd" xmlns:ns3="617b2c23-0a31-41b1-be80-341f20ea8399" targetNamespace="http://schemas.microsoft.com/office/2006/metadata/properties" ma:root="true" ma:fieldsID="712b8175b49245e9fa8c40b7f85a3baa" ns2:_="" ns3:_="">
    <xsd:import namespace="15f02fd0-0fb2-40a2-8174-233166e254fd"/>
    <xsd:import namespace="617b2c23-0a31-41b1-be80-341f20ea83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02fd0-0fb2-40a2-8174-233166e254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2c23-0a31-41b1-be80-341f20ea83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7b2c23-0a31-41b1-be80-341f20ea8399">
      <UserInfo>
        <DisplayName>Andrew Tucker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745C09-16BF-4014-80E0-8F51D777E358}"/>
</file>

<file path=customXml/itemProps2.xml><?xml version="1.0" encoding="utf-8"?>
<ds:datastoreItem xmlns:ds="http://schemas.openxmlformats.org/officeDocument/2006/customXml" ds:itemID="{958580DA-44CE-4530-A045-153DF9E6558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17b2c23-0a31-41b1-be80-341f20ea8399"/>
    <ds:schemaRef ds:uri="http://purl.org/dc/elements/1.1/"/>
    <ds:schemaRef ds:uri="http://schemas.microsoft.com/office/2006/metadata/properties"/>
    <ds:schemaRef ds:uri="http://purl.org/dc/terms/"/>
    <ds:schemaRef ds:uri="15f02fd0-0fb2-40a2-8174-233166e254f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48E714-5A88-49FA-9E93-7F066F3339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1782</Words>
  <Application>Microsoft Office PowerPoint</Application>
  <PresentationFormat>On-screen Show (4:3)</PresentationFormat>
  <Paragraphs>204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Candara</vt:lpstr>
      <vt:lpstr>Century 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ndwr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bconrad</dc:creator>
  <cp:lastModifiedBy>Steven McNeece</cp:lastModifiedBy>
  <cp:revision>11</cp:revision>
  <cp:lastPrinted>2023-07-11T18:20:15Z</cp:lastPrinted>
  <dcterms:created xsi:type="dcterms:W3CDTF">2011-02-07T22:15:11Z</dcterms:created>
  <dcterms:modified xsi:type="dcterms:W3CDTF">2023-08-15T16:13:41Z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0x010100C1407F1D9656BA419A00C793284A7AFC</vt:lpwstr>
  </property>
</Properties>
</file>