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446" r:id="rId2"/>
    <p:sldId id="454" r:id="rId3"/>
    <p:sldId id="445" r:id="rId4"/>
    <p:sldId id="472" r:id="rId5"/>
    <p:sldId id="477" r:id="rId6"/>
    <p:sldId id="456" r:id="rId7"/>
    <p:sldId id="458" r:id="rId8"/>
    <p:sldId id="459" r:id="rId9"/>
    <p:sldId id="461" r:id="rId10"/>
    <p:sldId id="469" r:id="rId11"/>
    <p:sldId id="462" r:id="rId12"/>
    <p:sldId id="467" r:id="rId13"/>
    <p:sldId id="463" r:id="rId14"/>
    <p:sldId id="470" r:id="rId15"/>
    <p:sldId id="464" r:id="rId16"/>
    <p:sldId id="465" r:id="rId17"/>
    <p:sldId id="473" r:id="rId18"/>
    <p:sldId id="457" r:id="rId19"/>
    <p:sldId id="460" r:id="rId20"/>
    <p:sldId id="475" r:id="rId21"/>
    <p:sldId id="451" r:id="rId22"/>
    <p:sldId id="474" r:id="rId2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4B3B"/>
    <a:srgbClr val="0000FF"/>
    <a:srgbClr val="90B7E1"/>
    <a:srgbClr val="326297"/>
    <a:srgbClr val="97785D"/>
    <a:srgbClr val="7A9D4B"/>
    <a:srgbClr val="D7D2B7"/>
    <a:srgbClr val="216198"/>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4" autoAdjust="0"/>
    <p:restoredTop sz="91334" autoAdjust="0"/>
  </p:normalViewPr>
  <p:slideViewPr>
    <p:cSldViewPr>
      <p:cViewPr varScale="1">
        <p:scale>
          <a:sx n="70" d="100"/>
          <a:sy n="70" d="100"/>
        </p:scale>
        <p:origin x="15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5"/>
            <a:ext cx="3043649" cy="464839"/>
          </a:xfrm>
          <a:prstGeom prst="rect">
            <a:avLst/>
          </a:prstGeom>
        </p:spPr>
        <p:txBody>
          <a:bodyPr vert="horz" lIns="88147" tIns="44069" rIns="88147" bIns="44069" rtlCol="0"/>
          <a:lstStyle>
            <a:lvl1pPr algn="l">
              <a:defRPr sz="1200"/>
            </a:lvl1pPr>
          </a:lstStyle>
          <a:p>
            <a:endParaRPr lang="en-US" dirty="0"/>
          </a:p>
        </p:txBody>
      </p:sp>
      <p:sp>
        <p:nvSpPr>
          <p:cNvPr id="3" name="Date Placeholder 2"/>
          <p:cNvSpPr>
            <a:spLocks noGrp="1"/>
          </p:cNvSpPr>
          <p:nvPr>
            <p:ph type="dt" idx="1"/>
          </p:nvPr>
        </p:nvSpPr>
        <p:spPr>
          <a:xfrm>
            <a:off x="3977940" y="15"/>
            <a:ext cx="3043649" cy="464839"/>
          </a:xfrm>
          <a:prstGeom prst="rect">
            <a:avLst/>
          </a:prstGeom>
        </p:spPr>
        <p:txBody>
          <a:bodyPr vert="horz" lIns="88147" tIns="44069" rIns="88147" bIns="44069" rtlCol="0"/>
          <a:lstStyle>
            <a:lvl1pPr algn="r">
              <a:defRPr sz="1200"/>
            </a:lvl1pPr>
          </a:lstStyle>
          <a:p>
            <a:fld id="{F1E5B160-7981-405C-9F4C-B8A1E1E06422}" type="datetimeFigureOut">
              <a:rPr lang="en-US" smtClean="0"/>
              <a:pPr/>
              <a:t>10/12/2022</a:t>
            </a:fld>
            <a:endParaRPr lang="en-US" dirty="0"/>
          </a:p>
        </p:txBody>
      </p:sp>
      <p:sp>
        <p:nvSpPr>
          <p:cNvPr id="4" name="Slide Image Placeholder 3"/>
          <p:cNvSpPr>
            <a:spLocks noGrp="1" noRot="1" noChangeAspect="1"/>
          </p:cNvSpPr>
          <p:nvPr>
            <p:ph type="sldImg" idx="2"/>
          </p:nvPr>
        </p:nvSpPr>
        <p:spPr>
          <a:xfrm>
            <a:off x="1184275" y="700088"/>
            <a:ext cx="4656138" cy="3490912"/>
          </a:xfrm>
          <a:prstGeom prst="rect">
            <a:avLst/>
          </a:prstGeom>
          <a:noFill/>
          <a:ln w="12700">
            <a:solidFill>
              <a:prstClr val="black"/>
            </a:solidFill>
          </a:ln>
        </p:spPr>
        <p:txBody>
          <a:bodyPr vert="horz" lIns="88147" tIns="44069" rIns="88147" bIns="44069" rtlCol="0" anchor="ctr"/>
          <a:lstStyle/>
          <a:p>
            <a:endParaRPr lang="en-US" dirty="0"/>
          </a:p>
        </p:txBody>
      </p:sp>
      <p:sp>
        <p:nvSpPr>
          <p:cNvPr id="5" name="Notes Placeholder 4"/>
          <p:cNvSpPr>
            <a:spLocks noGrp="1"/>
          </p:cNvSpPr>
          <p:nvPr>
            <p:ph type="body" sz="quarter" idx="3"/>
          </p:nvPr>
        </p:nvSpPr>
        <p:spPr>
          <a:xfrm>
            <a:off x="702619" y="4422147"/>
            <a:ext cx="5617870" cy="4188171"/>
          </a:xfrm>
          <a:prstGeom prst="rect">
            <a:avLst/>
          </a:prstGeom>
        </p:spPr>
        <p:txBody>
          <a:bodyPr vert="horz" lIns="88147" tIns="44069" rIns="88147" bIns="440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2" y="8842738"/>
            <a:ext cx="3043649" cy="464839"/>
          </a:xfrm>
          <a:prstGeom prst="rect">
            <a:avLst/>
          </a:prstGeom>
        </p:spPr>
        <p:txBody>
          <a:bodyPr vert="horz" lIns="88147" tIns="44069" rIns="88147" bIns="440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940" y="8842738"/>
            <a:ext cx="3043649" cy="464839"/>
          </a:xfrm>
          <a:prstGeom prst="rect">
            <a:avLst/>
          </a:prstGeom>
        </p:spPr>
        <p:txBody>
          <a:bodyPr vert="horz" lIns="88147" tIns="44069" rIns="88147" bIns="44069" rtlCol="0" anchor="b"/>
          <a:lstStyle>
            <a:lvl1pPr algn="r">
              <a:defRPr sz="1200"/>
            </a:lvl1pPr>
          </a:lstStyle>
          <a:p>
            <a:fld id="{B522BFD1-B64D-4EAE-A0E6-2F7E7F4A7A4A}" type="slidenum">
              <a:rPr lang="en-US" smtClean="0"/>
              <a:pPr/>
              <a:t>‹#›</a:t>
            </a:fld>
            <a:endParaRPr lang="en-US" dirty="0"/>
          </a:p>
        </p:txBody>
      </p:sp>
    </p:spTree>
    <p:extLst>
      <p:ext uri="{BB962C8B-B14F-4D97-AF65-F5344CB8AC3E}">
        <p14:creationId xmlns:p14="http://schemas.microsoft.com/office/powerpoint/2010/main" val="300163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posting locations and notifications that the meeting is being recorded, we are seeking comments from the public on proposed fee increases found in the Water Pollution Control regulations in 445A.  Fees under the Water Pollution Control regulations covers all permits for any discharge to waters of the state…includes both surface and ground water.</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a:t>
            </a:fld>
            <a:endParaRPr lang="en-US" dirty="0"/>
          </a:p>
        </p:txBody>
      </p:sp>
    </p:spTree>
    <p:extLst>
      <p:ext uri="{BB962C8B-B14F-4D97-AF65-F5344CB8AC3E}">
        <p14:creationId xmlns:p14="http://schemas.microsoft.com/office/powerpoint/2010/main" val="3637325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Fees for Stormwater were not changed in the R206-99 regulation petition so they are even older than the ones in 232 (1).  Do we want the exact date of those or just say greater than 12 years ago?</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10</a:t>
            </a:fld>
            <a:endParaRPr lang="en-US" dirty="0"/>
          </a:p>
        </p:txBody>
      </p:sp>
    </p:spTree>
    <p:extLst>
      <p:ext uri="{BB962C8B-B14F-4D97-AF65-F5344CB8AC3E}">
        <p14:creationId xmlns:p14="http://schemas.microsoft.com/office/powerpoint/2010/main" val="290420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Fees for Stormwater were not changed in the R206-99 regulation petition so they are even older than the ones in 232 (1).  Do we want the exact date of those or just say greater than 12 years ago?</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11</a:t>
            </a:fld>
            <a:endParaRPr lang="en-US" dirty="0"/>
          </a:p>
        </p:txBody>
      </p:sp>
    </p:spTree>
    <p:extLst>
      <p:ext uri="{BB962C8B-B14F-4D97-AF65-F5344CB8AC3E}">
        <p14:creationId xmlns:p14="http://schemas.microsoft.com/office/powerpoint/2010/main" val="26531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Fees for Stormwater were not changed in the R206-99 regulation petition so they are even older than the ones in 232 (1).  Do we want the exact date of those or just say greater than 12 years ago?</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12</a:t>
            </a:fld>
            <a:endParaRPr lang="en-US" dirty="0"/>
          </a:p>
        </p:txBody>
      </p:sp>
    </p:spTree>
    <p:extLst>
      <p:ext uri="{BB962C8B-B14F-4D97-AF65-F5344CB8AC3E}">
        <p14:creationId xmlns:p14="http://schemas.microsoft.com/office/powerpoint/2010/main" val="119884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Fees were calculated based on hours spent on the initial permit review as well as annual permit renewals.  Have to review monitoring reports, etc.  Fees for Stormwater were not changed in the R206-99 regulation petition so they are even older than the ones in 232 (1).  Do we want the exact date of those or just say greater than 12 years ago?  Other general permits will be De Minimis, General Permit for Routine Maintenance Activities, Pesticide Application Program</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13</a:t>
            </a:fld>
            <a:endParaRPr lang="en-US" dirty="0"/>
          </a:p>
        </p:txBody>
      </p:sp>
    </p:spTree>
    <p:extLst>
      <p:ext uri="{BB962C8B-B14F-4D97-AF65-F5344CB8AC3E}">
        <p14:creationId xmlns:p14="http://schemas.microsoft.com/office/powerpoint/2010/main" val="3525278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Fees were calculated based on hours spent on the initial permit review as well as annual permit renewals.  Have to review monitoring reports, etc.  Fees for Stormwater were not changed in the R206-99 regulation petition so they are even older than the ones in 232 (1).  Do we want the exact date of those or just say greater than 12 years ago?  Other general permits will be De Minimis, General Permit for Routine Maintenance Activities, Pesticide Application Program</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14</a:t>
            </a:fld>
            <a:endParaRPr lang="en-US" dirty="0"/>
          </a:p>
        </p:txBody>
      </p:sp>
    </p:spTree>
    <p:extLst>
      <p:ext uri="{BB962C8B-B14F-4D97-AF65-F5344CB8AC3E}">
        <p14:creationId xmlns:p14="http://schemas.microsoft.com/office/powerpoint/2010/main" val="129957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Fees for Stormwater were not changed in the R206-99 regulation petition so they are even older than the ones in 232 (1).  Do we want the exact date of those or just say greater than 12 years ago?  Fees for septic systems are listed elsewhere in the regulation so the duplication here was deleted</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15</a:t>
            </a:fld>
            <a:endParaRPr lang="en-US" dirty="0"/>
          </a:p>
        </p:txBody>
      </p:sp>
    </p:spTree>
    <p:extLst>
      <p:ext uri="{BB962C8B-B14F-4D97-AF65-F5344CB8AC3E}">
        <p14:creationId xmlns:p14="http://schemas.microsoft.com/office/powerpoint/2010/main" val="163574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Fees for Stormwater were not changed in the R206-99 regulation petition so they are even older than the ones in 232 (1).  Do we want the exact date of those or just say greater than 12 years ago?</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16</a:t>
            </a:fld>
            <a:endParaRPr lang="en-US" dirty="0"/>
          </a:p>
        </p:txBody>
      </p:sp>
    </p:spTree>
    <p:extLst>
      <p:ext uri="{BB962C8B-B14F-4D97-AF65-F5344CB8AC3E}">
        <p14:creationId xmlns:p14="http://schemas.microsoft.com/office/powerpoint/2010/main" val="205632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Fees for Stormwater were not changed in the R206-99 regulation petition so they are even older than the ones in 232 (1).  Do we want the exact date of those or just say greater than 12 years ago?</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17</a:t>
            </a:fld>
            <a:endParaRPr lang="en-US" dirty="0"/>
          </a:p>
        </p:txBody>
      </p:sp>
    </p:spTree>
    <p:extLst>
      <p:ext uri="{BB962C8B-B14F-4D97-AF65-F5344CB8AC3E}">
        <p14:creationId xmlns:p14="http://schemas.microsoft.com/office/powerpoint/2010/main" val="152227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18</a:t>
            </a:fld>
            <a:endParaRPr lang="en-US" dirty="0"/>
          </a:p>
        </p:txBody>
      </p:sp>
    </p:spTree>
    <p:extLst>
      <p:ext uri="{BB962C8B-B14F-4D97-AF65-F5344CB8AC3E}">
        <p14:creationId xmlns:p14="http://schemas.microsoft.com/office/powerpoint/2010/main" val="374413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Some of the smaller fees may not fully cover the costs but we have attempted to be sensitive to permitees in those sectors and strive to keep our program affordable for them while trying to cover some agency costs.   Some funding is provided through federal sources which helps provide the offset.   If needed, will have information from Katrina/Bri on how much increased fees could raise fees for their customers (based on number of folks served by the facility).</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19</a:t>
            </a:fld>
            <a:endParaRPr lang="en-US" dirty="0"/>
          </a:p>
        </p:txBody>
      </p:sp>
    </p:spTree>
    <p:extLst>
      <p:ext uri="{BB962C8B-B14F-4D97-AF65-F5344CB8AC3E}">
        <p14:creationId xmlns:p14="http://schemas.microsoft.com/office/powerpoint/2010/main" val="221422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2</a:t>
            </a:fld>
            <a:endParaRPr lang="en-US" dirty="0"/>
          </a:p>
        </p:txBody>
      </p:sp>
    </p:spTree>
    <p:extLst>
      <p:ext uri="{BB962C8B-B14F-4D97-AF65-F5344CB8AC3E}">
        <p14:creationId xmlns:p14="http://schemas.microsoft.com/office/powerpoint/2010/main" val="1029017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Some of the smaller fees may not fully cover the costs but we have attempted to be sensitive to permitees in those sectors and strive to keep our program affordable for them while trying to cover some agency costs.   Some funding is provided through federal sources which helps provide the offset.   If needed, will have information from Katrina/Bri on how much increased fees could raise fees for their customers (based on number of folks served by the facility).</a:t>
            </a:r>
          </a:p>
        </p:txBody>
      </p:sp>
      <p:sp>
        <p:nvSpPr>
          <p:cNvPr id="4" name="Slide Number Placeholder 3"/>
          <p:cNvSpPr>
            <a:spLocks noGrp="1"/>
          </p:cNvSpPr>
          <p:nvPr>
            <p:ph type="sldNum" sz="quarter" idx="10"/>
          </p:nvPr>
        </p:nvSpPr>
        <p:spPr/>
        <p:txBody>
          <a:bodyPr/>
          <a:lstStyle/>
          <a:p>
            <a:fld id="{B522BFD1-B64D-4EAE-A0E6-2F7E7F4A7A4A}" type="slidenum">
              <a:rPr lang="en-US" smtClean="0"/>
              <a:pPr/>
              <a:t>20</a:t>
            </a:fld>
            <a:endParaRPr lang="en-US" dirty="0"/>
          </a:p>
        </p:txBody>
      </p:sp>
    </p:spTree>
    <p:extLst>
      <p:ext uri="{BB962C8B-B14F-4D97-AF65-F5344CB8AC3E}">
        <p14:creationId xmlns:p14="http://schemas.microsoft.com/office/powerpoint/2010/main" val="354689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21</a:t>
            </a:fld>
            <a:endParaRPr lang="en-US" dirty="0"/>
          </a:p>
        </p:txBody>
      </p:sp>
    </p:spTree>
    <p:extLst>
      <p:ext uri="{BB962C8B-B14F-4D97-AF65-F5344CB8AC3E}">
        <p14:creationId xmlns:p14="http://schemas.microsoft.com/office/powerpoint/2010/main" val="151310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3</a:t>
            </a:fld>
            <a:endParaRPr lang="en-US" dirty="0"/>
          </a:p>
        </p:txBody>
      </p:sp>
    </p:spTree>
    <p:extLst>
      <p:ext uri="{BB962C8B-B14F-4D97-AF65-F5344CB8AC3E}">
        <p14:creationId xmlns:p14="http://schemas.microsoft.com/office/powerpoint/2010/main" val="316127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4</a:t>
            </a:fld>
            <a:endParaRPr lang="en-US" dirty="0"/>
          </a:p>
        </p:txBody>
      </p:sp>
    </p:spTree>
    <p:extLst>
      <p:ext uri="{BB962C8B-B14F-4D97-AF65-F5344CB8AC3E}">
        <p14:creationId xmlns:p14="http://schemas.microsoft.com/office/powerpoint/2010/main" val="399978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5</a:t>
            </a:fld>
            <a:endParaRPr lang="en-US" dirty="0"/>
          </a:p>
        </p:txBody>
      </p:sp>
    </p:spTree>
    <p:extLst>
      <p:ext uri="{BB962C8B-B14F-4D97-AF65-F5344CB8AC3E}">
        <p14:creationId xmlns:p14="http://schemas.microsoft.com/office/powerpoint/2010/main" val="60405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6</a:t>
            </a:fld>
            <a:endParaRPr lang="en-US" dirty="0"/>
          </a:p>
        </p:txBody>
      </p:sp>
    </p:spTree>
    <p:extLst>
      <p:ext uri="{BB962C8B-B14F-4D97-AF65-F5344CB8AC3E}">
        <p14:creationId xmlns:p14="http://schemas.microsoft.com/office/powerpoint/2010/main" val="83994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r>
              <a:rPr lang="en-US" dirty="0"/>
              <a:t>Fees for Stormwater were not changed in the R206-99 regulation petition so they are even older than the ones in 232 (1).  Do we want the exact date of those or just say greater than 12 years ago?</a:t>
            </a:r>
          </a:p>
        </p:txBody>
      </p:sp>
      <p:sp>
        <p:nvSpPr>
          <p:cNvPr id="4" name="Slide Number Placeholder 3"/>
          <p:cNvSpPr>
            <a:spLocks noGrp="1"/>
          </p:cNvSpPr>
          <p:nvPr>
            <p:ph type="sldNum" sz="quarter" idx="10"/>
          </p:nvPr>
        </p:nvSpPr>
        <p:spPr/>
        <p:txBody>
          <a:bodyPr/>
          <a:lstStyle/>
          <a:p>
            <a:fld id="{B522BFD1-B64D-4EAE-A0E6-2F7E7F4A7A4A}" type="slidenum">
              <a:rPr lang="en-US" smtClean="0"/>
              <a:pPr/>
              <a:t>7</a:t>
            </a:fld>
            <a:endParaRPr lang="en-US" dirty="0"/>
          </a:p>
        </p:txBody>
      </p:sp>
    </p:spTree>
    <p:extLst>
      <p:ext uri="{BB962C8B-B14F-4D97-AF65-F5344CB8AC3E}">
        <p14:creationId xmlns:p14="http://schemas.microsoft.com/office/powerpoint/2010/main" val="15643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8</a:t>
            </a:fld>
            <a:endParaRPr lang="en-US" dirty="0"/>
          </a:p>
        </p:txBody>
      </p:sp>
    </p:spTree>
    <p:extLst>
      <p:ext uri="{BB962C8B-B14F-4D97-AF65-F5344CB8AC3E}">
        <p14:creationId xmlns:p14="http://schemas.microsoft.com/office/powerpoint/2010/main" val="668619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9</a:t>
            </a:fld>
            <a:endParaRPr lang="en-US" dirty="0"/>
          </a:p>
        </p:txBody>
      </p:sp>
    </p:spTree>
    <p:extLst>
      <p:ext uri="{BB962C8B-B14F-4D97-AF65-F5344CB8AC3E}">
        <p14:creationId xmlns:p14="http://schemas.microsoft.com/office/powerpoint/2010/main" val="301178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0ECB74-3AFE-4E12-B2AD-283CD20E3D80}" type="datetime1">
              <a:rPr lang="en-US" smtClean="0"/>
              <a:pPr>
                <a:defRPr/>
              </a:pPr>
              <a:t>10/12/2022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03D940-AB8C-4343-850E-90F1D850C6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723E48-8226-42A2-8E92-F9442D461A02}" type="datetime1">
              <a:rPr lang="en-US" smtClean="0"/>
              <a:pPr>
                <a:defRPr/>
              </a:pPr>
              <a:t>10/12/2022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986DD8-2FFF-4994-B346-F2AB0E9B206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0FE251-9D48-4B9F-9201-8E5F1D72C552}" type="datetime1">
              <a:rPr lang="en-US" smtClean="0"/>
              <a:pPr>
                <a:defRPr/>
              </a:pPr>
              <a:t>10/12/2022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F74486-C75A-4538-AD84-AE187F005CF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42C760-425D-4147-BCB6-B8ADA312B452}" type="datetime1">
              <a:rPr lang="en-US" smtClean="0"/>
              <a:pPr>
                <a:defRPr/>
              </a:pPr>
              <a:t>10/12/2022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C8348-52CF-44E6-9411-5FE69E3D925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D2EEC1-505B-48E6-B615-AD45F6560CD0}" type="datetime1">
              <a:rPr lang="en-US" smtClean="0"/>
              <a:pPr>
                <a:defRPr/>
              </a:pPr>
              <a:t>10/12/2022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57F8BF-BF66-45EB-A947-B0BE8FB0864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0DC3FB-9157-43EB-8374-CFF18FACE4A9}" type="datetime1">
              <a:rPr lang="en-US" smtClean="0"/>
              <a:pPr>
                <a:defRPr/>
              </a:pPr>
              <a:t>10/12/2022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E9A24D-1E48-4654-8F52-08AEC378D07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390B70-DB06-4686-9C9D-5E5DE5039A27}" type="datetime1">
              <a:rPr lang="en-US" smtClean="0"/>
              <a:pPr>
                <a:defRPr/>
              </a:pPr>
              <a:t>10/12/2022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61D5928-0355-4A38-8288-403E7045EBB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71ECAA-5EAA-4197-933B-20E0C3D11A28}" type="datetime1">
              <a:rPr lang="en-US" smtClean="0"/>
              <a:pPr>
                <a:defRPr/>
              </a:pPr>
              <a:t>10/12/2022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7466AB5-A271-407F-883F-7DACAB1CE4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A90CE5-19FF-46EB-AA78-EDCCC32E26B7}" type="datetime1">
              <a:rPr lang="en-US" smtClean="0"/>
              <a:pPr>
                <a:defRPr/>
              </a:pPr>
              <a:t>10/12/2022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32C1140-0409-4EB3-BB7D-DC6DFCB6805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55927B-AD22-4EF3-90FE-18826A6F1943}" type="datetime1">
              <a:rPr lang="en-US" smtClean="0"/>
              <a:pPr>
                <a:defRPr/>
              </a:pPr>
              <a:t>10/12/2022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B18A20-8DD2-47AB-AD89-B976C7080B9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2C7CA-D93B-433C-A6B3-E3ACD45452F8}" type="datetime1">
              <a:rPr lang="en-US" smtClean="0"/>
              <a:pPr>
                <a:defRPr/>
              </a:pPr>
              <a:t>10/12/2022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AC2A62-B1C7-48A4-8033-59F371202C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F50393-8251-409C-AD27-35201102A38E}" type="datetime1">
              <a:rPr lang="en-US" smtClean="0"/>
              <a:pPr>
                <a:defRPr/>
              </a:pPr>
              <a:t>10/12/2022</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8254EE-1697-41C0-890F-42D22A39C3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167" b="22630"/>
          <a:stretch/>
        </p:blipFill>
        <p:spPr>
          <a:xfrm>
            <a:off x="-3048" y="4573577"/>
            <a:ext cx="9144000" cy="2282952"/>
          </a:xfrm>
          <a:prstGeom prst="rect">
            <a:avLst/>
          </a:prstGeom>
        </p:spPr>
      </p:pic>
      <p:sp>
        <p:nvSpPr>
          <p:cNvPr id="17" name="TextBox 6"/>
          <p:cNvSpPr txBox="1">
            <a:spLocks noChangeArrowheads="1"/>
          </p:cNvSpPr>
          <p:nvPr/>
        </p:nvSpPr>
        <p:spPr bwMode="auto">
          <a:xfrm>
            <a:off x="5029200" y="6324600"/>
            <a:ext cx="3886200" cy="707886"/>
          </a:xfrm>
          <a:prstGeom prst="rect">
            <a:avLst/>
          </a:prstGeom>
          <a:noFill/>
          <a:ln w="9525">
            <a:noFill/>
            <a:miter lim="800000"/>
            <a:headEnd/>
            <a:tailEnd/>
          </a:ln>
        </p:spPr>
        <p:txBody>
          <a:bodyPr wrap="square">
            <a:spAutoFit/>
          </a:bodyPr>
          <a:lstStyle/>
          <a:p>
            <a:pPr algn="r">
              <a:defRPr/>
            </a:pPr>
            <a:r>
              <a:rPr lang="en-US" sz="1600" i="1" dirty="0">
                <a:solidFill>
                  <a:srgbClr val="685240"/>
                </a:solidFill>
                <a:latin typeface="+mn-lt"/>
                <a:cs typeface="Arial" pitchFamily="34" charset="0"/>
              </a:rPr>
              <a:t>ndep.nv.gov</a:t>
            </a:r>
          </a:p>
          <a:p>
            <a:pPr>
              <a:defRPr/>
            </a:pPr>
            <a:endParaRPr lang="en-US" sz="2400" dirty="0">
              <a:latin typeface="+mn-lt"/>
              <a:cs typeface="Arial" pitchFamily="34" charset="0"/>
            </a:endParaRPr>
          </a:p>
        </p:txBody>
      </p:sp>
      <p:sp>
        <p:nvSpPr>
          <p:cNvPr id="16" name="TextBox 6"/>
          <p:cNvSpPr txBox="1">
            <a:spLocks noChangeArrowheads="1"/>
          </p:cNvSpPr>
          <p:nvPr/>
        </p:nvSpPr>
        <p:spPr bwMode="auto">
          <a:xfrm>
            <a:off x="4546726" y="1305100"/>
            <a:ext cx="4415456" cy="3416320"/>
          </a:xfrm>
          <a:prstGeom prst="rect">
            <a:avLst/>
          </a:prstGeom>
          <a:noFill/>
          <a:ln w="9525">
            <a:noFill/>
            <a:miter lim="800000"/>
            <a:headEnd/>
            <a:tailEnd/>
          </a:ln>
        </p:spPr>
        <p:txBody>
          <a:bodyPr wrap="square" lIns="91440" tIns="45720" rIns="91440" bIns="45720" anchor="t">
            <a:spAutoFit/>
          </a:bodyPr>
          <a:lstStyle/>
          <a:p>
            <a:pPr algn="ctr">
              <a:defRPr/>
            </a:pPr>
            <a:r>
              <a:rPr lang="en-US" sz="3600" b="1" dirty="0">
                <a:solidFill>
                  <a:srgbClr val="685240"/>
                </a:solidFill>
                <a:latin typeface="+mn-lt"/>
                <a:cs typeface="Arial"/>
              </a:rPr>
              <a:t>Bureau of Water Pollution Control –Proposed Fee Updates- Workshop</a:t>
            </a:r>
            <a:endParaRPr lang="en-US" sz="3600" b="1" dirty="0">
              <a:solidFill>
                <a:srgbClr val="685240"/>
              </a:solidFill>
              <a:latin typeface="+mn-lt"/>
              <a:cs typeface="Arial" pitchFamily="34" charset="0"/>
            </a:endParaRPr>
          </a:p>
          <a:p>
            <a:pPr algn="ctr">
              <a:defRPr/>
            </a:pPr>
            <a:endParaRPr lang="en-US" b="1" dirty="0">
              <a:solidFill>
                <a:srgbClr val="685240"/>
              </a:solidFill>
              <a:latin typeface="+mn-lt"/>
              <a:cs typeface="Arial" pitchFamily="34" charset="0"/>
            </a:endParaRPr>
          </a:p>
          <a:p>
            <a:pPr algn="ctr">
              <a:defRPr/>
            </a:pPr>
            <a:r>
              <a:rPr lang="en-US" b="1" dirty="0">
                <a:solidFill>
                  <a:srgbClr val="685240"/>
                </a:solidFill>
                <a:latin typeface="+mn-lt"/>
                <a:cs typeface="Arial"/>
              </a:rPr>
              <a:t>Elizabeth Kingsland</a:t>
            </a:r>
            <a:r>
              <a:rPr lang="en-US" b="1" i="1" dirty="0">
                <a:solidFill>
                  <a:srgbClr val="685240"/>
                </a:solidFill>
                <a:latin typeface="+mn-lt"/>
                <a:cs typeface="Arial"/>
              </a:rPr>
              <a:t>, ESIV</a:t>
            </a:r>
          </a:p>
          <a:p>
            <a:pPr algn="ctr">
              <a:defRPr/>
            </a:pPr>
            <a:r>
              <a:rPr lang="en-US" b="1" i="1" dirty="0">
                <a:solidFill>
                  <a:srgbClr val="685240"/>
                </a:solidFill>
                <a:latin typeface="+mn-lt"/>
                <a:cs typeface="Arial"/>
              </a:rPr>
              <a:t>Brandon Beach, Management Analyst</a:t>
            </a:r>
          </a:p>
          <a:p>
            <a:pPr algn="ctr">
              <a:defRPr/>
            </a:pPr>
            <a:r>
              <a:rPr lang="en-US" b="1" i="1" dirty="0">
                <a:solidFill>
                  <a:srgbClr val="685240"/>
                </a:solidFill>
                <a:latin typeface="+mn-lt"/>
                <a:cs typeface="Arial"/>
              </a:rPr>
              <a:t>NDEP/October 13, 2022</a:t>
            </a:r>
            <a:endParaRPr lang="en-US" b="1" i="1" dirty="0">
              <a:solidFill>
                <a:srgbClr val="685240"/>
              </a:solidFill>
              <a:latin typeface="+mn-lt"/>
              <a:cs typeface="Arial" pitchFamily="34" charset="0"/>
            </a:endParaRPr>
          </a:p>
        </p:txBody>
      </p:sp>
      <p:sp>
        <p:nvSpPr>
          <p:cNvPr id="12" name="TextBox 6"/>
          <p:cNvSpPr txBox="1">
            <a:spLocks noChangeArrowheads="1"/>
          </p:cNvSpPr>
          <p:nvPr/>
        </p:nvSpPr>
        <p:spPr bwMode="auto">
          <a:xfrm>
            <a:off x="181818" y="2030380"/>
            <a:ext cx="4233638" cy="830997"/>
          </a:xfrm>
          <a:prstGeom prst="rect">
            <a:avLst/>
          </a:prstGeom>
          <a:noFill/>
          <a:ln w="9525">
            <a:noFill/>
            <a:miter lim="800000"/>
            <a:headEnd/>
            <a:tailEnd/>
          </a:ln>
        </p:spPr>
        <p:txBody>
          <a:bodyPr wrap="square">
            <a:spAutoFit/>
          </a:bodyPr>
          <a:lstStyle/>
          <a:p>
            <a:pPr algn="ctr">
              <a:defRPr/>
            </a:pPr>
            <a:r>
              <a:rPr lang="en-US" sz="2400" b="1" dirty="0">
                <a:solidFill>
                  <a:schemeClr val="bg1"/>
                </a:solidFill>
                <a:latin typeface="+mn-lt"/>
                <a:cs typeface="Arial" pitchFamily="34" charset="0"/>
              </a:rPr>
              <a:t>Picture – use thin </a:t>
            </a:r>
          </a:p>
          <a:p>
            <a:pPr algn="ctr">
              <a:defRPr/>
            </a:pPr>
            <a:r>
              <a:rPr lang="en-US" sz="2400" b="1" dirty="0">
                <a:solidFill>
                  <a:schemeClr val="bg1"/>
                </a:solidFill>
                <a:latin typeface="+mn-lt"/>
                <a:cs typeface="Arial" pitchFamily="34" charset="0"/>
              </a:rPr>
              <a:t>white frame</a:t>
            </a:r>
            <a:endParaRPr lang="en-US" sz="2400" b="1" i="1" dirty="0">
              <a:solidFill>
                <a:schemeClr val="bg1"/>
              </a:solidFill>
              <a:latin typeface="+mn-lt"/>
              <a:cs typeface="Arial" pitchFamily="34" charset="0"/>
            </a:endParaRPr>
          </a:p>
        </p:txBody>
      </p:sp>
      <p:pic>
        <p:nvPicPr>
          <p:cNvPr id="2" name="Picture 1"/>
          <p:cNvPicPr>
            <a:picLocks noChangeAspect="1"/>
          </p:cNvPicPr>
          <p:nvPr/>
        </p:nvPicPr>
        <p:blipFill rotWithShape="1">
          <a:blip r:embed="rId4"/>
          <a:srcRect l="60000" t="11852" r="14167" b="75555"/>
          <a:stretch/>
        </p:blipFill>
        <p:spPr>
          <a:xfrm>
            <a:off x="4572000" y="401175"/>
            <a:ext cx="4147232" cy="568572"/>
          </a:xfrm>
          <a:prstGeom prst="rect">
            <a:avLst/>
          </a:prstGeom>
        </p:spPr>
      </p:pic>
      <p:grpSp>
        <p:nvGrpSpPr>
          <p:cNvPr id="9" name="Group 8"/>
          <p:cNvGrpSpPr/>
          <p:nvPr/>
        </p:nvGrpSpPr>
        <p:grpSpPr>
          <a:xfrm>
            <a:off x="469837" y="786898"/>
            <a:ext cx="3657600" cy="3175502"/>
            <a:chOff x="469837" y="786898"/>
            <a:chExt cx="3657600" cy="3175502"/>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837" y="786898"/>
              <a:ext cx="3657600" cy="3175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914400" y="1741032"/>
              <a:ext cx="2895600" cy="1272228"/>
            </a:xfrm>
            <a:prstGeom prst="rect">
              <a:avLst/>
            </a:prstGeom>
            <a:solidFill>
              <a:srgbClr val="21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1202419" y="1481229"/>
            <a:ext cx="2438400" cy="2031325"/>
          </a:xfrm>
          <a:prstGeom prst="rect">
            <a:avLst/>
          </a:prstGeom>
          <a:noFill/>
        </p:spPr>
        <p:txBody>
          <a:bodyPr wrap="square" rtlCol="0">
            <a:spAutoFit/>
          </a:bodyPr>
          <a:lstStyle/>
          <a:p>
            <a:pPr algn="ctr"/>
            <a:r>
              <a:rPr lang="en-US" dirty="0">
                <a:solidFill>
                  <a:schemeClr val="bg1"/>
                </a:solidFill>
              </a:rPr>
              <a:t>Cover photo –  </a:t>
            </a:r>
          </a:p>
          <a:p>
            <a:pPr algn="ctr"/>
            <a:r>
              <a:rPr lang="en-US" dirty="0">
                <a:solidFill>
                  <a:schemeClr val="bg1"/>
                </a:solidFill>
              </a:rPr>
              <a:t>choose an inviting image that’s on-brand and draws audience in; should represent the “big picture” of presentation topic</a:t>
            </a:r>
          </a:p>
        </p:txBody>
      </p:sp>
      <p:sp>
        <p:nvSpPr>
          <p:cNvPr id="20" name="Rectangle 19"/>
          <p:cNvSpPr/>
          <p:nvPr/>
        </p:nvSpPr>
        <p:spPr>
          <a:xfrm>
            <a:off x="533400" y="1893432"/>
            <a:ext cx="381000" cy="1272228"/>
          </a:xfrm>
          <a:prstGeom prst="rect">
            <a:avLst/>
          </a:prstGeom>
          <a:solidFill>
            <a:srgbClr val="21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85800" y="2045832"/>
            <a:ext cx="381000" cy="1272228"/>
          </a:xfrm>
          <a:prstGeom prst="rect">
            <a:avLst/>
          </a:prstGeom>
          <a:solidFill>
            <a:srgbClr val="21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rot="16200000">
            <a:off x="-172231" y="1868979"/>
            <a:ext cx="1719038" cy="307777"/>
          </a:xfrm>
          <a:prstGeom prst="rect">
            <a:avLst/>
          </a:prstGeom>
          <a:noFill/>
        </p:spPr>
        <p:txBody>
          <a:bodyPr wrap="square" rtlCol="0">
            <a:spAutoFit/>
          </a:bodyPr>
          <a:lstStyle/>
          <a:p>
            <a:r>
              <a:rPr lang="en-US" sz="1400" dirty="0">
                <a:solidFill>
                  <a:schemeClr val="bg1"/>
                </a:solidFill>
                <a:latin typeface="+mj-lt"/>
              </a:rPr>
              <a:t>- 3.5 inches -</a:t>
            </a:r>
          </a:p>
        </p:txBody>
      </p:sp>
      <p:pic>
        <p:nvPicPr>
          <p:cNvPr id="5" name="Picture 4" descr="A picture containing grass, outdoor, sky, field&#10;&#10;Description automatically generated">
            <a:extLst>
              <a:ext uri="{FF2B5EF4-FFF2-40B4-BE49-F238E27FC236}">
                <a16:creationId xmlns:a16="http://schemas.microsoft.com/office/drawing/2014/main" id="{1AF72CA9-688A-239C-1430-BAEAA0E99F8A}"/>
              </a:ext>
            </a:extLst>
          </p:cNvPr>
          <p:cNvPicPr>
            <a:picLocks noChangeAspect="1"/>
          </p:cNvPicPr>
          <p:nvPr/>
        </p:nvPicPr>
        <p:blipFill rotWithShape="1">
          <a:blip r:embed="rId6">
            <a:extLst>
              <a:ext uri="{28A0092B-C50C-407E-A947-70E740481C1C}">
                <a14:useLocalDpi xmlns:a14="http://schemas.microsoft.com/office/drawing/2010/main" val="0"/>
              </a:ext>
            </a:extLst>
          </a:blip>
          <a:srcRect l="8531" r="24961"/>
          <a:stretch/>
        </p:blipFill>
        <p:spPr>
          <a:xfrm>
            <a:off x="424768" y="786898"/>
            <a:ext cx="3752354" cy="3175501"/>
          </a:xfrm>
          <a:prstGeom prst="rect">
            <a:avLst/>
          </a:prstGeom>
        </p:spPr>
      </p:pic>
    </p:spTree>
    <p:extLst>
      <p:ext uri="{BB962C8B-B14F-4D97-AF65-F5344CB8AC3E}">
        <p14:creationId xmlns:p14="http://schemas.microsoft.com/office/powerpoint/2010/main" val="136036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2359949" y="365356"/>
            <a:ext cx="5715000" cy="1384995"/>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Temporary and Minor Modification Application-  NAC 445A.232 Proposed Fees</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10</a:t>
            </a:fld>
            <a:endParaRPr lang="en-US" dirty="0"/>
          </a:p>
        </p:txBody>
      </p:sp>
      <p:sp>
        <p:nvSpPr>
          <p:cNvPr id="15" name="TextBox 6"/>
          <p:cNvSpPr txBox="1">
            <a:spLocks noChangeArrowheads="1"/>
          </p:cNvSpPr>
          <p:nvPr/>
        </p:nvSpPr>
        <p:spPr bwMode="auto">
          <a:xfrm>
            <a:off x="1295400" y="1610414"/>
            <a:ext cx="6400800" cy="378565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445A.232(2) – </a:t>
            </a:r>
            <a:endParaRPr lang="en-US" sz="2400" dirty="0">
              <a:solidFill>
                <a:srgbClr val="5F4B3B"/>
              </a:solidFill>
              <a:latin typeface="+mj-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Temporary Permits: Existing $250 and Proposed $350</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Minor Modification Permits: Existing (no fee) and Proposed $150</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Starting in July 1, 2026- Increase in Application Fees by 3% at the start of each fiscal thereafter.  </a:t>
            </a:r>
            <a:r>
              <a:rPr lang="en-US" sz="2400" i="1" dirty="0">
                <a:solidFill>
                  <a:srgbClr val="5F4B3B"/>
                </a:solidFill>
                <a:latin typeface="+mj-lt"/>
                <a:cs typeface="Arial" pitchFamily="34" charset="0"/>
              </a:rPr>
              <a:t>During any fiscal year, the Director may suspend the 3% fee increase</a:t>
            </a:r>
            <a:br>
              <a:rPr lang="en-US" sz="2400" b="1" dirty="0">
                <a:latin typeface="+mn-lt"/>
                <a:cs typeface="Arial" pitchFamily="34" charset="0"/>
              </a:rPr>
            </a:br>
            <a:endParaRPr lang="en-US" sz="2400" dirty="0">
              <a:latin typeface="+mn-lt"/>
            </a:endParaRP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Tree>
    <p:extLst>
      <p:ext uri="{BB962C8B-B14F-4D97-AF65-F5344CB8AC3E}">
        <p14:creationId xmlns:p14="http://schemas.microsoft.com/office/powerpoint/2010/main" val="41822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66800" y="361493"/>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Fee Changes</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11</a:t>
            </a:fld>
            <a:endParaRPr lang="en-US" dirty="0"/>
          </a:p>
        </p:txBody>
      </p:sp>
      <p:sp>
        <p:nvSpPr>
          <p:cNvPr id="15" name="TextBox 6"/>
          <p:cNvSpPr txBox="1">
            <a:spLocks noChangeArrowheads="1"/>
          </p:cNvSpPr>
          <p:nvPr/>
        </p:nvSpPr>
        <p:spPr bwMode="auto">
          <a:xfrm>
            <a:off x="1371600" y="1070201"/>
            <a:ext cx="7620000" cy="341632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445A.232(2) – Proposed- Municipal Separate Storm Sewer System (MS4) fees</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Proposed increases in Application fees, renewal fees and annual fees</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Starting July 1, 2026, Application Fees, Renewal Fees and Annual Review and Services fees- 3% at the start of each fiscal thereafter.  </a:t>
            </a:r>
            <a:r>
              <a:rPr lang="en-US" sz="2400" i="1" dirty="0">
                <a:solidFill>
                  <a:srgbClr val="5F4B3B"/>
                </a:solidFill>
                <a:latin typeface="+mj-lt"/>
                <a:cs typeface="Arial" pitchFamily="34" charset="0"/>
              </a:rPr>
              <a:t>During any fiscal year, the Director may suspend the 3% fee increase</a:t>
            </a:r>
            <a:br>
              <a:rPr lang="en-US" sz="2400" b="1" dirty="0">
                <a:latin typeface="+mn-lt"/>
                <a:cs typeface="Arial" pitchFamily="34" charset="0"/>
              </a:rPr>
            </a:br>
            <a:endParaRPr lang="en-US" sz="2400" dirty="0">
              <a:latin typeface="+mn-lt"/>
            </a:endParaRPr>
          </a:p>
        </p:txBody>
      </p:sp>
      <p:sp>
        <p:nvSpPr>
          <p:cNvPr id="22" name="TextBox 21"/>
          <p:cNvSpPr txBox="1"/>
          <p:nvPr/>
        </p:nvSpPr>
        <p:spPr>
          <a:xfrm>
            <a:off x="1567059" y="5239303"/>
            <a:ext cx="827526" cy="738664"/>
          </a:xfrm>
          <a:prstGeom prst="rect">
            <a:avLst/>
          </a:prstGeom>
          <a:noFill/>
        </p:spPr>
        <p:txBody>
          <a:bodyPr wrap="square" rtlCol="0">
            <a:spAutoFit/>
          </a:bodyPr>
          <a:lstStyle/>
          <a:p>
            <a:pPr algn="ctr"/>
            <a:r>
              <a:rPr lang="en-US" sz="1400" dirty="0">
                <a:solidFill>
                  <a:schemeClr val="bg1"/>
                </a:solidFill>
              </a:rPr>
              <a:t>Sample </a:t>
            </a:r>
          </a:p>
          <a:p>
            <a:pPr algn="ctr"/>
            <a:r>
              <a:rPr lang="en-US" sz="1400" dirty="0">
                <a:solidFill>
                  <a:schemeClr val="bg1"/>
                </a:solidFill>
              </a:rPr>
              <a:t>photo box</a:t>
            </a: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pic>
        <p:nvPicPr>
          <p:cNvPr id="3" name="Picture 2">
            <a:extLst>
              <a:ext uri="{FF2B5EF4-FFF2-40B4-BE49-F238E27FC236}">
                <a16:creationId xmlns:a16="http://schemas.microsoft.com/office/drawing/2014/main" id="{4C9D4D3F-5B3B-C433-10B5-7EA86DF2697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4068" t="38407"/>
          <a:stretch/>
        </p:blipFill>
        <p:spPr>
          <a:xfrm>
            <a:off x="1634090" y="4153489"/>
            <a:ext cx="7391364" cy="2630129"/>
          </a:xfrm>
          <a:prstGeom prst="rect">
            <a:avLst/>
          </a:prstGeom>
        </p:spPr>
      </p:pic>
      <p:sp>
        <p:nvSpPr>
          <p:cNvPr id="2" name="TextBox 1">
            <a:extLst>
              <a:ext uri="{FF2B5EF4-FFF2-40B4-BE49-F238E27FC236}">
                <a16:creationId xmlns:a16="http://schemas.microsoft.com/office/drawing/2014/main" id="{B4469D35-6D85-6087-F167-148916D267E9}"/>
              </a:ext>
            </a:extLst>
          </p:cNvPr>
          <p:cNvSpPr txBox="1"/>
          <p:nvPr/>
        </p:nvSpPr>
        <p:spPr>
          <a:xfrm>
            <a:off x="4724400" y="4079107"/>
            <a:ext cx="4114800" cy="338554"/>
          </a:xfrm>
          <a:prstGeom prst="rect">
            <a:avLst/>
          </a:prstGeom>
          <a:noFill/>
        </p:spPr>
        <p:txBody>
          <a:bodyPr wrap="square" rtlCol="0">
            <a:spAutoFit/>
          </a:bodyPr>
          <a:lstStyle/>
          <a:p>
            <a:r>
              <a:rPr lang="en-US" sz="1600" u="sng" dirty="0">
                <a:latin typeface="Times New Roman" panose="02020603050405020304" pitchFamily="18" charset="0"/>
                <a:cs typeface="Times New Roman" panose="02020603050405020304" pitchFamily="18" charset="0"/>
              </a:rPr>
              <a:t>App Fee </a:t>
            </a:r>
            <a:r>
              <a:rPr lang="en-US" sz="1600" dirty="0">
                <a:latin typeface="Times New Roman" panose="02020603050405020304" pitchFamily="18" charset="0"/>
                <a:cs typeface="Times New Roman" panose="02020603050405020304" pitchFamily="18" charset="0"/>
              </a:rPr>
              <a:t>       </a:t>
            </a:r>
            <a:r>
              <a:rPr lang="en-US" sz="1600" u="sng" dirty="0">
                <a:latin typeface="Times New Roman" panose="02020603050405020304" pitchFamily="18" charset="0"/>
                <a:cs typeface="Times New Roman" panose="02020603050405020304" pitchFamily="18" charset="0"/>
              </a:rPr>
              <a:t>Renewal Fee</a:t>
            </a:r>
            <a:r>
              <a:rPr lang="en-US" sz="1600" dirty="0">
                <a:latin typeface="Times New Roman" panose="02020603050405020304" pitchFamily="18" charset="0"/>
                <a:cs typeface="Times New Roman" panose="02020603050405020304" pitchFamily="18" charset="0"/>
              </a:rPr>
              <a:t>        </a:t>
            </a:r>
            <a:r>
              <a:rPr lang="en-US" sz="1600" u="sng" dirty="0">
                <a:latin typeface="Times New Roman" panose="02020603050405020304" pitchFamily="18" charset="0"/>
                <a:cs typeface="Times New Roman" panose="02020603050405020304" pitchFamily="18" charset="0"/>
              </a:rPr>
              <a:t>Annual Fee</a:t>
            </a:r>
          </a:p>
        </p:txBody>
      </p:sp>
    </p:spTree>
    <p:extLst>
      <p:ext uri="{BB962C8B-B14F-4D97-AF65-F5344CB8AC3E}">
        <p14:creationId xmlns:p14="http://schemas.microsoft.com/office/powerpoint/2010/main" val="60009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609600" y="791496"/>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Fee Changes</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12</a:t>
            </a:fld>
            <a:endParaRPr lang="en-US" dirty="0"/>
          </a:p>
        </p:txBody>
      </p:sp>
      <p:sp>
        <p:nvSpPr>
          <p:cNvPr id="15" name="TextBox 6"/>
          <p:cNvSpPr txBox="1">
            <a:spLocks noChangeArrowheads="1"/>
          </p:cNvSpPr>
          <p:nvPr/>
        </p:nvSpPr>
        <p:spPr bwMode="auto">
          <a:xfrm>
            <a:off x="609600" y="1899213"/>
            <a:ext cx="15544799" cy="477053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445A.232(2) –Stormwater General Permits</a:t>
            </a:r>
          </a:p>
          <a:p>
            <a:pPr>
              <a:defRPr/>
            </a:pPr>
            <a:endParaRPr lang="en-US" sz="2400" b="1" dirty="0">
              <a:solidFill>
                <a:srgbClr val="5F4B3B"/>
              </a:solidFill>
              <a:latin typeface="+mj-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Existing Application and Annual fees=$200 </a:t>
            </a:r>
          </a:p>
          <a:p>
            <a:pPr lvl="1">
              <a:defRPr/>
            </a:pPr>
            <a:endParaRPr lang="en-US" sz="2400" dirty="0">
              <a:solidFill>
                <a:srgbClr val="5F4B3B"/>
              </a:solidFill>
              <a:latin typeface="+mj-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Construction Stormwater Proposed:</a:t>
            </a:r>
          </a:p>
          <a:p>
            <a:pPr lvl="1">
              <a:defRPr/>
            </a:pPr>
            <a:endParaRPr lang="en-US" sz="2400" dirty="0">
              <a:solidFill>
                <a:srgbClr val="5F4B3B"/>
              </a:solidFill>
              <a:latin typeface="+mj-lt"/>
              <a:cs typeface="Arial" pitchFamily="34" charset="0"/>
            </a:endParaRPr>
          </a:p>
          <a:p>
            <a:r>
              <a:rPr lang="en-US" sz="2000" b="1" i="1" u="none" strike="noStrike" baseline="0" dirty="0">
                <a:solidFill>
                  <a:srgbClr val="0000FF"/>
                </a:solidFill>
                <a:latin typeface="Times New Roman" panose="02020603050405020304" pitchFamily="18" charset="0"/>
              </a:rPr>
              <a:t>Construction storm water general permits </a:t>
            </a:r>
          </a:p>
          <a:p>
            <a:r>
              <a:rPr lang="en-US" sz="2000" b="0" i="0" u="none" strike="noStrike" baseline="0" dirty="0">
                <a:solidFill>
                  <a:srgbClr val="000000"/>
                </a:solidFill>
                <a:latin typeface="Times New Roman" panose="02020603050405020304" pitchFamily="18" charset="0"/>
              </a:rPr>
              <a:t>	</a:t>
            </a:r>
          </a:p>
          <a:p>
            <a:r>
              <a:rPr lang="en-US" sz="2000" b="1" i="1" u="none" strike="noStrike" baseline="0" dirty="0">
                <a:solidFill>
                  <a:srgbClr val="0000FF"/>
                </a:solidFill>
                <a:latin typeface="Times New Roman" panose="02020603050405020304" pitchFamily="18" charset="0"/>
              </a:rPr>
              <a:t>Less than 10 acres .................................................................. </a:t>
            </a:r>
            <a:r>
              <a:rPr lang="en-US" sz="2000" b="0" i="0" u="none" strike="noStrike" baseline="0" dirty="0">
                <a:solidFill>
                  <a:srgbClr val="000000"/>
                </a:solidFill>
                <a:latin typeface="Times New Roman" panose="02020603050405020304" pitchFamily="18" charset="0"/>
              </a:rPr>
              <a:t>	</a:t>
            </a:r>
            <a:r>
              <a:rPr lang="en-US" sz="2000" b="0" i="0" u="none" strike="noStrike" baseline="0" dirty="0">
                <a:solidFill>
                  <a:srgbClr val="0000FF"/>
                </a:solidFill>
                <a:latin typeface="Times New Roman" panose="02020603050405020304" pitchFamily="18" charset="0"/>
              </a:rPr>
              <a:t>$300 	$200 	</a:t>
            </a:r>
          </a:p>
          <a:p>
            <a:r>
              <a:rPr lang="en-US" sz="2000" b="1" i="1" u="none" strike="noStrike" baseline="0" dirty="0">
                <a:solidFill>
                  <a:srgbClr val="0000FF"/>
                </a:solidFill>
                <a:latin typeface="Times New Roman" panose="02020603050405020304" pitchFamily="18" charset="0"/>
              </a:rPr>
              <a:t>10 acres or more but less than 50 acres ................................. </a:t>
            </a:r>
            <a:r>
              <a:rPr lang="en-US" sz="2000" b="0" i="0" u="none" strike="noStrike" baseline="0" dirty="0">
                <a:solidFill>
                  <a:srgbClr val="0000FF"/>
                </a:solidFill>
                <a:latin typeface="Times New Roman" panose="02020603050405020304" pitchFamily="18" charset="0"/>
              </a:rPr>
              <a:t>	$400 	$200 	</a:t>
            </a:r>
          </a:p>
          <a:p>
            <a:r>
              <a:rPr lang="en-US" sz="2000" b="1" i="1" u="none" strike="noStrike" baseline="0" dirty="0">
                <a:solidFill>
                  <a:srgbClr val="0000FF"/>
                </a:solidFill>
                <a:latin typeface="Times New Roman" panose="02020603050405020304" pitchFamily="18" charset="0"/>
              </a:rPr>
              <a:t>50 acres or more but less than 100 acres ............................... </a:t>
            </a:r>
            <a:r>
              <a:rPr lang="en-US" sz="2000" b="0" i="0" u="none" strike="noStrike" baseline="0" dirty="0">
                <a:solidFill>
                  <a:srgbClr val="0000FF"/>
                </a:solidFill>
                <a:latin typeface="Times New Roman" panose="02020603050405020304" pitchFamily="18" charset="0"/>
              </a:rPr>
              <a:t>	$750 	$400 	</a:t>
            </a:r>
          </a:p>
          <a:p>
            <a:r>
              <a:rPr lang="en-US" sz="2000" b="1" i="1" u="none" strike="noStrike" baseline="0" dirty="0">
                <a:solidFill>
                  <a:srgbClr val="0000FF"/>
                </a:solidFill>
                <a:latin typeface="Times New Roman" panose="02020603050405020304" pitchFamily="18" charset="0"/>
              </a:rPr>
              <a:t>100 acres or more but less than 500 acres ............................. </a:t>
            </a:r>
            <a:r>
              <a:rPr lang="en-US" sz="2000" b="0" i="0" u="none" strike="noStrike" baseline="0" dirty="0">
                <a:solidFill>
                  <a:srgbClr val="0000FF"/>
                </a:solidFill>
                <a:latin typeface="Times New Roman" panose="02020603050405020304" pitchFamily="18" charset="0"/>
              </a:rPr>
              <a:t>	$1,000 	$400 	</a:t>
            </a:r>
          </a:p>
          <a:p>
            <a:r>
              <a:rPr lang="en-US" sz="2000" b="1" i="1" u="none" strike="noStrike" baseline="0" dirty="0">
                <a:solidFill>
                  <a:srgbClr val="0000FF"/>
                </a:solidFill>
                <a:latin typeface="Times New Roman" panose="02020603050405020304" pitchFamily="18" charset="0"/>
              </a:rPr>
              <a:t>500 acres or more ................................................................... </a:t>
            </a:r>
            <a:r>
              <a:rPr lang="en-US" sz="2000" b="0" i="0" u="none" strike="noStrike" baseline="0" dirty="0">
                <a:solidFill>
                  <a:srgbClr val="0000FF"/>
                </a:solidFill>
                <a:latin typeface="Times New Roman" panose="02020603050405020304" pitchFamily="18" charset="0"/>
              </a:rPr>
              <a:t>	$1,250 	$400 	</a:t>
            </a:r>
          </a:p>
          <a:p>
            <a:r>
              <a:rPr lang="en-US" sz="1400" b="0" i="0" u="none" strike="noStrike" baseline="0" dirty="0">
                <a:solidFill>
                  <a:srgbClr val="000000"/>
                </a:solidFill>
                <a:latin typeface="Times New Roman" panose="02020603050405020304" pitchFamily="18" charset="0"/>
              </a:rPr>
              <a:t>	</a:t>
            </a:r>
          </a:p>
        </p:txBody>
      </p:sp>
      <p:sp>
        <p:nvSpPr>
          <p:cNvPr id="3" name="TextBox 2">
            <a:extLst>
              <a:ext uri="{FF2B5EF4-FFF2-40B4-BE49-F238E27FC236}">
                <a16:creationId xmlns:a16="http://schemas.microsoft.com/office/drawing/2014/main" id="{268A345E-A2C3-FF5D-E033-26023A0D8A42}"/>
              </a:ext>
            </a:extLst>
          </p:cNvPr>
          <p:cNvSpPr txBox="1"/>
          <p:nvPr/>
        </p:nvSpPr>
        <p:spPr>
          <a:xfrm>
            <a:off x="6249805" y="4290168"/>
            <a:ext cx="2929452" cy="369332"/>
          </a:xfrm>
          <a:prstGeom prst="rect">
            <a:avLst/>
          </a:prstGeom>
          <a:noFill/>
        </p:spPr>
        <p:txBody>
          <a:bodyPr wrap="square" rtlCol="0">
            <a:spAutoFit/>
          </a:bodyPr>
          <a:lstStyle/>
          <a:p>
            <a:r>
              <a:rPr lang="en-US" dirty="0">
                <a:solidFill>
                  <a:srgbClr val="0000FF"/>
                </a:solidFill>
              </a:rPr>
              <a:t>App Fee    Annual Fee</a:t>
            </a:r>
          </a:p>
        </p:txBody>
      </p:sp>
    </p:spTree>
    <p:extLst>
      <p:ext uri="{BB962C8B-B14F-4D97-AF65-F5344CB8AC3E}">
        <p14:creationId xmlns:p14="http://schemas.microsoft.com/office/powerpoint/2010/main" val="33964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95952" y="558410"/>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Fee Changes</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13</a:t>
            </a:fld>
            <a:endParaRPr lang="en-US" dirty="0"/>
          </a:p>
        </p:txBody>
      </p:sp>
      <p:sp>
        <p:nvSpPr>
          <p:cNvPr id="15" name="TextBox 6"/>
          <p:cNvSpPr txBox="1">
            <a:spLocks noChangeArrowheads="1"/>
          </p:cNvSpPr>
          <p:nvPr/>
        </p:nvSpPr>
        <p:spPr bwMode="auto">
          <a:xfrm>
            <a:off x="457200" y="1600200"/>
            <a:ext cx="8534400" cy="2677656"/>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445A.232 – Proposed- General Stormwater Permit Fees/Other General Permits</a:t>
            </a:r>
          </a:p>
          <a:p>
            <a:pPr marL="342900" indent="-342900">
              <a:buFont typeface="Arial" panose="020B0604020202020204" pitchFamily="34" charset="0"/>
              <a:buChar char="•"/>
              <a:defRPr/>
            </a:pPr>
            <a:endParaRPr lang="en-US" sz="2400" b="1" dirty="0">
              <a:solidFill>
                <a:srgbClr val="5F4B3B"/>
              </a:solidFill>
              <a:latin typeface="+mj-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Existing Application and Annual fees=$200 </a:t>
            </a:r>
          </a:p>
          <a:p>
            <a:pPr lvl="1">
              <a:defRPr/>
            </a:pPr>
            <a:endParaRPr lang="en-US" sz="2400" dirty="0">
              <a:solidFill>
                <a:srgbClr val="5F4B3B"/>
              </a:solidFill>
              <a:latin typeface="+mj-lt"/>
              <a:cs typeface="Arial" pitchFamily="34" charset="0"/>
            </a:endParaRPr>
          </a:p>
          <a:p>
            <a:pPr lvl="1">
              <a:defRPr/>
            </a:pPr>
            <a:br>
              <a:rPr lang="en-US" sz="2400" b="1" dirty="0">
                <a:latin typeface="+mn-lt"/>
                <a:cs typeface="Arial" pitchFamily="34" charset="0"/>
              </a:rPr>
            </a:br>
            <a:endParaRPr lang="en-US" sz="2400" dirty="0">
              <a:latin typeface="+mn-lt"/>
            </a:endParaRPr>
          </a:p>
        </p:txBody>
      </p:sp>
      <p:sp>
        <p:nvSpPr>
          <p:cNvPr id="2" name="TextBox 1">
            <a:extLst>
              <a:ext uri="{FF2B5EF4-FFF2-40B4-BE49-F238E27FC236}">
                <a16:creationId xmlns:a16="http://schemas.microsoft.com/office/drawing/2014/main" id="{0DB7FC2E-8C1C-9D98-8ADB-80108FC6D3FA}"/>
              </a:ext>
            </a:extLst>
          </p:cNvPr>
          <p:cNvSpPr txBox="1"/>
          <p:nvPr/>
        </p:nvSpPr>
        <p:spPr>
          <a:xfrm>
            <a:off x="609600" y="4070739"/>
            <a:ext cx="9144000" cy="1908215"/>
          </a:xfrm>
          <a:prstGeom prst="rect">
            <a:avLst/>
          </a:prstGeom>
          <a:noFill/>
        </p:spPr>
        <p:txBody>
          <a:bodyPr wrap="square" rtlCol="0">
            <a:spAutoFit/>
          </a:bodyPr>
          <a:lstStyle/>
          <a:p>
            <a:r>
              <a:rPr lang="en-US" sz="2000" b="1" i="1" u="none" strike="noStrike" baseline="0" dirty="0">
                <a:solidFill>
                  <a:srgbClr val="0000FF"/>
                </a:solidFill>
                <a:latin typeface="Times New Roman" panose="02020603050405020304" pitchFamily="18" charset="0"/>
              </a:rPr>
              <a:t>Industrial multi-sector general permit ..................... 	 </a:t>
            </a:r>
            <a:r>
              <a:rPr lang="en-US" sz="2000" dirty="0">
                <a:solidFill>
                  <a:srgbClr val="0000FF"/>
                </a:solidFill>
                <a:latin typeface="Times New Roman" panose="02020603050405020304" pitchFamily="18" charset="0"/>
              </a:rPr>
              <a:t>$1,500	         $1,000</a:t>
            </a:r>
            <a:endParaRPr lang="en-US" sz="2000" b="0" i="0" u="none" strike="noStrike" baseline="0" dirty="0">
              <a:solidFill>
                <a:srgbClr val="0000FF"/>
              </a:solidFill>
              <a:latin typeface="Times New Roman" panose="02020603050405020304" pitchFamily="18" charset="0"/>
            </a:endParaRPr>
          </a:p>
          <a:p>
            <a:endParaRPr lang="en-US" sz="2000" b="1" i="1" u="none" strike="noStrike" baseline="0" dirty="0">
              <a:solidFill>
                <a:srgbClr val="0000FF"/>
              </a:solidFill>
              <a:latin typeface="Times New Roman" panose="02020603050405020304" pitchFamily="18" charset="0"/>
            </a:endParaRPr>
          </a:p>
          <a:p>
            <a:r>
              <a:rPr lang="en-US" sz="2000" b="1" i="1" u="none" strike="noStrike" baseline="0" dirty="0">
                <a:solidFill>
                  <a:srgbClr val="0000FF"/>
                </a:solidFill>
                <a:latin typeface="Times New Roman" panose="02020603050405020304" pitchFamily="18" charset="0"/>
              </a:rPr>
              <a:t>Mining storm water general permit ........................... </a:t>
            </a:r>
            <a:r>
              <a:rPr lang="en-US" sz="2000" b="0" i="0" u="none" strike="noStrike" baseline="0" dirty="0">
                <a:solidFill>
                  <a:srgbClr val="0000FF"/>
                </a:solidFill>
                <a:latin typeface="Times New Roman" panose="02020603050405020304" pitchFamily="18" charset="0"/>
              </a:rPr>
              <a:t>$1,500             $1,000 </a:t>
            </a:r>
          </a:p>
          <a:p>
            <a:r>
              <a:rPr lang="en-US" sz="2000" b="0" i="0" u="none" strike="noStrike" baseline="0" dirty="0">
                <a:solidFill>
                  <a:srgbClr val="0000FF"/>
                </a:solidFill>
                <a:latin typeface="Times New Roman" panose="02020603050405020304" pitchFamily="18" charset="0"/>
              </a:rPr>
              <a:t>	</a:t>
            </a:r>
          </a:p>
          <a:p>
            <a:r>
              <a:rPr lang="en-US" sz="2000" b="1" i="1" u="none" strike="noStrike" baseline="0" dirty="0">
                <a:solidFill>
                  <a:srgbClr val="0000FF"/>
                </a:solidFill>
                <a:latin typeface="Times New Roman" panose="02020603050405020304" pitchFamily="18" charset="0"/>
              </a:rPr>
              <a:t>Other general permits ................................................	   </a:t>
            </a:r>
            <a:r>
              <a:rPr lang="en-US" sz="2000" b="0" i="0" u="none" strike="noStrike" baseline="0" dirty="0">
                <a:solidFill>
                  <a:srgbClr val="0000FF"/>
                </a:solidFill>
                <a:latin typeface="Times New Roman" panose="02020603050405020304" pitchFamily="18" charset="0"/>
              </a:rPr>
              <a:t>$ 300              $ 300 </a:t>
            </a:r>
            <a:r>
              <a:rPr lang="en-US" sz="1800" b="0" i="0" u="none" strike="noStrike" baseline="0" dirty="0">
                <a:solidFill>
                  <a:srgbClr val="0000FF"/>
                </a:solidFill>
                <a:latin typeface="Times New Roman" panose="02020603050405020304" pitchFamily="18" charset="0"/>
              </a:rPr>
              <a:t>	</a:t>
            </a:r>
          </a:p>
          <a:p>
            <a:endParaRPr lang="en-US" sz="1800" b="0" i="0" u="none" strike="noStrike" baseline="0" dirty="0">
              <a:solidFill>
                <a:srgbClr val="000000"/>
              </a:solidFill>
              <a:latin typeface="Times New Roman" panose="02020603050405020304" pitchFamily="18" charset="0"/>
            </a:endParaRPr>
          </a:p>
        </p:txBody>
      </p:sp>
      <p:sp>
        <p:nvSpPr>
          <p:cNvPr id="3" name="TextBox 2">
            <a:extLst>
              <a:ext uri="{FF2B5EF4-FFF2-40B4-BE49-F238E27FC236}">
                <a16:creationId xmlns:a16="http://schemas.microsoft.com/office/drawing/2014/main" id="{CE11E25F-BA71-364C-10D1-447769E32E4D}"/>
              </a:ext>
            </a:extLst>
          </p:cNvPr>
          <p:cNvSpPr txBox="1"/>
          <p:nvPr/>
        </p:nvSpPr>
        <p:spPr>
          <a:xfrm>
            <a:off x="6096000" y="3645624"/>
            <a:ext cx="3048000" cy="369332"/>
          </a:xfrm>
          <a:prstGeom prst="rect">
            <a:avLst/>
          </a:prstGeom>
          <a:noFill/>
        </p:spPr>
        <p:txBody>
          <a:bodyPr wrap="square" rtlCol="0">
            <a:spAutoFit/>
          </a:bodyPr>
          <a:lstStyle/>
          <a:p>
            <a:r>
              <a:rPr lang="en-US" dirty="0">
                <a:solidFill>
                  <a:srgbClr val="0000FF"/>
                </a:solidFill>
                <a:latin typeface="Times New Roman" panose="02020603050405020304" pitchFamily="18" charset="0"/>
                <a:cs typeface="Times New Roman" panose="02020603050405020304" pitchFamily="18" charset="0"/>
              </a:rPr>
              <a:t>App Fee           Annual Fee</a:t>
            </a:r>
          </a:p>
        </p:txBody>
      </p:sp>
    </p:spTree>
    <p:extLst>
      <p:ext uri="{BB962C8B-B14F-4D97-AF65-F5344CB8AC3E}">
        <p14:creationId xmlns:p14="http://schemas.microsoft.com/office/powerpoint/2010/main" val="343720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33400" y="907029"/>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Fee Changes</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14</a:t>
            </a:fld>
            <a:endParaRPr lang="en-US" dirty="0"/>
          </a:p>
        </p:txBody>
      </p:sp>
      <p:sp>
        <p:nvSpPr>
          <p:cNvPr id="15" name="TextBox 6"/>
          <p:cNvSpPr txBox="1">
            <a:spLocks noChangeArrowheads="1"/>
          </p:cNvSpPr>
          <p:nvPr/>
        </p:nvSpPr>
        <p:spPr bwMode="auto">
          <a:xfrm>
            <a:off x="533400" y="1802566"/>
            <a:ext cx="6705600" cy="230832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445A.232 – Proposed- General Stormwater Permit Fees (cont)</a:t>
            </a:r>
          </a:p>
          <a:p>
            <a:pPr lvl="1">
              <a:defRPr/>
            </a:pPr>
            <a:endParaRPr lang="en-US" sz="2400" dirty="0">
              <a:solidFill>
                <a:srgbClr val="5F4B3B"/>
              </a:solidFill>
              <a:latin typeface="+mj-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Reinspections and no-exposure waivers</a:t>
            </a:r>
          </a:p>
          <a:p>
            <a:pPr lvl="1">
              <a:defRPr/>
            </a:pPr>
            <a:br>
              <a:rPr lang="en-US" sz="2400" b="1" dirty="0">
                <a:latin typeface="+mn-lt"/>
                <a:cs typeface="Arial" pitchFamily="34" charset="0"/>
              </a:rPr>
            </a:br>
            <a:endParaRPr lang="en-US" sz="2400" dirty="0">
              <a:latin typeface="+mn-lt"/>
            </a:endParaRPr>
          </a:p>
        </p:txBody>
      </p:sp>
      <p:sp>
        <p:nvSpPr>
          <p:cNvPr id="2" name="TextBox 1">
            <a:extLst>
              <a:ext uri="{FF2B5EF4-FFF2-40B4-BE49-F238E27FC236}">
                <a16:creationId xmlns:a16="http://schemas.microsoft.com/office/drawing/2014/main" id="{0DB7FC2E-8C1C-9D98-8ADB-80108FC6D3FA}"/>
              </a:ext>
            </a:extLst>
          </p:cNvPr>
          <p:cNvSpPr txBox="1"/>
          <p:nvPr/>
        </p:nvSpPr>
        <p:spPr>
          <a:xfrm>
            <a:off x="1400464" y="3581400"/>
            <a:ext cx="7591136" cy="1200329"/>
          </a:xfrm>
          <a:prstGeom prst="rect">
            <a:avLst/>
          </a:prstGeom>
          <a:noFill/>
        </p:spPr>
        <p:txBody>
          <a:bodyPr wrap="square" rtlCol="0">
            <a:spAutoFit/>
          </a:bodyPr>
          <a:lstStyle/>
          <a:p>
            <a:pPr marL="342900" indent="-342900">
              <a:buAutoNum type="alphaLcParenBoth"/>
            </a:pPr>
            <a:r>
              <a:rPr lang="en-US" sz="1800" b="1" i="1" u="none" strike="noStrike" baseline="0" dirty="0">
                <a:solidFill>
                  <a:srgbClr val="0000FF"/>
                </a:solidFill>
                <a:latin typeface="Times New Roman" panose="02020603050405020304" pitchFamily="18" charset="0"/>
              </a:rPr>
              <a:t>For reinspecting a site that has submitted a notice of termination, $200 per reinspection. </a:t>
            </a:r>
          </a:p>
          <a:p>
            <a:endParaRPr lang="en-US" sz="1800" b="0" i="0" u="none" strike="noStrike" baseline="0" dirty="0">
              <a:solidFill>
                <a:srgbClr val="000000"/>
              </a:solidFill>
              <a:latin typeface="Times New Roman" panose="02020603050405020304" pitchFamily="18" charset="0"/>
            </a:endParaRPr>
          </a:p>
          <a:p>
            <a:r>
              <a:rPr lang="en-US" sz="1800" b="1" i="1" u="none" strike="noStrike" baseline="0" dirty="0">
                <a:solidFill>
                  <a:srgbClr val="0000FF"/>
                </a:solidFill>
                <a:latin typeface="Times New Roman" panose="02020603050405020304" pitchFamily="18" charset="0"/>
              </a:rPr>
              <a:t>(b) For inspecting a site that is seeking a no exposure certificate, $250. </a:t>
            </a:r>
            <a:endParaRPr lang="en-US" sz="1800" b="0" i="0" u="none" strike="noStrike" baseline="0" dirty="0">
              <a:solidFill>
                <a:srgbClr val="0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9385692E-F898-1BA5-A050-71034464F930}"/>
              </a:ext>
            </a:extLst>
          </p:cNvPr>
          <p:cNvSpPr txBox="1"/>
          <p:nvPr/>
        </p:nvSpPr>
        <p:spPr>
          <a:xfrm>
            <a:off x="533400" y="5154046"/>
            <a:ext cx="8458200" cy="120032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5F4B3B"/>
                </a:solidFill>
                <a:latin typeface="+mj-lt"/>
                <a:cs typeface="Arial" pitchFamily="34" charset="0"/>
              </a:rPr>
              <a:t>Starting in July 1, 2026- Application Fees –increase by 3% at the start of each fiscal thereafter.  </a:t>
            </a:r>
            <a:r>
              <a:rPr lang="en-US" sz="2400" i="1" dirty="0">
                <a:solidFill>
                  <a:srgbClr val="5F4B3B"/>
                </a:solidFill>
                <a:latin typeface="+mj-lt"/>
                <a:cs typeface="Arial" pitchFamily="34" charset="0"/>
              </a:rPr>
              <a:t>During any fiscal year, the Director may suspend the 3% fee increase</a:t>
            </a:r>
            <a:endParaRPr lang="en-US" sz="2400" dirty="0"/>
          </a:p>
        </p:txBody>
      </p:sp>
    </p:spTree>
    <p:extLst>
      <p:ext uri="{BB962C8B-B14F-4D97-AF65-F5344CB8AC3E}">
        <p14:creationId xmlns:p14="http://schemas.microsoft.com/office/powerpoint/2010/main" val="331140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66800" y="361493"/>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Fee Changes</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15</a:t>
            </a:fld>
            <a:endParaRPr lang="en-US" dirty="0"/>
          </a:p>
        </p:txBody>
      </p:sp>
      <p:sp>
        <p:nvSpPr>
          <p:cNvPr id="15" name="TextBox 6"/>
          <p:cNvSpPr txBox="1">
            <a:spLocks noChangeArrowheads="1"/>
          </p:cNvSpPr>
          <p:nvPr/>
        </p:nvSpPr>
        <p:spPr bwMode="auto">
          <a:xfrm>
            <a:off x="1676399" y="1405460"/>
            <a:ext cx="7349053" cy="452431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445A.872 – Proposed- Underground Injection Control</a:t>
            </a:r>
          </a:p>
          <a:p>
            <a:pPr marL="342900" indent="-342900">
              <a:buFont typeface="Arial" panose="020B0604020202020204" pitchFamily="34" charset="0"/>
              <a:buChar char="•"/>
              <a:defRPr/>
            </a:pPr>
            <a:endParaRPr lang="en-US" sz="2400" b="1" dirty="0">
              <a:solidFill>
                <a:srgbClr val="5F4B3B"/>
              </a:solidFill>
              <a:latin typeface="+mj-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n-lt"/>
                <a:cs typeface="Arial" pitchFamily="34" charset="0"/>
              </a:rPr>
              <a:t>Clean up</a:t>
            </a:r>
          </a:p>
          <a:p>
            <a:pPr marL="800100" lvl="1" indent="-342900">
              <a:buFont typeface="Arial" panose="020B0604020202020204" pitchFamily="34" charset="0"/>
              <a:buChar char="•"/>
              <a:defRPr/>
            </a:pPr>
            <a:endParaRPr lang="en-US" sz="2400" dirty="0">
              <a:solidFill>
                <a:srgbClr val="5F4B3B"/>
              </a:solidFill>
              <a:latin typeface="+mn-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n-lt"/>
                <a:cs typeface="Arial" pitchFamily="34" charset="0"/>
              </a:rPr>
              <a:t>Addition of a Minor Modification Fee of $150</a:t>
            </a:r>
          </a:p>
          <a:p>
            <a:pPr marL="800100" lvl="1" indent="-342900">
              <a:buFont typeface="Arial" panose="020B0604020202020204" pitchFamily="34" charset="0"/>
              <a:buChar char="•"/>
              <a:defRPr/>
            </a:pPr>
            <a:endParaRPr lang="en-US" sz="2400" dirty="0">
              <a:solidFill>
                <a:srgbClr val="5F4B3B"/>
              </a:solidFill>
              <a:latin typeface="+mn-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Starting July 1, 2026, Application Fees and Annual Review and Services fees- 3% at the start of each fiscal thereafter.  </a:t>
            </a:r>
            <a:r>
              <a:rPr lang="en-US" sz="2400" i="1" dirty="0">
                <a:solidFill>
                  <a:srgbClr val="5F4B3B"/>
                </a:solidFill>
                <a:latin typeface="+mj-lt"/>
                <a:cs typeface="Arial" pitchFamily="34" charset="0"/>
              </a:rPr>
              <a:t>During any fiscal year, the Director may suspend the 3% fee increase.</a:t>
            </a:r>
            <a:br>
              <a:rPr lang="en-US" sz="2400" b="1" dirty="0">
                <a:solidFill>
                  <a:srgbClr val="5F4B3B"/>
                </a:solidFill>
                <a:latin typeface="+mn-lt"/>
                <a:cs typeface="Arial" pitchFamily="34" charset="0"/>
              </a:rPr>
            </a:br>
            <a:endParaRPr lang="en-US" sz="2400" dirty="0">
              <a:solidFill>
                <a:srgbClr val="5F4B3B"/>
              </a:solidFill>
              <a:latin typeface="+mn-lt"/>
            </a:endParaRP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Tree>
    <p:extLst>
      <p:ext uri="{BB962C8B-B14F-4D97-AF65-F5344CB8AC3E}">
        <p14:creationId xmlns:p14="http://schemas.microsoft.com/office/powerpoint/2010/main" val="3424907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66800" y="361493"/>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Fee Changes</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16</a:t>
            </a:fld>
            <a:endParaRPr lang="en-US" dirty="0"/>
          </a:p>
        </p:txBody>
      </p:sp>
      <p:sp>
        <p:nvSpPr>
          <p:cNvPr id="15" name="TextBox 6"/>
          <p:cNvSpPr txBox="1">
            <a:spLocks noChangeArrowheads="1"/>
          </p:cNvSpPr>
          <p:nvPr/>
        </p:nvSpPr>
        <p:spPr bwMode="auto">
          <a:xfrm>
            <a:off x="1600200" y="1308090"/>
            <a:ext cx="7315200" cy="5632311"/>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445A.963 – Proposed- Onsite Sewage Disposal Systems (OSDS)</a:t>
            </a:r>
          </a:p>
          <a:p>
            <a:pPr lvl="1">
              <a:defRPr/>
            </a:pPr>
            <a:endParaRPr lang="en-US" sz="2400" dirty="0">
              <a:solidFill>
                <a:srgbClr val="5F4B3B"/>
              </a:solidFill>
              <a:latin typeface="+mj-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n-lt"/>
                <a:cs typeface="Arial" pitchFamily="34" charset="0"/>
              </a:rPr>
              <a:t>Increase in one-time application fee to construct or make major modifications for &lt;5,000 gallon system from $200 to $400</a:t>
            </a:r>
          </a:p>
          <a:p>
            <a:pPr marL="800100" lvl="1" indent="-342900">
              <a:buFont typeface="Arial" panose="020B0604020202020204" pitchFamily="34" charset="0"/>
              <a:buChar char="•"/>
              <a:defRPr/>
            </a:pPr>
            <a:endParaRPr lang="en-US" sz="2400" dirty="0">
              <a:solidFill>
                <a:srgbClr val="5F4B3B"/>
              </a:solidFill>
              <a:latin typeface="+mn-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n-lt"/>
                <a:cs typeface="Arial" pitchFamily="34" charset="0"/>
              </a:rPr>
              <a:t>Creation of an annual renewal fee for a system less than &lt;5,000 gallons =$150</a:t>
            </a:r>
          </a:p>
          <a:p>
            <a:pPr lvl="1">
              <a:defRPr/>
            </a:pPr>
            <a:endParaRPr lang="en-US" sz="2400" dirty="0">
              <a:solidFill>
                <a:srgbClr val="5F4B3B"/>
              </a:solidFill>
              <a:latin typeface="+mn-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n-lt"/>
                <a:cs typeface="Arial" pitchFamily="34" charset="0"/>
              </a:rPr>
              <a:t>Creation of a new fee to add an existing &lt;5,000 gallon system to a general permit =$150</a:t>
            </a:r>
          </a:p>
          <a:p>
            <a:pPr marL="800100" lvl="1" indent="-342900">
              <a:buFont typeface="Arial" panose="020B0604020202020204" pitchFamily="34" charset="0"/>
              <a:buChar char="•"/>
              <a:defRPr/>
            </a:pPr>
            <a:endParaRPr lang="en-US" sz="2400" b="1" dirty="0">
              <a:solidFill>
                <a:srgbClr val="5F4B3B"/>
              </a:solidFill>
              <a:latin typeface="+mn-lt"/>
              <a:cs typeface="Arial" pitchFamily="34" charset="0"/>
            </a:endParaRPr>
          </a:p>
          <a:p>
            <a:pPr lvl="1">
              <a:defRPr/>
            </a:pPr>
            <a:endParaRPr lang="en-US" sz="2400" b="1" dirty="0">
              <a:solidFill>
                <a:srgbClr val="5F4B3B"/>
              </a:solidFill>
              <a:latin typeface="+mn-lt"/>
              <a:cs typeface="Arial" pitchFamily="34" charset="0"/>
            </a:endParaRPr>
          </a:p>
          <a:p>
            <a:pPr lvl="1">
              <a:defRPr/>
            </a:pPr>
            <a:endParaRPr lang="en-US" sz="2400" dirty="0">
              <a:latin typeface="+mn-lt"/>
            </a:endParaRP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Tree>
    <p:extLst>
      <p:ext uri="{BB962C8B-B14F-4D97-AF65-F5344CB8AC3E}">
        <p14:creationId xmlns:p14="http://schemas.microsoft.com/office/powerpoint/2010/main" val="209815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33818" y="868492"/>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Fee Changes</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17</a:t>
            </a:fld>
            <a:endParaRPr lang="en-US" dirty="0"/>
          </a:p>
        </p:txBody>
      </p:sp>
      <p:sp>
        <p:nvSpPr>
          <p:cNvPr id="15" name="TextBox 6"/>
          <p:cNvSpPr txBox="1">
            <a:spLocks noChangeArrowheads="1"/>
          </p:cNvSpPr>
          <p:nvPr/>
        </p:nvSpPr>
        <p:spPr bwMode="auto">
          <a:xfrm>
            <a:off x="1477539" y="1816915"/>
            <a:ext cx="7349053" cy="415498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445A.963 – Proposed- Onsite Sewage Disposal Systems (OSDS)</a:t>
            </a:r>
          </a:p>
          <a:p>
            <a:pPr>
              <a:defRPr/>
            </a:pPr>
            <a:endParaRPr lang="en-US" sz="2400" dirty="0">
              <a:solidFill>
                <a:srgbClr val="5F4B3B"/>
              </a:solidFill>
              <a:latin typeface="+mj-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n-lt"/>
                <a:cs typeface="Arial" pitchFamily="34" charset="0"/>
              </a:rPr>
              <a:t>Addition of a Minor Modification Fee of $150</a:t>
            </a:r>
          </a:p>
          <a:p>
            <a:pPr lvl="1">
              <a:defRPr/>
            </a:pPr>
            <a:endParaRPr lang="en-US" sz="2400" dirty="0">
              <a:solidFill>
                <a:srgbClr val="5F4B3B"/>
              </a:solidFill>
              <a:latin typeface="+mn-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Starting July 1, 2026, Application Fees and Annual Review and Services fees- 3% at the start of each fiscal thereafter.  </a:t>
            </a:r>
            <a:r>
              <a:rPr lang="en-US" sz="2400" i="1" dirty="0">
                <a:solidFill>
                  <a:srgbClr val="5F4B3B"/>
                </a:solidFill>
                <a:latin typeface="+mj-lt"/>
                <a:cs typeface="Arial" pitchFamily="34" charset="0"/>
              </a:rPr>
              <a:t>During any fiscal year, the Director may suspend the 3% fee increase.</a:t>
            </a:r>
            <a:endParaRPr lang="en-US" sz="2400" b="1" dirty="0">
              <a:solidFill>
                <a:srgbClr val="5F4B3B"/>
              </a:solidFill>
              <a:latin typeface="+mn-lt"/>
              <a:cs typeface="Arial" pitchFamily="34" charset="0"/>
            </a:endParaRPr>
          </a:p>
          <a:p>
            <a:pPr lvl="1">
              <a:defRPr/>
            </a:pPr>
            <a:br>
              <a:rPr lang="en-US" sz="2400" b="1" dirty="0">
                <a:latin typeface="+mn-lt"/>
                <a:cs typeface="Arial" pitchFamily="34" charset="0"/>
              </a:rPr>
            </a:br>
            <a:endParaRPr lang="en-US" sz="2400" dirty="0">
              <a:latin typeface="+mn-lt"/>
            </a:endParaRP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Tree>
    <p:extLst>
      <p:ext uri="{BB962C8B-B14F-4D97-AF65-F5344CB8AC3E}">
        <p14:creationId xmlns:p14="http://schemas.microsoft.com/office/powerpoint/2010/main" val="4947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198418" y="636683"/>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How were the proposed fees developed?</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18</a:t>
            </a:fld>
            <a:endParaRPr lang="en-US" dirty="0"/>
          </a:p>
        </p:txBody>
      </p:sp>
      <p:sp>
        <p:nvSpPr>
          <p:cNvPr id="15" name="TextBox 6"/>
          <p:cNvSpPr txBox="1">
            <a:spLocks noChangeArrowheads="1"/>
          </p:cNvSpPr>
          <p:nvPr/>
        </p:nvSpPr>
        <p:spPr bwMode="auto">
          <a:xfrm>
            <a:off x="2286000" y="2151727"/>
            <a:ext cx="5257800" cy="2554545"/>
          </a:xfrm>
          <a:prstGeom prst="rect">
            <a:avLst/>
          </a:prstGeom>
          <a:noFill/>
          <a:ln w="9525">
            <a:noFill/>
            <a:miter lim="800000"/>
            <a:headEnd/>
            <a:tailEnd/>
          </a:ln>
        </p:spPr>
        <p:txBody>
          <a:bodyPr wrap="square">
            <a:spAutoFit/>
          </a:bodyPr>
          <a:lstStyle/>
          <a:p>
            <a:pPr>
              <a:defRPr/>
            </a:pPr>
            <a:r>
              <a:rPr lang="en-US" sz="2400" b="1" dirty="0">
                <a:solidFill>
                  <a:srgbClr val="5F4B3B"/>
                </a:solidFill>
                <a:latin typeface="+mj-lt"/>
                <a:cs typeface="Arial" pitchFamily="34" charset="0"/>
              </a:rPr>
              <a:t>Two Methods</a:t>
            </a:r>
          </a:p>
          <a:p>
            <a:pPr>
              <a:defRPr/>
            </a:pPr>
            <a:endParaRPr lang="en-US" sz="2400" b="1" dirty="0">
              <a:solidFill>
                <a:srgbClr val="5F4B3B"/>
              </a:solidFill>
              <a:latin typeface="+mj-lt"/>
              <a:cs typeface="Arial" pitchFamily="34" charset="0"/>
            </a:endParaRPr>
          </a:p>
          <a:p>
            <a:pPr marL="342900" indent="-342900">
              <a:buFont typeface="Arial" panose="020B0604020202020204" pitchFamily="34" charset="0"/>
              <a:buChar char="•"/>
              <a:defRPr/>
            </a:pPr>
            <a:r>
              <a:rPr lang="en-US" sz="2400" dirty="0">
                <a:solidFill>
                  <a:srgbClr val="5F4B3B"/>
                </a:solidFill>
                <a:latin typeface="+mj-lt"/>
                <a:cs typeface="Arial" pitchFamily="34" charset="0"/>
              </a:rPr>
              <a:t>Consumer Price Index</a:t>
            </a:r>
          </a:p>
          <a:p>
            <a:pPr>
              <a:defRPr/>
            </a:pPr>
            <a:endParaRPr lang="en-US" sz="2400" dirty="0">
              <a:solidFill>
                <a:srgbClr val="5F4B3B"/>
              </a:solidFill>
              <a:latin typeface="+mj-lt"/>
              <a:cs typeface="Arial" pitchFamily="34" charset="0"/>
            </a:endParaRPr>
          </a:p>
          <a:p>
            <a:pPr marL="342900" indent="-342900">
              <a:buFont typeface="Arial" panose="020B0604020202020204" pitchFamily="34" charset="0"/>
              <a:buChar char="•"/>
              <a:defRPr/>
            </a:pPr>
            <a:r>
              <a:rPr lang="en-US" sz="2400" dirty="0">
                <a:solidFill>
                  <a:srgbClr val="5F4B3B"/>
                </a:solidFill>
                <a:latin typeface="+mj-lt"/>
                <a:cs typeface="Arial" pitchFamily="34" charset="0"/>
              </a:rPr>
              <a:t>Cost Recovery Calculations</a:t>
            </a:r>
          </a:p>
          <a:p>
            <a:pPr lvl="1">
              <a:defRPr/>
            </a:pPr>
            <a:br>
              <a:rPr lang="en-US" sz="2000" b="1" dirty="0">
                <a:latin typeface="+mn-lt"/>
                <a:cs typeface="Arial" pitchFamily="34" charset="0"/>
              </a:rPr>
            </a:br>
            <a:endParaRPr lang="en-US" sz="2000" dirty="0">
              <a:latin typeface="+mn-lt"/>
            </a:endParaRP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Tree>
    <p:extLst>
      <p:ext uri="{BB962C8B-B14F-4D97-AF65-F5344CB8AC3E}">
        <p14:creationId xmlns:p14="http://schemas.microsoft.com/office/powerpoint/2010/main" val="343875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Small Business Statement</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19</a:t>
            </a:fld>
            <a:endParaRPr lang="en-US" dirty="0"/>
          </a:p>
        </p:txBody>
      </p:sp>
      <p:sp>
        <p:nvSpPr>
          <p:cNvPr id="15" name="TextBox 6"/>
          <p:cNvSpPr txBox="1">
            <a:spLocks noChangeArrowheads="1"/>
          </p:cNvSpPr>
          <p:nvPr/>
        </p:nvSpPr>
        <p:spPr bwMode="auto">
          <a:xfrm>
            <a:off x="1337747" y="1128434"/>
            <a:ext cx="7425253" cy="5570756"/>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Impacts on Small Business are not anticipated</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No restriction on formation, operation, expansion of a small business</a:t>
            </a:r>
          </a:p>
          <a:p>
            <a:pPr marL="1257300" lvl="2" indent="-342900">
              <a:buFont typeface="Arial" panose="020B0604020202020204" pitchFamily="34" charset="0"/>
              <a:buChar char="•"/>
              <a:defRPr/>
            </a:pPr>
            <a:r>
              <a:rPr lang="en-US" sz="2400" dirty="0">
                <a:solidFill>
                  <a:srgbClr val="5F4B3B"/>
                </a:solidFill>
                <a:latin typeface="+mj-lt"/>
                <a:cs typeface="Arial" pitchFamily="34" charset="0"/>
              </a:rPr>
              <a:t>Majority of fee increases tied to Consumer Price Index</a:t>
            </a:r>
          </a:p>
          <a:p>
            <a:pPr marL="1257300" lvl="2" indent="-342900">
              <a:buFont typeface="Arial" panose="020B0604020202020204" pitchFamily="34" charset="0"/>
              <a:buChar char="•"/>
              <a:defRPr/>
            </a:pPr>
            <a:r>
              <a:rPr lang="en-US" sz="2400" dirty="0">
                <a:solidFill>
                  <a:srgbClr val="5F4B3B"/>
                </a:solidFill>
                <a:latin typeface="+mj-lt"/>
                <a:cs typeface="Arial" pitchFamily="34" charset="0"/>
              </a:rPr>
              <a:t>Implemented over a 3-year time frame</a:t>
            </a:r>
          </a:p>
          <a:p>
            <a:pPr marL="1257300" lvl="2" indent="-342900">
              <a:buFont typeface="Arial" panose="020B0604020202020204" pitchFamily="34" charset="0"/>
              <a:buChar char="•"/>
              <a:defRPr/>
            </a:pPr>
            <a:r>
              <a:rPr lang="en-US" sz="2400" dirty="0">
                <a:solidFill>
                  <a:srgbClr val="5F4B3B"/>
                </a:solidFill>
                <a:latin typeface="+mj-lt"/>
                <a:cs typeface="Arial" pitchFamily="34" charset="0"/>
              </a:rPr>
              <a:t>Small permit fees are tied to the agency cost recovery </a:t>
            </a:r>
          </a:p>
          <a:p>
            <a:pPr marL="1257300" lvl="2" indent="-342900">
              <a:buFont typeface="Arial" panose="020B0604020202020204" pitchFamily="34" charset="0"/>
              <a:buChar char="•"/>
              <a:defRPr/>
            </a:pPr>
            <a:r>
              <a:rPr lang="en-US" sz="2400" dirty="0">
                <a:solidFill>
                  <a:srgbClr val="5F4B3B"/>
                </a:solidFill>
                <a:latin typeface="+mj-lt"/>
                <a:cs typeface="Arial" pitchFamily="34" charset="0"/>
              </a:rPr>
              <a:t>Looking for additional feedback during this workshop and also until October 18, 2022</a:t>
            </a:r>
          </a:p>
          <a:p>
            <a:pPr marL="1257300" lvl="2" indent="-342900">
              <a:buFont typeface="Arial" panose="020B0604020202020204" pitchFamily="34" charset="0"/>
              <a:buChar char="•"/>
              <a:defRPr/>
            </a:pPr>
            <a:endParaRPr lang="en-US" sz="2400" b="1" dirty="0">
              <a:solidFill>
                <a:srgbClr val="0000FF"/>
              </a:solidFill>
              <a:latin typeface="+mj-lt"/>
              <a:cs typeface="Arial" pitchFamily="34" charset="0"/>
            </a:endParaRPr>
          </a:p>
          <a:p>
            <a:pPr algn="ctr">
              <a:defRPr/>
            </a:pPr>
            <a:r>
              <a:rPr lang="en-US" sz="2400" b="1" dirty="0">
                <a:solidFill>
                  <a:srgbClr val="5F4B3B"/>
                </a:solidFill>
                <a:latin typeface="+mn-lt"/>
                <a:cs typeface="Arial" pitchFamily="34" charset="0"/>
              </a:rPr>
              <a:t>Brandon Beach, Management Analyst, BWPC-NDEP</a:t>
            </a:r>
          </a:p>
          <a:p>
            <a:pPr algn="ctr">
              <a:defRPr/>
            </a:pPr>
            <a:r>
              <a:rPr lang="en-US" sz="2800" b="1" dirty="0">
                <a:solidFill>
                  <a:srgbClr val="5F4B3B"/>
                </a:solidFill>
                <a:latin typeface="+mn-lt"/>
                <a:cs typeface="Arial" pitchFamily="34" charset="0"/>
              </a:rPr>
              <a:t>bbeach@ndep.nv.gov</a:t>
            </a:r>
          </a:p>
          <a:p>
            <a:pPr lvl="2">
              <a:defRPr/>
            </a:pPr>
            <a:br>
              <a:rPr lang="en-US" sz="2000" b="1" dirty="0">
                <a:latin typeface="+mn-lt"/>
                <a:cs typeface="Arial" pitchFamily="34" charset="0"/>
              </a:rPr>
            </a:br>
            <a:endParaRPr lang="en-US" sz="2000" dirty="0">
              <a:latin typeface="+mn-lt"/>
            </a:endParaRP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Tree>
    <p:extLst>
      <p:ext uri="{BB962C8B-B14F-4D97-AF65-F5344CB8AC3E}">
        <p14:creationId xmlns:p14="http://schemas.microsoft.com/office/powerpoint/2010/main" val="248316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extBox 6"/>
          <p:cNvSpPr txBox="1">
            <a:spLocks noChangeArrowheads="1"/>
          </p:cNvSpPr>
          <p:nvPr/>
        </p:nvSpPr>
        <p:spPr bwMode="auto">
          <a:xfrm>
            <a:off x="1066800" y="475364"/>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Who is the Bureau of Water Pollution Control?</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2</a:t>
            </a:fld>
            <a:endParaRPr lang="en-US" dirty="0"/>
          </a:p>
        </p:txBody>
      </p:sp>
      <p:sp>
        <p:nvSpPr>
          <p:cNvPr id="2" name="TextBox 1"/>
          <p:cNvSpPr txBox="1"/>
          <p:nvPr/>
        </p:nvSpPr>
        <p:spPr>
          <a:xfrm>
            <a:off x="1752600" y="3218331"/>
            <a:ext cx="7239000" cy="615553"/>
          </a:xfrm>
          <a:prstGeom prst="rect">
            <a:avLst/>
          </a:prstGeom>
          <a:noFill/>
        </p:spPr>
        <p:txBody>
          <a:bodyPr wrap="square" rtlCol="0">
            <a:spAutoFit/>
          </a:bodyPr>
          <a:lstStyle/>
          <a:p>
            <a:endParaRPr lang="en-US" altLang="en-US" sz="1700" b="1" dirty="0">
              <a:solidFill>
                <a:srgbClr val="5F4B3B"/>
              </a:solidFill>
              <a:latin typeface="+mj-lt"/>
            </a:endParaRPr>
          </a:p>
          <a:p>
            <a:r>
              <a:rPr lang="en-US" altLang="en-US" sz="1700" b="1" dirty="0">
                <a:solidFill>
                  <a:srgbClr val="5F4B3B"/>
                </a:solidFill>
                <a:latin typeface="+mj-lt"/>
              </a:rPr>
              <a:t>	</a:t>
            </a:r>
          </a:p>
        </p:txBody>
      </p:sp>
      <p:sp>
        <p:nvSpPr>
          <p:cNvPr id="15" name="TextBox 6"/>
          <p:cNvSpPr txBox="1">
            <a:spLocks noChangeArrowheads="1"/>
          </p:cNvSpPr>
          <p:nvPr/>
        </p:nvSpPr>
        <p:spPr bwMode="auto">
          <a:xfrm>
            <a:off x="1605474" y="1636216"/>
            <a:ext cx="7081326" cy="415498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The Bureau of Water Pollution Control (BWPC) is charged with protecting the waters of the state from pollution. </a:t>
            </a:r>
          </a:p>
          <a:p>
            <a:pPr marL="342900" indent="-342900">
              <a:buFont typeface="Arial" panose="020B0604020202020204" pitchFamily="34" charset="0"/>
              <a:buChar char="•"/>
              <a:defRPr/>
            </a:pPr>
            <a:r>
              <a:rPr lang="en-US" sz="2400" b="1" dirty="0">
                <a:solidFill>
                  <a:srgbClr val="5F4B3B"/>
                </a:solidFill>
                <a:latin typeface="+mj-lt"/>
                <a:cs typeface="Arial" pitchFamily="34" charset="0"/>
              </a:rPr>
              <a:t>The BWPC protects water of the state by:</a:t>
            </a:r>
          </a:p>
          <a:p>
            <a:pPr marL="800100" lvl="1" indent="-342900">
              <a:buFont typeface="Arial" panose="020B0604020202020204" pitchFamily="34" charset="0"/>
              <a:buChar char="•"/>
              <a:defRPr/>
            </a:pPr>
            <a:r>
              <a:rPr lang="en-US" sz="2400" b="1" dirty="0">
                <a:solidFill>
                  <a:srgbClr val="5F4B3B"/>
                </a:solidFill>
                <a:latin typeface="+mj-lt"/>
                <a:cs typeface="Arial" pitchFamily="34" charset="0"/>
              </a:rPr>
              <a:t>Issuing Permits</a:t>
            </a:r>
          </a:p>
          <a:p>
            <a:pPr marL="800100" lvl="1" indent="-342900">
              <a:buFont typeface="Arial" panose="020B0604020202020204" pitchFamily="34" charset="0"/>
              <a:buChar char="•"/>
              <a:defRPr/>
            </a:pPr>
            <a:r>
              <a:rPr lang="en-US" sz="2400" b="1" dirty="0">
                <a:solidFill>
                  <a:srgbClr val="5F4B3B"/>
                </a:solidFill>
                <a:latin typeface="+mj-lt"/>
                <a:cs typeface="Arial" pitchFamily="34" charset="0"/>
              </a:rPr>
              <a:t>Technical Assistance</a:t>
            </a:r>
          </a:p>
          <a:p>
            <a:pPr marL="800100" lvl="1" indent="-342900">
              <a:buFont typeface="Arial" panose="020B0604020202020204" pitchFamily="34" charset="0"/>
              <a:buChar char="•"/>
              <a:defRPr/>
            </a:pPr>
            <a:r>
              <a:rPr lang="en-US" sz="2400" b="1" dirty="0">
                <a:solidFill>
                  <a:srgbClr val="5F4B3B"/>
                </a:solidFill>
                <a:latin typeface="+mj-lt"/>
                <a:cs typeface="Arial" pitchFamily="34" charset="0"/>
              </a:rPr>
              <a:t>Enforcement of State Water Pollution Control Law and Regulations</a:t>
            </a:r>
          </a:p>
          <a:p>
            <a:pPr marL="342900" indent="-342900">
              <a:buFont typeface="Arial" panose="020B0604020202020204" pitchFamily="34" charset="0"/>
              <a:buChar char="•"/>
              <a:defRPr/>
            </a:pPr>
            <a:r>
              <a:rPr lang="en-US" sz="2400" b="1" dirty="0">
                <a:solidFill>
                  <a:srgbClr val="5F4B3B"/>
                </a:solidFill>
                <a:latin typeface="+mj-lt"/>
                <a:cs typeface="Arial" pitchFamily="34" charset="0"/>
              </a:rPr>
              <a:t>Authority:</a:t>
            </a:r>
          </a:p>
          <a:p>
            <a:pPr marL="800100" lvl="1" indent="-342900">
              <a:buFont typeface="Arial" panose="020B0604020202020204" pitchFamily="34" charset="0"/>
              <a:buChar char="•"/>
              <a:defRPr/>
            </a:pPr>
            <a:r>
              <a:rPr lang="en-US" sz="2400" b="1" dirty="0">
                <a:solidFill>
                  <a:srgbClr val="5F4B3B"/>
                </a:solidFill>
                <a:latin typeface="+mj-lt"/>
                <a:cs typeface="Arial" pitchFamily="34" charset="0"/>
              </a:rPr>
              <a:t>NRS 445A.300-.730 </a:t>
            </a:r>
          </a:p>
          <a:p>
            <a:pPr marL="800100" lvl="1" indent="-342900">
              <a:buFont typeface="Arial" panose="020B0604020202020204" pitchFamily="34" charset="0"/>
              <a:buChar char="•"/>
              <a:defRPr/>
            </a:pPr>
            <a:r>
              <a:rPr lang="en-US" sz="2400" b="1" dirty="0">
                <a:solidFill>
                  <a:srgbClr val="5F4B3B"/>
                </a:solidFill>
                <a:latin typeface="+mj-lt"/>
                <a:cs typeface="Arial" pitchFamily="34" charset="0"/>
              </a:rPr>
              <a:t>NAC 445A.070-.302</a:t>
            </a:r>
          </a:p>
        </p:txBody>
      </p:sp>
      <p:sp>
        <p:nvSpPr>
          <p:cNvPr id="36"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8" name="Picture 3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23" name="TextBox 6">
            <a:extLst>
              <a:ext uri="{FF2B5EF4-FFF2-40B4-BE49-F238E27FC236}">
                <a16:creationId xmlns:a16="http://schemas.microsoft.com/office/drawing/2014/main" id="{E637093A-5E7E-394B-DD60-9850F8248C04}"/>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Tree>
    <p:extLst>
      <p:ext uri="{BB962C8B-B14F-4D97-AF65-F5344CB8AC3E}">
        <p14:creationId xmlns:p14="http://schemas.microsoft.com/office/powerpoint/2010/main" val="371274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66800" y="270528"/>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Schedule</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20</a:t>
            </a:fld>
            <a:endParaRPr lang="en-US" dirty="0"/>
          </a:p>
        </p:txBody>
      </p:sp>
      <p:sp>
        <p:nvSpPr>
          <p:cNvPr id="15" name="TextBox 6"/>
          <p:cNvSpPr txBox="1">
            <a:spLocks noChangeArrowheads="1"/>
          </p:cNvSpPr>
          <p:nvPr/>
        </p:nvSpPr>
        <p:spPr bwMode="auto">
          <a:xfrm>
            <a:off x="1337747" y="1128434"/>
            <a:ext cx="7425253" cy="612475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October 18, 2022- final date written comments accepted on the proposed regulation</a:t>
            </a:r>
          </a:p>
          <a:p>
            <a:pPr>
              <a:defRPr/>
            </a:pPr>
            <a:endParaRPr lang="en-US" sz="2400" b="1" dirty="0">
              <a:solidFill>
                <a:srgbClr val="5F4B3B"/>
              </a:solidFill>
              <a:latin typeface="+mj-lt"/>
              <a:cs typeface="Arial" pitchFamily="34" charset="0"/>
            </a:endParaRPr>
          </a:p>
          <a:p>
            <a:pPr marL="342900" indent="-342900">
              <a:buFont typeface="Arial" panose="020B0604020202020204" pitchFamily="34" charset="0"/>
              <a:buChar char="•"/>
              <a:defRPr/>
            </a:pPr>
            <a:r>
              <a:rPr lang="en-US" sz="2400" b="1" dirty="0">
                <a:solidFill>
                  <a:srgbClr val="5F4B3B"/>
                </a:solidFill>
                <a:latin typeface="+mj-lt"/>
                <a:cs typeface="Arial" pitchFamily="34" charset="0"/>
              </a:rPr>
              <a:t>November 12, 2022 Final proposal to be posted to the State Environmental Commission website </a:t>
            </a:r>
          </a:p>
          <a:p>
            <a:pPr marL="342900" indent="-342900">
              <a:buFont typeface="Arial" panose="020B0604020202020204" pitchFamily="34" charset="0"/>
              <a:buChar char="•"/>
              <a:defRPr/>
            </a:pPr>
            <a:endParaRPr lang="en-US" sz="2400" b="1" dirty="0">
              <a:solidFill>
                <a:srgbClr val="5F4B3B"/>
              </a:solidFill>
              <a:latin typeface="+mj-lt"/>
              <a:cs typeface="Arial" pitchFamily="34" charset="0"/>
            </a:endParaRPr>
          </a:p>
          <a:p>
            <a:pPr marL="342900" indent="-342900">
              <a:buFont typeface="Arial" panose="020B0604020202020204" pitchFamily="34" charset="0"/>
              <a:buChar char="•"/>
              <a:defRPr/>
            </a:pPr>
            <a:r>
              <a:rPr lang="en-US" sz="2400" b="1" dirty="0">
                <a:solidFill>
                  <a:srgbClr val="5F4B3B"/>
                </a:solidFill>
                <a:latin typeface="+mj-lt"/>
                <a:cs typeface="Arial" pitchFamily="34" charset="0"/>
              </a:rPr>
              <a:t>December 14, 2022- Proposed regulation updates to the State Environmental Commission Meeting</a:t>
            </a:r>
            <a:endParaRPr lang="en-US" sz="2400" b="1" dirty="0">
              <a:solidFill>
                <a:srgbClr val="0000FF"/>
              </a:solidFill>
              <a:latin typeface="+mj-lt"/>
              <a:cs typeface="Arial" pitchFamily="34" charset="0"/>
            </a:endParaRPr>
          </a:p>
          <a:p>
            <a:pPr algn="ctr">
              <a:defRPr/>
            </a:pPr>
            <a:endParaRPr lang="en-US" sz="2000" b="1" dirty="0">
              <a:solidFill>
                <a:srgbClr val="5F4B3B"/>
              </a:solidFill>
              <a:latin typeface="+mn-lt"/>
              <a:cs typeface="Arial" pitchFamily="34" charset="0"/>
            </a:endParaRPr>
          </a:p>
          <a:p>
            <a:pPr algn="ctr">
              <a:defRPr/>
            </a:pPr>
            <a:endParaRPr lang="en-US" sz="2000" b="1" dirty="0">
              <a:solidFill>
                <a:srgbClr val="5F4B3B"/>
              </a:solidFill>
              <a:latin typeface="+mn-lt"/>
              <a:cs typeface="Arial" pitchFamily="34" charset="0"/>
            </a:endParaRPr>
          </a:p>
          <a:p>
            <a:pPr algn="ctr">
              <a:defRPr/>
            </a:pPr>
            <a:endParaRPr lang="en-US" sz="2000" b="1" dirty="0">
              <a:solidFill>
                <a:srgbClr val="5F4B3B"/>
              </a:solidFill>
              <a:latin typeface="+mn-lt"/>
              <a:cs typeface="Arial" pitchFamily="34" charset="0"/>
            </a:endParaRPr>
          </a:p>
          <a:p>
            <a:pPr algn="ctr">
              <a:defRPr/>
            </a:pPr>
            <a:r>
              <a:rPr lang="en-US" sz="2000" b="1" dirty="0">
                <a:solidFill>
                  <a:srgbClr val="5F4B3B"/>
                </a:solidFill>
                <a:latin typeface="+mn-lt"/>
                <a:cs typeface="Arial" pitchFamily="34" charset="0"/>
              </a:rPr>
              <a:t>Written Comments: </a:t>
            </a:r>
          </a:p>
          <a:p>
            <a:pPr algn="ctr">
              <a:defRPr/>
            </a:pPr>
            <a:endParaRPr lang="en-US" sz="2000" b="1" dirty="0">
              <a:solidFill>
                <a:srgbClr val="5F4B3B"/>
              </a:solidFill>
              <a:latin typeface="+mn-lt"/>
              <a:cs typeface="Arial" pitchFamily="34" charset="0"/>
            </a:endParaRPr>
          </a:p>
          <a:p>
            <a:pPr algn="ctr">
              <a:defRPr/>
            </a:pPr>
            <a:r>
              <a:rPr lang="en-US" sz="2000" b="1" dirty="0">
                <a:solidFill>
                  <a:srgbClr val="5F4B3B"/>
                </a:solidFill>
                <a:latin typeface="+mn-lt"/>
                <a:cs typeface="Arial" pitchFamily="34" charset="0"/>
              </a:rPr>
              <a:t>Brandon Beach, Management Analyst, BWPC-NDEP</a:t>
            </a:r>
          </a:p>
          <a:p>
            <a:pPr algn="ctr">
              <a:defRPr/>
            </a:pPr>
            <a:r>
              <a:rPr lang="en-US" sz="2000" b="1" dirty="0">
                <a:solidFill>
                  <a:srgbClr val="5F4B3B"/>
                </a:solidFill>
                <a:latin typeface="+mn-lt"/>
                <a:cs typeface="Arial" pitchFamily="34" charset="0"/>
              </a:rPr>
              <a:t>775-687-9421</a:t>
            </a:r>
          </a:p>
          <a:p>
            <a:pPr algn="ctr">
              <a:defRPr/>
            </a:pPr>
            <a:r>
              <a:rPr lang="en-US" sz="2000" b="1" dirty="0">
                <a:solidFill>
                  <a:srgbClr val="5F4B3B"/>
                </a:solidFill>
                <a:latin typeface="+mn-lt"/>
                <a:cs typeface="Arial" pitchFamily="34" charset="0"/>
              </a:rPr>
              <a:t>bbeach@ndep.nv.gov</a:t>
            </a:r>
          </a:p>
          <a:p>
            <a:pPr lvl="2">
              <a:defRPr/>
            </a:pPr>
            <a:br>
              <a:rPr lang="en-US" sz="2000" b="1" dirty="0">
                <a:latin typeface="+mn-lt"/>
                <a:cs typeface="Arial" pitchFamily="34" charset="0"/>
              </a:rPr>
            </a:br>
            <a:endParaRPr lang="en-US" sz="2000" dirty="0">
              <a:latin typeface="+mn-lt"/>
            </a:endParaRP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Tree>
    <p:extLst>
      <p:ext uri="{BB962C8B-B14F-4D97-AF65-F5344CB8AC3E}">
        <p14:creationId xmlns:p14="http://schemas.microsoft.com/office/powerpoint/2010/main" val="237437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993077" y="923690"/>
            <a:ext cx="7924800" cy="584775"/>
          </a:xfrm>
          <a:prstGeom prst="rect">
            <a:avLst/>
          </a:prstGeom>
          <a:noFill/>
          <a:ln w="9525">
            <a:noFill/>
            <a:miter lim="800000"/>
            <a:headEnd/>
            <a:tailEnd/>
          </a:ln>
        </p:spPr>
        <p:txBody>
          <a:bodyPr wrap="square">
            <a:spAutoFit/>
          </a:bodyPr>
          <a:lstStyle/>
          <a:p>
            <a:pPr algn="ctr">
              <a:defRPr/>
            </a:pPr>
            <a:r>
              <a:rPr lang="en-US" sz="3200" b="1" dirty="0">
                <a:solidFill>
                  <a:srgbClr val="326297"/>
                </a:solidFill>
                <a:latin typeface="Arial" panose="020B0604020202020204" pitchFamily="34" charset="0"/>
                <a:cs typeface="Arial" panose="020B0604020202020204" pitchFamily="34" charset="0"/>
              </a:rPr>
              <a:t>Questions?</a:t>
            </a:r>
          </a:p>
        </p:txBody>
      </p:sp>
      <p:sp>
        <p:nvSpPr>
          <p:cNvPr id="17" name="TextBox 6"/>
          <p:cNvSpPr txBox="1">
            <a:spLocks noChangeArrowheads="1"/>
          </p:cNvSpPr>
          <p:nvPr/>
        </p:nvSpPr>
        <p:spPr bwMode="auto">
          <a:xfrm>
            <a:off x="5538354" y="5360361"/>
            <a:ext cx="2944091" cy="1200329"/>
          </a:xfrm>
          <a:prstGeom prst="rect">
            <a:avLst/>
          </a:prstGeom>
          <a:noFill/>
          <a:ln w="9525">
            <a:noFill/>
            <a:miter lim="800000"/>
            <a:headEnd/>
            <a:tailEnd/>
          </a:ln>
        </p:spPr>
        <p:txBody>
          <a:bodyPr wrap="square">
            <a:spAutoFit/>
          </a:bodyPr>
          <a:lstStyle/>
          <a:p>
            <a:pPr algn="ctr">
              <a:defRPr/>
            </a:pPr>
            <a:r>
              <a:rPr lang="en-US" dirty="0">
                <a:solidFill>
                  <a:srgbClr val="5F4B3B"/>
                </a:solidFill>
                <a:latin typeface="+mn-lt"/>
                <a:cs typeface="Arial" pitchFamily="34" charset="0"/>
              </a:rPr>
              <a:t>Elizabeth Kingsland, ESIV</a:t>
            </a:r>
          </a:p>
          <a:p>
            <a:pPr algn="ctr">
              <a:defRPr/>
            </a:pPr>
            <a:r>
              <a:rPr lang="en-US" dirty="0">
                <a:solidFill>
                  <a:srgbClr val="5F4B3B"/>
                </a:solidFill>
                <a:latin typeface="+mn-lt"/>
                <a:cs typeface="Arial" pitchFamily="34" charset="0"/>
              </a:rPr>
              <a:t>NDEP</a:t>
            </a:r>
          </a:p>
          <a:p>
            <a:pPr algn="ctr">
              <a:defRPr/>
            </a:pPr>
            <a:r>
              <a:rPr lang="en-US" dirty="0">
                <a:solidFill>
                  <a:srgbClr val="5F4B3B"/>
                </a:solidFill>
                <a:latin typeface="+mn-lt"/>
                <a:cs typeface="Arial" pitchFamily="34" charset="0"/>
              </a:rPr>
              <a:t>775-687-9357</a:t>
            </a:r>
          </a:p>
          <a:p>
            <a:pPr algn="ctr">
              <a:defRPr/>
            </a:pPr>
            <a:r>
              <a:rPr lang="en-US" dirty="0">
                <a:solidFill>
                  <a:srgbClr val="5F4B3B"/>
                </a:solidFill>
                <a:latin typeface="+mn-lt"/>
                <a:cs typeface="Arial" pitchFamily="34" charset="0"/>
              </a:rPr>
              <a:t>ekingsland@ndep.nv.gov</a:t>
            </a:r>
          </a:p>
        </p:txBody>
      </p:sp>
      <p:sp>
        <p:nvSpPr>
          <p:cNvPr id="11" name="Slide Number Placeholder 23"/>
          <p:cNvSpPr>
            <a:spLocks noGrp="1"/>
          </p:cNvSpPr>
          <p:nvPr>
            <p:ph type="sldNum" sz="quarter" idx="12"/>
          </p:nvPr>
        </p:nvSpPr>
        <p:spPr>
          <a:xfrm>
            <a:off x="7010400" y="6492875"/>
            <a:ext cx="2133600" cy="365125"/>
          </a:xfrm>
        </p:spPr>
        <p:txBody>
          <a:bodyPr/>
          <a:lstStyle/>
          <a:p>
            <a:pPr>
              <a:defRPr/>
            </a:pPr>
            <a:r>
              <a:rPr lang="en-US" dirty="0"/>
              <a:t>6</a:t>
            </a:r>
          </a:p>
        </p:txBody>
      </p:sp>
      <p:sp>
        <p:nvSpPr>
          <p:cNvPr id="14" name="Rectangle 13"/>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9"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21" name="Picture 20"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0" name="TextBox 6">
            <a:extLst>
              <a:ext uri="{FF2B5EF4-FFF2-40B4-BE49-F238E27FC236}">
                <a16:creationId xmlns:a16="http://schemas.microsoft.com/office/drawing/2014/main" id="{68AC98E6-50F6-F5C8-1FEB-2EAEA2D9B13A}"/>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pic>
        <p:nvPicPr>
          <p:cNvPr id="2" name="Picture 2">
            <a:extLst>
              <a:ext uri="{FF2B5EF4-FFF2-40B4-BE49-F238E27FC236}">
                <a16:creationId xmlns:a16="http://schemas.microsoft.com/office/drawing/2014/main" id="{6BFA9522-6E2D-43C8-693A-B5291B731A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3272" y="2143456"/>
            <a:ext cx="3205355" cy="22384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E94B0F32-4F69-CB1A-1B55-5BE799AB46E7}"/>
              </a:ext>
            </a:extLst>
          </p:cNvPr>
          <p:cNvSpPr txBox="1"/>
          <p:nvPr/>
        </p:nvSpPr>
        <p:spPr>
          <a:xfrm>
            <a:off x="1472724" y="4815132"/>
            <a:ext cx="3741592" cy="1785104"/>
          </a:xfrm>
          <a:prstGeom prst="rect">
            <a:avLst/>
          </a:prstGeom>
          <a:noFill/>
        </p:spPr>
        <p:txBody>
          <a:bodyPr wrap="square" rtlCol="0">
            <a:spAutoFit/>
          </a:bodyPr>
          <a:lstStyle/>
          <a:p>
            <a:pPr algn="ctr">
              <a:defRPr/>
            </a:pPr>
            <a:r>
              <a:rPr lang="en-US" sz="2000" b="1" u="sng" dirty="0">
                <a:solidFill>
                  <a:srgbClr val="5F4B3B"/>
                </a:solidFill>
                <a:latin typeface="+mn-lt"/>
                <a:cs typeface="Arial" pitchFamily="34" charset="0"/>
              </a:rPr>
              <a:t>Contacts:</a:t>
            </a:r>
          </a:p>
          <a:p>
            <a:pPr algn="ctr">
              <a:defRPr/>
            </a:pPr>
            <a:endParaRPr lang="en-US" b="1" dirty="0">
              <a:solidFill>
                <a:srgbClr val="5F4B3B"/>
              </a:solidFill>
              <a:latin typeface="+mn-lt"/>
              <a:cs typeface="Arial" pitchFamily="34" charset="0"/>
            </a:endParaRPr>
          </a:p>
          <a:p>
            <a:pPr algn="ctr">
              <a:defRPr/>
            </a:pPr>
            <a:r>
              <a:rPr lang="en-US" dirty="0">
                <a:solidFill>
                  <a:srgbClr val="5F4B3B"/>
                </a:solidFill>
                <a:latin typeface="+mn-lt"/>
                <a:cs typeface="Arial" pitchFamily="34" charset="0"/>
              </a:rPr>
              <a:t>Brandon Beach, Management Analyst</a:t>
            </a:r>
          </a:p>
          <a:p>
            <a:pPr algn="ctr">
              <a:defRPr/>
            </a:pPr>
            <a:r>
              <a:rPr lang="en-US" dirty="0">
                <a:solidFill>
                  <a:srgbClr val="5F4B3B"/>
                </a:solidFill>
                <a:latin typeface="+mn-lt"/>
                <a:cs typeface="Arial" pitchFamily="34" charset="0"/>
              </a:rPr>
              <a:t>BWPC-NDEP</a:t>
            </a:r>
          </a:p>
          <a:p>
            <a:pPr algn="ctr">
              <a:defRPr/>
            </a:pPr>
            <a:r>
              <a:rPr lang="en-US" dirty="0">
                <a:solidFill>
                  <a:srgbClr val="5F4B3B"/>
                </a:solidFill>
                <a:latin typeface="+mn-lt"/>
                <a:cs typeface="Arial" pitchFamily="34" charset="0"/>
              </a:rPr>
              <a:t>775-687-9421</a:t>
            </a:r>
          </a:p>
          <a:p>
            <a:pPr algn="ctr">
              <a:defRPr/>
            </a:pPr>
            <a:r>
              <a:rPr lang="en-US" dirty="0">
                <a:solidFill>
                  <a:srgbClr val="5F4B3B"/>
                </a:solidFill>
                <a:latin typeface="+mn-lt"/>
                <a:cs typeface="Arial" pitchFamily="34" charset="0"/>
              </a:rPr>
              <a:t>bbeach@ndep.nv.gov</a:t>
            </a:r>
          </a:p>
        </p:txBody>
      </p:sp>
    </p:spTree>
    <p:extLst>
      <p:ext uri="{BB962C8B-B14F-4D97-AF65-F5344CB8AC3E}">
        <p14:creationId xmlns:p14="http://schemas.microsoft.com/office/powerpoint/2010/main" val="3532983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066510-AD0C-F07C-FA6B-A826C6B28A3C}"/>
              </a:ext>
            </a:extLst>
          </p:cNvPr>
          <p:cNvSpPr>
            <a:spLocks noGrp="1"/>
          </p:cNvSpPr>
          <p:nvPr>
            <p:ph type="sldNum" sz="quarter" idx="12"/>
          </p:nvPr>
        </p:nvSpPr>
        <p:spPr/>
        <p:txBody>
          <a:bodyPr/>
          <a:lstStyle/>
          <a:p>
            <a:pPr>
              <a:defRPr/>
            </a:pPr>
            <a:fld id="{592C8348-52CF-44E6-9411-5FE69E3D925C}" type="slidenum">
              <a:rPr lang="en-US" smtClean="0"/>
              <a:pPr>
                <a:defRPr/>
              </a:pPr>
              <a:t>22</a:t>
            </a:fld>
            <a:endParaRPr lang="en-US" dirty="0"/>
          </a:p>
        </p:txBody>
      </p:sp>
      <p:pic>
        <p:nvPicPr>
          <p:cNvPr id="8" name="Picture 7">
            <a:extLst>
              <a:ext uri="{FF2B5EF4-FFF2-40B4-BE49-F238E27FC236}">
                <a16:creationId xmlns:a16="http://schemas.microsoft.com/office/drawing/2014/main" id="{C3B77BD8-0C5F-8C19-02E4-91891CA01893}"/>
              </a:ext>
            </a:extLst>
          </p:cNvPr>
          <p:cNvPicPr>
            <a:picLocks noChangeAspect="1"/>
          </p:cNvPicPr>
          <p:nvPr/>
        </p:nvPicPr>
        <p:blipFill>
          <a:blip r:embed="rId2"/>
          <a:stretch>
            <a:fillRect/>
          </a:stretch>
        </p:blipFill>
        <p:spPr>
          <a:xfrm>
            <a:off x="0" y="767059"/>
            <a:ext cx="9144000" cy="5323882"/>
          </a:xfrm>
          <a:prstGeom prst="rect">
            <a:avLst/>
          </a:prstGeom>
        </p:spPr>
      </p:pic>
    </p:spTree>
    <p:extLst>
      <p:ext uri="{BB962C8B-B14F-4D97-AF65-F5344CB8AC3E}">
        <p14:creationId xmlns:p14="http://schemas.microsoft.com/office/powerpoint/2010/main" val="15336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66800" y="404735"/>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Why are fee increases being proposed?</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3</a:t>
            </a:fld>
            <a:endParaRPr lang="en-US" dirty="0"/>
          </a:p>
        </p:txBody>
      </p:sp>
      <p:sp>
        <p:nvSpPr>
          <p:cNvPr id="15" name="TextBox 6"/>
          <p:cNvSpPr txBox="1">
            <a:spLocks noChangeArrowheads="1"/>
          </p:cNvSpPr>
          <p:nvPr/>
        </p:nvSpPr>
        <p:spPr bwMode="auto">
          <a:xfrm>
            <a:off x="1523568" y="1115966"/>
            <a:ext cx="7315200" cy="550920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The Bureau of Water Pollution Control collects application fees and annual fees for temporary and individual permits for discharges to the environment.  </a:t>
            </a:r>
          </a:p>
          <a:p>
            <a:pPr marL="342900" indent="-342900">
              <a:buFont typeface="Arial" panose="020B0604020202020204" pitchFamily="34" charset="0"/>
              <a:buChar char="•"/>
              <a:defRPr/>
            </a:pPr>
            <a:r>
              <a:rPr lang="en-US" sz="2400" b="1" dirty="0">
                <a:solidFill>
                  <a:srgbClr val="5F4B3B"/>
                </a:solidFill>
                <a:latin typeface="+mj-lt"/>
                <a:cs typeface="Arial" pitchFamily="34" charset="0"/>
              </a:rPr>
              <a:t>The BWPC collects fees for temporary and individual permits for direct injection through the Underground Injection Control Program </a:t>
            </a:r>
          </a:p>
          <a:p>
            <a:pPr marL="342900" indent="-342900">
              <a:buFont typeface="Arial" panose="020B0604020202020204" pitchFamily="34" charset="0"/>
              <a:buChar char="•"/>
              <a:defRPr/>
            </a:pPr>
            <a:r>
              <a:rPr lang="en-US" sz="2400" b="1" dirty="0">
                <a:solidFill>
                  <a:srgbClr val="5F4B3B"/>
                </a:solidFill>
                <a:latin typeface="+mj-lt"/>
                <a:cs typeface="Arial" pitchFamily="34" charset="0"/>
              </a:rPr>
              <a:t>The BWPC collects fees for Onsite Sewage Disposal Systems (OSDS)</a:t>
            </a:r>
          </a:p>
          <a:p>
            <a:pPr marL="342900" indent="-342900">
              <a:buFont typeface="Arial" panose="020B0604020202020204" pitchFamily="34" charset="0"/>
              <a:buChar char="•"/>
              <a:defRPr/>
            </a:pPr>
            <a:r>
              <a:rPr lang="en-US" sz="2400" b="1" dirty="0">
                <a:solidFill>
                  <a:srgbClr val="5F4B3B"/>
                </a:solidFill>
                <a:latin typeface="+mj-lt"/>
                <a:cs typeface="Arial" pitchFamily="34" charset="0"/>
              </a:rPr>
              <a:t>Fees have not been updated since at least 2010</a:t>
            </a:r>
          </a:p>
          <a:p>
            <a:pPr marL="342900" indent="-342900">
              <a:buFont typeface="Arial" panose="020B0604020202020204" pitchFamily="34" charset="0"/>
              <a:buChar char="•"/>
              <a:defRPr/>
            </a:pPr>
            <a:r>
              <a:rPr lang="en-US" sz="2400" b="1" dirty="0">
                <a:solidFill>
                  <a:srgbClr val="5F4B3B"/>
                </a:solidFill>
                <a:latin typeface="+mj-lt"/>
                <a:cs typeface="Arial" pitchFamily="34" charset="0"/>
              </a:rPr>
              <a:t>Program Budget</a:t>
            </a:r>
          </a:p>
          <a:p>
            <a:pPr marL="800100" lvl="1" indent="-342900">
              <a:buFont typeface="Arial" panose="020B0604020202020204" pitchFamily="34" charset="0"/>
              <a:buChar char="•"/>
              <a:defRPr/>
            </a:pPr>
            <a:r>
              <a:rPr lang="en-US" sz="2400" b="1" dirty="0">
                <a:solidFill>
                  <a:srgbClr val="5F4B3B"/>
                </a:solidFill>
                <a:latin typeface="+mj-lt"/>
                <a:cs typeface="Arial" pitchFamily="34" charset="0"/>
              </a:rPr>
              <a:t>Maintain a sustainable budget for existing staff </a:t>
            </a:r>
          </a:p>
          <a:p>
            <a:pPr marL="800100" lvl="1" indent="-342900">
              <a:buFont typeface="Arial" panose="020B0604020202020204" pitchFamily="34" charset="0"/>
              <a:buChar char="•"/>
              <a:defRPr/>
            </a:pPr>
            <a:r>
              <a:rPr lang="en-US" sz="2400" b="1" dirty="0">
                <a:solidFill>
                  <a:srgbClr val="5F4B3B"/>
                </a:solidFill>
                <a:latin typeface="+mj-lt"/>
                <a:cs typeface="Arial" pitchFamily="34" charset="0"/>
              </a:rPr>
              <a:t>Meet permittee needs</a:t>
            </a:r>
          </a:p>
          <a:p>
            <a:pPr marL="800100" lvl="1" indent="-342900">
              <a:buFont typeface="Arial" panose="020B0604020202020204" pitchFamily="34" charset="0"/>
              <a:buChar char="•"/>
              <a:defRPr/>
            </a:pPr>
            <a:r>
              <a:rPr lang="en-US" sz="2400" b="1" dirty="0">
                <a:solidFill>
                  <a:srgbClr val="5F4B3B"/>
                </a:solidFill>
                <a:latin typeface="+mj-lt"/>
                <a:cs typeface="Arial" pitchFamily="34" charset="0"/>
              </a:rPr>
              <a:t>Address audit findings from EPA</a:t>
            </a:r>
          </a:p>
          <a:p>
            <a:pPr lvl="1">
              <a:defRPr/>
            </a:pPr>
            <a:br>
              <a:rPr lang="en-US" sz="2000" b="1" dirty="0">
                <a:latin typeface="+mn-lt"/>
                <a:cs typeface="Arial" pitchFamily="34" charset="0"/>
              </a:rPr>
            </a:br>
            <a:endParaRPr lang="en-US" sz="2000" dirty="0">
              <a:latin typeface="+mn-lt"/>
            </a:endParaRPr>
          </a:p>
        </p:txBody>
      </p:sp>
      <p:sp>
        <p:nvSpPr>
          <p:cNvPr id="33" name="TextBox 32"/>
          <p:cNvSpPr txBox="1"/>
          <p:nvPr/>
        </p:nvSpPr>
        <p:spPr>
          <a:xfrm>
            <a:off x="2971800" y="6026989"/>
            <a:ext cx="4876800" cy="369332"/>
          </a:xfrm>
          <a:prstGeom prst="rect">
            <a:avLst/>
          </a:prstGeom>
          <a:noFill/>
        </p:spPr>
        <p:txBody>
          <a:bodyPr wrap="square" rtlCol="0">
            <a:spAutoFit/>
          </a:bodyPr>
          <a:lstStyle/>
          <a:p>
            <a:pPr algn="ctr"/>
            <a:r>
              <a:rPr lang="en-US" dirty="0">
                <a:solidFill>
                  <a:schemeClr val="bg1"/>
                </a:solidFill>
              </a:rPr>
              <a:t>anoramic photo</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grpSp>
      <p:pic>
        <p:nvPicPr>
          <p:cNvPr id="9" name="Picture 8" descr="A picture containing nature, hydrozoan&#10;&#10;Description automatically generated">
            <a:extLst>
              <a:ext uri="{FF2B5EF4-FFF2-40B4-BE49-F238E27FC236}">
                <a16:creationId xmlns:a16="http://schemas.microsoft.com/office/drawing/2014/main" id="{4774FAE2-2257-E998-D4B6-ED816C360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700" y="5166623"/>
            <a:ext cx="7238999" cy="15878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685800" y="695863"/>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Why are fee increases being proposed?</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4</a:t>
            </a:fld>
            <a:endParaRPr lang="en-US" dirty="0"/>
          </a:p>
        </p:txBody>
      </p:sp>
      <p:pic>
        <p:nvPicPr>
          <p:cNvPr id="4" name="Chart 2">
            <a:extLst>
              <a:ext uri="{FF2B5EF4-FFF2-40B4-BE49-F238E27FC236}">
                <a16:creationId xmlns:a16="http://schemas.microsoft.com/office/drawing/2014/main" id="{D61187F3-66C3-87B6-8BF7-C8DA4D3CE1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81" y="1524001"/>
            <a:ext cx="8941967" cy="4724400"/>
          </a:xfrm>
          <a:prstGeom prst="rect">
            <a:avLst/>
          </a:prstGeom>
          <a:noFill/>
          <a:ln>
            <a:noFill/>
          </a:ln>
        </p:spPr>
      </p:pic>
    </p:spTree>
    <p:extLst>
      <p:ext uri="{BB962C8B-B14F-4D97-AF65-F5344CB8AC3E}">
        <p14:creationId xmlns:p14="http://schemas.microsoft.com/office/powerpoint/2010/main" val="415836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43709" y="787616"/>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Why are fee increases being proposed?</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5</a:t>
            </a:fld>
            <a:endParaRPr lang="en-US" dirty="0"/>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grpSp>
      <p:pic>
        <p:nvPicPr>
          <p:cNvPr id="2051" name="Chart 14">
            <a:extLst>
              <a:ext uri="{FF2B5EF4-FFF2-40B4-BE49-F238E27FC236}">
                <a16:creationId xmlns:a16="http://schemas.microsoft.com/office/drawing/2014/main" id="{750BA38C-96FA-FB0F-FCBA-98843727C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892" y="1688449"/>
            <a:ext cx="7293116" cy="438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401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87582" y="546706"/>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What fees are proposed for increase?</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6</a:t>
            </a:fld>
            <a:endParaRPr lang="en-US" dirty="0"/>
          </a:p>
        </p:txBody>
      </p:sp>
      <p:sp>
        <p:nvSpPr>
          <p:cNvPr id="2" name="TextBox 1"/>
          <p:cNvSpPr txBox="1"/>
          <p:nvPr/>
        </p:nvSpPr>
        <p:spPr>
          <a:xfrm>
            <a:off x="1752600" y="3218331"/>
            <a:ext cx="7239000" cy="615553"/>
          </a:xfrm>
          <a:prstGeom prst="rect">
            <a:avLst/>
          </a:prstGeom>
          <a:noFill/>
        </p:spPr>
        <p:txBody>
          <a:bodyPr wrap="square" rtlCol="0">
            <a:spAutoFit/>
          </a:bodyPr>
          <a:lstStyle/>
          <a:p>
            <a:endParaRPr lang="en-US" altLang="en-US" sz="1700" b="1" dirty="0">
              <a:solidFill>
                <a:srgbClr val="5F4B3B"/>
              </a:solidFill>
              <a:latin typeface="+mj-lt"/>
            </a:endParaRPr>
          </a:p>
          <a:p>
            <a:r>
              <a:rPr lang="en-US" altLang="en-US" sz="1700" b="1" dirty="0">
                <a:solidFill>
                  <a:srgbClr val="5F4B3B"/>
                </a:solidFill>
                <a:latin typeface="+mj-lt"/>
              </a:rPr>
              <a:t>	</a:t>
            </a:r>
          </a:p>
        </p:txBody>
      </p:sp>
      <p:sp>
        <p:nvSpPr>
          <p:cNvPr id="15" name="TextBox 6"/>
          <p:cNvSpPr txBox="1">
            <a:spLocks noChangeArrowheads="1"/>
          </p:cNvSpPr>
          <p:nvPr/>
        </p:nvSpPr>
        <p:spPr bwMode="auto">
          <a:xfrm>
            <a:off x="2362200" y="1171617"/>
            <a:ext cx="6172200" cy="4093428"/>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Discharge application/permit fees in NAC 445A.232</a:t>
            </a:r>
          </a:p>
          <a:p>
            <a:pPr marL="342900" indent="-342900">
              <a:buFont typeface="Arial" panose="020B0604020202020204" pitchFamily="34" charset="0"/>
              <a:buChar char="•"/>
              <a:defRPr/>
            </a:pPr>
            <a:endParaRPr lang="en-US" sz="2400" b="1" dirty="0">
              <a:solidFill>
                <a:srgbClr val="5F4B3B"/>
              </a:solidFill>
              <a:latin typeface="+mj-lt"/>
              <a:cs typeface="Arial" pitchFamily="34" charset="0"/>
            </a:endParaRPr>
          </a:p>
          <a:p>
            <a:pPr marL="342900" indent="-342900">
              <a:buFont typeface="Arial" panose="020B0604020202020204" pitchFamily="34" charset="0"/>
              <a:buChar char="•"/>
              <a:defRPr/>
            </a:pPr>
            <a:r>
              <a:rPr lang="en-US" sz="2400" b="1" dirty="0">
                <a:solidFill>
                  <a:srgbClr val="5F4B3B"/>
                </a:solidFill>
                <a:latin typeface="+mj-lt"/>
                <a:cs typeface="Arial" pitchFamily="34" charset="0"/>
              </a:rPr>
              <a:t>Stormwater Permit Fees</a:t>
            </a:r>
          </a:p>
          <a:p>
            <a:pPr marL="342900" indent="-342900">
              <a:buFont typeface="Arial" panose="020B0604020202020204" pitchFamily="34" charset="0"/>
              <a:buChar char="•"/>
              <a:defRPr/>
            </a:pPr>
            <a:endParaRPr lang="en-US" sz="2400" b="1" dirty="0">
              <a:solidFill>
                <a:srgbClr val="5F4B3B"/>
              </a:solidFill>
              <a:latin typeface="+mj-lt"/>
              <a:cs typeface="Arial" pitchFamily="34" charset="0"/>
            </a:endParaRPr>
          </a:p>
          <a:p>
            <a:pPr marL="342900" indent="-342900">
              <a:buFont typeface="Arial" panose="020B0604020202020204" pitchFamily="34" charset="0"/>
              <a:buChar char="•"/>
              <a:defRPr/>
            </a:pPr>
            <a:r>
              <a:rPr lang="en-US" sz="2400" b="1" dirty="0">
                <a:solidFill>
                  <a:srgbClr val="5F4B3B"/>
                </a:solidFill>
                <a:latin typeface="+mj-lt"/>
                <a:cs typeface="Arial" pitchFamily="34" charset="0"/>
              </a:rPr>
              <a:t>Other General Permit Fees</a:t>
            </a:r>
          </a:p>
          <a:p>
            <a:pPr marL="342900" indent="-342900">
              <a:buFont typeface="Arial" panose="020B0604020202020204" pitchFamily="34" charset="0"/>
              <a:buChar char="•"/>
              <a:defRPr/>
            </a:pPr>
            <a:endParaRPr lang="en-US" sz="2400" b="1" dirty="0">
              <a:solidFill>
                <a:srgbClr val="5F4B3B"/>
              </a:solidFill>
              <a:latin typeface="+mj-lt"/>
              <a:cs typeface="Arial" pitchFamily="34" charset="0"/>
            </a:endParaRPr>
          </a:p>
          <a:p>
            <a:pPr marL="342900" indent="-342900">
              <a:buFont typeface="Arial" panose="020B0604020202020204" pitchFamily="34" charset="0"/>
              <a:buChar char="•"/>
              <a:defRPr/>
            </a:pPr>
            <a:r>
              <a:rPr lang="en-US" sz="2400" b="1" dirty="0">
                <a:solidFill>
                  <a:srgbClr val="5F4B3B"/>
                </a:solidFill>
                <a:latin typeface="+mj-lt"/>
                <a:cs typeface="Arial" pitchFamily="34" charset="0"/>
              </a:rPr>
              <a:t>Underground Injection Control</a:t>
            </a:r>
          </a:p>
          <a:p>
            <a:pPr marL="342900" indent="-342900">
              <a:buFont typeface="Arial" panose="020B0604020202020204" pitchFamily="34" charset="0"/>
              <a:buChar char="•"/>
              <a:defRPr/>
            </a:pPr>
            <a:endParaRPr lang="en-US" sz="2400" b="1" dirty="0">
              <a:solidFill>
                <a:srgbClr val="5F4B3B"/>
              </a:solidFill>
              <a:latin typeface="+mj-lt"/>
              <a:cs typeface="Arial" pitchFamily="34" charset="0"/>
            </a:endParaRPr>
          </a:p>
          <a:p>
            <a:pPr marL="342900" indent="-342900">
              <a:buFont typeface="Arial" panose="020B0604020202020204" pitchFamily="34" charset="0"/>
              <a:buChar char="•"/>
              <a:defRPr/>
            </a:pPr>
            <a:r>
              <a:rPr lang="en-US" sz="2400" b="1" dirty="0">
                <a:solidFill>
                  <a:srgbClr val="5F4B3B"/>
                </a:solidFill>
                <a:latin typeface="+mj-lt"/>
                <a:cs typeface="Arial" pitchFamily="34" charset="0"/>
              </a:rPr>
              <a:t>Onsite Sewage Disposal Systems (OSDS)</a:t>
            </a:r>
            <a:br>
              <a:rPr lang="en-US" sz="2000" b="1" dirty="0">
                <a:latin typeface="+mn-lt"/>
                <a:cs typeface="Arial" pitchFamily="34" charset="0"/>
              </a:rPr>
            </a:br>
            <a:endParaRPr lang="en-US" sz="2000" dirty="0">
              <a:latin typeface="+mn-lt"/>
            </a:endParaRPr>
          </a:p>
        </p:txBody>
      </p:sp>
      <p:sp>
        <p:nvSpPr>
          <p:cNvPr id="19" name="TextBox 18"/>
          <p:cNvSpPr txBox="1"/>
          <p:nvPr/>
        </p:nvSpPr>
        <p:spPr>
          <a:xfrm>
            <a:off x="6282100" y="5141743"/>
            <a:ext cx="1684020" cy="646331"/>
          </a:xfrm>
          <a:prstGeom prst="rect">
            <a:avLst/>
          </a:prstGeom>
          <a:noFill/>
        </p:spPr>
        <p:txBody>
          <a:bodyPr wrap="square" rtlCol="0">
            <a:spAutoFit/>
          </a:bodyPr>
          <a:lstStyle/>
          <a:p>
            <a:pPr algn="ctr"/>
            <a:r>
              <a:rPr lang="en-US" dirty="0">
                <a:solidFill>
                  <a:schemeClr val="bg1"/>
                </a:solidFill>
              </a:rPr>
              <a:t>Sample photo box</a:t>
            </a:r>
          </a:p>
        </p:txBody>
      </p:sp>
      <p:sp>
        <p:nvSpPr>
          <p:cNvPr id="29" name="Rectangle 28"/>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0"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2" name="Picture 31"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7" name="TextBox 6">
            <a:extLst>
              <a:ext uri="{FF2B5EF4-FFF2-40B4-BE49-F238E27FC236}">
                <a16:creationId xmlns:a16="http://schemas.microsoft.com/office/drawing/2014/main" id="{6B3C1DDA-1D0A-D1F8-18BE-436249C8E258}"/>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pic>
        <p:nvPicPr>
          <p:cNvPr id="5" name="Picture 2">
            <a:extLst>
              <a:ext uri="{FF2B5EF4-FFF2-40B4-BE49-F238E27FC236}">
                <a16:creationId xmlns:a16="http://schemas.microsoft.com/office/drawing/2014/main" id="{F6B629E2-B4CD-ABC1-9D50-3A317101F8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0861" y="5062789"/>
            <a:ext cx="2288478" cy="15981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07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66800" y="361493"/>
            <a:ext cx="7924800" cy="523220"/>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Fees-NAC 445A.232</a:t>
            </a:r>
          </a:p>
        </p:txBody>
      </p:sp>
      <p:sp>
        <p:nvSpPr>
          <p:cNvPr id="15" name="TextBox 6"/>
          <p:cNvSpPr txBox="1">
            <a:spLocks noChangeArrowheads="1"/>
          </p:cNvSpPr>
          <p:nvPr/>
        </p:nvSpPr>
        <p:spPr bwMode="auto">
          <a:xfrm>
            <a:off x="1752600" y="1201958"/>
            <a:ext cx="6400800" cy="2985433"/>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445A.232(1) – Discharge Fees</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Annual fees were last evaluated in 2001; fee increases occurred July 1, 2002-July 1, 2010  (NAC 445A.232(8))</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Fees for “Annual Review and Services” listed within regulation do not display the fee increases provided in NAC 445A.232 (8)</a:t>
            </a:r>
            <a:br>
              <a:rPr lang="en-US" sz="2000" b="1" dirty="0">
                <a:latin typeface="+mn-lt"/>
                <a:cs typeface="Arial" pitchFamily="34" charset="0"/>
              </a:rPr>
            </a:br>
            <a:endParaRPr lang="en-US" sz="2000" dirty="0">
              <a:latin typeface="+mn-lt"/>
            </a:endParaRP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
        <p:nvSpPr>
          <p:cNvPr id="2" name="TextBox 1">
            <a:extLst>
              <a:ext uri="{FF2B5EF4-FFF2-40B4-BE49-F238E27FC236}">
                <a16:creationId xmlns:a16="http://schemas.microsoft.com/office/drawing/2014/main" id="{4D3FBE3B-1B47-A7C5-04D1-6AC15874F0ED}"/>
              </a:ext>
            </a:extLst>
          </p:cNvPr>
          <p:cNvSpPr txBox="1"/>
          <p:nvPr/>
        </p:nvSpPr>
        <p:spPr>
          <a:xfrm>
            <a:off x="2209800" y="4187391"/>
            <a:ext cx="6172200" cy="1942648"/>
          </a:xfrm>
          <a:prstGeom prst="rect">
            <a:avLst/>
          </a:prstGeom>
          <a:noFill/>
          <a:ln w="19050">
            <a:solidFill>
              <a:schemeClr val="tx1"/>
            </a:solidFill>
          </a:ln>
          <a:effectLst/>
          <a:scene3d>
            <a:camera prst="orthographicFront">
              <a:rot lat="0" lon="0" rev="0"/>
            </a:camera>
            <a:lightRig rig="contrasting" dir="t">
              <a:rot lat="0" lon="0" rev="7800000"/>
            </a:lightRig>
          </a:scene3d>
          <a:sp3d>
            <a:bevelT w="139700" h="139700"/>
          </a:sp3d>
        </p:spPr>
        <p:txBody>
          <a:bodyPr wrap="square">
            <a:spAutoFit/>
          </a:bodyPr>
          <a:lstStyle/>
          <a:p>
            <a:pPr marL="0" marR="0" algn="just">
              <a:lnSpc>
                <a:spcPts val="1200"/>
              </a:lnSpc>
              <a:spcBef>
                <a:spcPts val="0"/>
              </a:spcBef>
              <a:spcAft>
                <a:spcPts val="0"/>
              </a:spcAft>
            </a:pPr>
            <a:r>
              <a:rPr lang="en-US" sz="1400" b="0" i="0" dirty="0">
                <a:solidFill>
                  <a:srgbClr val="000000"/>
                </a:solidFill>
                <a:effectLst/>
                <a:latin typeface="Times New Roman" panose="02020603050405020304" pitchFamily="18" charset="0"/>
              </a:rPr>
              <a:t> 8.  On July 1, 2002, and on July 1 of each even-numbered year thereafter, up to and including July 1, 2010, the Director shall increase by 5 percent each fee for the annual review and services set forth in subsection 1. To determine the amount of each fee that is due on or after July 1, 2002, the Director shall multiply the fee set forth in subsection 1 by:</a:t>
            </a:r>
          </a:p>
          <a:p>
            <a:pPr marL="0" marR="0" algn="just">
              <a:lnSpc>
                <a:spcPts val="1200"/>
              </a:lnSpc>
              <a:spcBef>
                <a:spcPts val="0"/>
              </a:spcBef>
              <a:spcAft>
                <a:spcPts val="0"/>
              </a:spcAft>
            </a:pPr>
            <a:r>
              <a:rPr lang="en-US" sz="1400" b="0" i="0" dirty="0">
                <a:solidFill>
                  <a:srgbClr val="000000"/>
                </a:solidFill>
                <a:effectLst/>
                <a:latin typeface="Times New Roman" panose="02020603050405020304" pitchFamily="18" charset="0"/>
              </a:rPr>
              <a:t>     (a) For the fees due on July 1, 2002, and July 1, 2003, 1.05;</a:t>
            </a:r>
          </a:p>
          <a:p>
            <a:pPr marL="0" marR="0" algn="just">
              <a:lnSpc>
                <a:spcPts val="1200"/>
              </a:lnSpc>
              <a:spcBef>
                <a:spcPts val="0"/>
              </a:spcBef>
              <a:spcAft>
                <a:spcPts val="0"/>
              </a:spcAft>
            </a:pPr>
            <a:r>
              <a:rPr lang="en-US" sz="1400" b="0" i="0" dirty="0">
                <a:solidFill>
                  <a:srgbClr val="000000"/>
                </a:solidFill>
                <a:effectLst/>
                <a:latin typeface="Times New Roman" panose="02020603050405020304" pitchFamily="18" charset="0"/>
              </a:rPr>
              <a:t>     (b) For the fees due on July 1, 2004, and July 1, 2005, 1.1025;</a:t>
            </a:r>
          </a:p>
          <a:p>
            <a:pPr marL="0" marR="0" algn="just">
              <a:lnSpc>
                <a:spcPts val="1200"/>
              </a:lnSpc>
              <a:spcBef>
                <a:spcPts val="0"/>
              </a:spcBef>
              <a:spcAft>
                <a:spcPts val="0"/>
              </a:spcAft>
            </a:pPr>
            <a:r>
              <a:rPr lang="en-US" sz="1400" b="0" i="0" dirty="0">
                <a:solidFill>
                  <a:srgbClr val="000000"/>
                </a:solidFill>
                <a:effectLst/>
                <a:latin typeface="Times New Roman" panose="02020603050405020304" pitchFamily="18" charset="0"/>
              </a:rPr>
              <a:t>     (c) For the fees due on July 1, 2006, and July 1, 2007, 1.1576;</a:t>
            </a:r>
          </a:p>
          <a:p>
            <a:pPr marL="0" marR="0" algn="just">
              <a:lnSpc>
                <a:spcPts val="1200"/>
              </a:lnSpc>
              <a:spcBef>
                <a:spcPts val="0"/>
              </a:spcBef>
              <a:spcAft>
                <a:spcPts val="0"/>
              </a:spcAft>
            </a:pPr>
            <a:r>
              <a:rPr lang="en-US" sz="1400" b="0" i="0" dirty="0">
                <a:solidFill>
                  <a:srgbClr val="000000"/>
                </a:solidFill>
                <a:effectLst/>
                <a:latin typeface="Times New Roman" panose="02020603050405020304" pitchFamily="18" charset="0"/>
              </a:rPr>
              <a:t>     (d) For the fees due on July 1, 2008, and July 1, 2009, 1.2155; and</a:t>
            </a:r>
          </a:p>
          <a:p>
            <a:pPr marL="0" marR="0" algn="just">
              <a:lnSpc>
                <a:spcPts val="1200"/>
              </a:lnSpc>
              <a:spcBef>
                <a:spcPts val="0"/>
              </a:spcBef>
              <a:spcAft>
                <a:spcPts val="0"/>
              </a:spcAft>
            </a:pPr>
            <a:r>
              <a:rPr lang="en-US" sz="1400" b="0" i="0" dirty="0">
                <a:solidFill>
                  <a:srgbClr val="000000"/>
                </a:solidFill>
                <a:effectLst/>
                <a:latin typeface="Times New Roman" panose="02020603050405020304" pitchFamily="18" charset="0"/>
              </a:rPr>
              <a:t>     (e) For the fees due on or after July 1, 2010, 1.2763.</a:t>
            </a:r>
          </a:p>
          <a:p>
            <a:pPr marL="0" marR="0" algn="just">
              <a:lnSpc>
                <a:spcPts val="1200"/>
              </a:lnSpc>
              <a:spcBef>
                <a:spcPts val="0"/>
              </a:spcBef>
              <a:spcAft>
                <a:spcPts val="0"/>
              </a:spcAft>
            </a:pPr>
            <a:r>
              <a:rPr lang="en-US" sz="1400" b="0" i="0" dirty="0">
                <a:solidFill>
                  <a:srgbClr val="000000"/>
                </a:solidFill>
                <a:effectLst/>
                <a:latin typeface="Wingdings 3" panose="05040102010807070707" pitchFamily="18" charset="2"/>
              </a:rPr>
              <a:t>Ê</a:t>
            </a:r>
            <a:r>
              <a:rPr lang="en-US" sz="1400" b="0" i="0" dirty="0">
                <a:solidFill>
                  <a:srgbClr val="000000"/>
                </a:solidFill>
                <a:effectLst/>
                <a:latin typeface="Times New Roman" panose="02020603050405020304" pitchFamily="18" charset="0"/>
              </a:rPr>
              <a:t> In establishing the annual fee for the review and services pursuant to this subsection, the Director shall round to the nearest dollar.</a:t>
            </a:r>
          </a:p>
        </p:txBody>
      </p:sp>
    </p:spTree>
    <p:extLst>
      <p:ext uri="{BB962C8B-B14F-4D97-AF65-F5344CB8AC3E}">
        <p14:creationId xmlns:p14="http://schemas.microsoft.com/office/powerpoint/2010/main" val="273152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990600" y="247264"/>
            <a:ext cx="7924800" cy="954107"/>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a:t>
            </a:r>
          </a:p>
          <a:p>
            <a:pPr algn="ctr">
              <a:defRPr/>
            </a:pPr>
            <a:r>
              <a:rPr lang="en-US" sz="2800" b="1" dirty="0">
                <a:solidFill>
                  <a:srgbClr val="326297"/>
                </a:solidFill>
                <a:latin typeface="+mj-lt"/>
                <a:cs typeface="Arial" panose="020B0604020202020204" pitchFamily="34" charset="0"/>
              </a:rPr>
              <a:t>Discharge Fees- NAC 445A.232 (cont) </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8</a:t>
            </a:fld>
            <a:endParaRPr lang="en-US" dirty="0"/>
          </a:p>
        </p:txBody>
      </p:sp>
      <p:sp>
        <p:nvSpPr>
          <p:cNvPr id="22" name="TextBox 21"/>
          <p:cNvSpPr txBox="1"/>
          <p:nvPr/>
        </p:nvSpPr>
        <p:spPr>
          <a:xfrm>
            <a:off x="1567059" y="5239303"/>
            <a:ext cx="827526" cy="738664"/>
          </a:xfrm>
          <a:prstGeom prst="rect">
            <a:avLst/>
          </a:prstGeom>
          <a:noFill/>
        </p:spPr>
        <p:txBody>
          <a:bodyPr wrap="square" rtlCol="0">
            <a:spAutoFit/>
          </a:bodyPr>
          <a:lstStyle/>
          <a:p>
            <a:pPr algn="ctr"/>
            <a:r>
              <a:rPr lang="en-US" sz="1400" dirty="0">
                <a:solidFill>
                  <a:schemeClr val="bg1"/>
                </a:solidFill>
              </a:rPr>
              <a:t>Sample </a:t>
            </a:r>
          </a:p>
          <a:p>
            <a:pPr algn="ctr"/>
            <a:r>
              <a:rPr lang="en-US" sz="1400" dirty="0">
                <a:solidFill>
                  <a:schemeClr val="bg1"/>
                </a:solidFill>
              </a:rPr>
              <a:t>photo box</a:t>
            </a:r>
          </a:p>
        </p:txBody>
      </p:sp>
      <p:sp>
        <p:nvSpPr>
          <p:cNvPr id="23" name="TextBox 22"/>
          <p:cNvSpPr txBox="1"/>
          <p:nvPr/>
        </p:nvSpPr>
        <p:spPr>
          <a:xfrm>
            <a:off x="2514600" y="5239303"/>
            <a:ext cx="1684020" cy="646331"/>
          </a:xfrm>
          <a:prstGeom prst="rect">
            <a:avLst/>
          </a:prstGeom>
          <a:noFill/>
        </p:spPr>
        <p:txBody>
          <a:bodyPr wrap="square" rtlCol="0">
            <a:spAutoFit/>
          </a:bodyPr>
          <a:lstStyle/>
          <a:p>
            <a:pPr algn="ctr"/>
            <a:r>
              <a:rPr lang="en-US" dirty="0">
                <a:solidFill>
                  <a:schemeClr val="bg1"/>
                </a:solidFill>
              </a:rPr>
              <a:t>Sample </a:t>
            </a:r>
          </a:p>
          <a:p>
            <a:pPr algn="ctr"/>
            <a:r>
              <a:rPr lang="en-US" dirty="0">
                <a:solidFill>
                  <a:schemeClr val="bg1"/>
                </a:solidFill>
              </a:rPr>
              <a:t>photo box</a:t>
            </a:r>
          </a:p>
        </p:txBody>
      </p:sp>
      <p:sp>
        <p:nvSpPr>
          <p:cNvPr id="25" name="TextBox 24"/>
          <p:cNvSpPr txBox="1"/>
          <p:nvPr/>
        </p:nvSpPr>
        <p:spPr>
          <a:xfrm>
            <a:off x="5683675" y="5270749"/>
            <a:ext cx="1684020" cy="646331"/>
          </a:xfrm>
          <a:prstGeom prst="rect">
            <a:avLst/>
          </a:prstGeom>
          <a:noFill/>
        </p:spPr>
        <p:txBody>
          <a:bodyPr wrap="square" rtlCol="0">
            <a:spAutoFit/>
          </a:bodyPr>
          <a:lstStyle/>
          <a:p>
            <a:pPr algn="ctr"/>
            <a:r>
              <a:rPr lang="en-US" dirty="0">
                <a:solidFill>
                  <a:schemeClr val="bg1"/>
                </a:solidFill>
              </a:rPr>
              <a:t>Sample </a:t>
            </a:r>
          </a:p>
          <a:p>
            <a:pPr algn="ctr"/>
            <a:r>
              <a:rPr lang="en-US" dirty="0">
                <a:solidFill>
                  <a:schemeClr val="bg1"/>
                </a:solidFill>
              </a:rPr>
              <a:t>photo box</a:t>
            </a:r>
          </a:p>
        </p:txBody>
      </p:sp>
      <p:pic>
        <p:nvPicPr>
          <p:cNvPr id="3" name="Picture 2">
            <a:extLst>
              <a:ext uri="{FF2B5EF4-FFF2-40B4-BE49-F238E27FC236}">
                <a16:creationId xmlns:a16="http://schemas.microsoft.com/office/drawing/2014/main" id="{B902FA74-C7C9-42D0-600E-C47E2347B2EA}"/>
              </a:ext>
            </a:extLst>
          </p:cNvPr>
          <p:cNvPicPr>
            <a:picLocks noChangeAspect="1"/>
          </p:cNvPicPr>
          <p:nvPr/>
        </p:nvPicPr>
        <p:blipFill>
          <a:blip r:embed="rId3"/>
          <a:stretch>
            <a:fillRect/>
          </a:stretch>
        </p:blipFill>
        <p:spPr>
          <a:xfrm>
            <a:off x="395734" y="3162869"/>
            <a:ext cx="8519666" cy="3657600"/>
          </a:xfrm>
          <a:prstGeom prst="rect">
            <a:avLst/>
          </a:prstGeom>
        </p:spPr>
      </p:pic>
      <p:pic>
        <p:nvPicPr>
          <p:cNvPr id="4" name="Picture 3">
            <a:extLst>
              <a:ext uri="{FF2B5EF4-FFF2-40B4-BE49-F238E27FC236}">
                <a16:creationId xmlns:a16="http://schemas.microsoft.com/office/drawing/2014/main" id="{B18F5A01-5DBF-FA6C-9140-F53CAB8D1CD8}"/>
              </a:ext>
            </a:extLst>
          </p:cNvPr>
          <p:cNvPicPr>
            <a:picLocks noChangeAspect="1"/>
          </p:cNvPicPr>
          <p:nvPr/>
        </p:nvPicPr>
        <p:blipFill rotWithShape="1">
          <a:blip r:embed="rId4"/>
          <a:srcRect l="3140" t="3052"/>
          <a:stretch/>
        </p:blipFill>
        <p:spPr>
          <a:xfrm>
            <a:off x="2172330" y="1219200"/>
            <a:ext cx="5704504" cy="24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069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030406" y="111556"/>
            <a:ext cx="7924800" cy="954107"/>
          </a:xfrm>
          <a:prstGeom prst="rect">
            <a:avLst/>
          </a:prstGeom>
          <a:noFill/>
          <a:ln w="9525">
            <a:noFill/>
            <a:miter lim="800000"/>
            <a:headEnd/>
            <a:tailEnd/>
          </a:ln>
        </p:spPr>
        <p:txBody>
          <a:bodyPr wrap="square">
            <a:spAutoFit/>
          </a:bodyPr>
          <a:lstStyle/>
          <a:p>
            <a:pPr algn="ctr">
              <a:defRPr/>
            </a:pPr>
            <a:r>
              <a:rPr lang="en-US" sz="2800" b="1" dirty="0">
                <a:solidFill>
                  <a:srgbClr val="326297"/>
                </a:solidFill>
                <a:latin typeface="+mj-lt"/>
                <a:cs typeface="Arial" panose="020B0604020202020204" pitchFamily="34" charset="0"/>
              </a:rPr>
              <a:t>Proposed Fee Changes                                                       NAC 445A.232 </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9</a:t>
            </a:fld>
            <a:endParaRPr lang="en-US" dirty="0"/>
          </a:p>
        </p:txBody>
      </p:sp>
      <p:sp>
        <p:nvSpPr>
          <p:cNvPr id="15" name="TextBox 6"/>
          <p:cNvSpPr txBox="1">
            <a:spLocks noChangeArrowheads="1"/>
          </p:cNvSpPr>
          <p:nvPr/>
        </p:nvSpPr>
        <p:spPr bwMode="auto">
          <a:xfrm>
            <a:off x="1792406" y="1135039"/>
            <a:ext cx="6400800" cy="5632311"/>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5F4B3B"/>
                </a:solidFill>
                <a:latin typeface="+mj-lt"/>
                <a:cs typeface="Arial" pitchFamily="34" charset="0"/>
              </a:rPr>
              <a:t>NAC 445A.232(1) – Proposed based on US Bureau of Labor Statistics- Consumer Price Index</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Annual Review Fee-10.33% increase on July 1, 2023</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Annual Review Fee-10.33% increase on July 1, 2024</a:t>
            </a: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Annual Review Fee 10.33%  on July 1, 2025</a:t>
            </a:r>
          </a:p>
          <a:p>
            <a:pPr lvl="1">
              <a:defRPr/>
            </a:pPr>
            <a:endParaRPr lang="en-US" sz="2400" dirty="0">
              <a:solidFill>
                <a:srgbClr val="5F4B3B"/>
              </a:solidFill>
              <a:latin typeface="+mj-lt"/>
              <a:cs typeface="Arial" pitchFamily="34" charset="0"/>
            </a:endParaRPr>
          </a:p>
          <a:p>
            <a:pPr marL="800100" lvl="1" indent="-342900">
              <a:buFont typeface="Arial" panose="020B0604020202020204" pitchFamily="34" charset="0"/>
              <a:buChar char="•"/>
              <a:defRPr/>
            </a:pPr>
            <a:r>
              <a:rPr lang="en-US" sz="2400" dirty="0">
                <a:solidFill>
                  <a:srgbClr val="5F4B3B"/>
                </a:solidFill>
                <a:latin typeface="+mj-lt"/>
                <a:cs typeface="Arial" pitchFamily="34" charset="0"/>
              </a:rPr>
              <a:t>Starting July 1, 2026- Application Fees and Annual Review and Services fees- 3% at the start of each fiscal thereafter.  </a:t>
            </a:r>
            <a:r>
              <a:rPr lang="en-US" sz="2400" i="1" dirty="0">
                <a:solidFill>
                  <a:srgbClr val="5F4B3B"/>
                </a:solidFill>
                <a:latin typeface="+mj-lt"/>
                <a:cs typeface="Arial" pitchFamily="34" charset="0"/>
              </a:rPr>
              <a:t>During any fiscal year, the Director may suspend the 3% fee increase</a:t>
            </a:r>
            <a:br>
              <a:rPr lang="en-US" sz="2400" b="1" dirty="0">
                <a:latin typeface="+mn-lt"/>
                <a:cs typeface="Arial" pitchFamily="34" charset="0"/>
              </a:rPr>
            </a:br>
            <a:endParaRPr lang="en-US" sz="2400" dirty="0">
              <a:latin typeface="+mn-lt"/>
            </a:endParaRPr>
          </a:p>
        </p:txBody>
      </p:sp>
      <p:sp>
        <p:nvSpPr>
          <p:cNvPr id="30" name="Rectangle 2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1"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3" name="Picture 32"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a:extLst>
              <a:ext uri="{FF2B5EF4-FFF2-40B4-BE49-F238E27FC236}">
                <a16:creationId xmlns:a16="http://schemas.microsoft.com/office/drawing/2014/main" id="{9DCB887F-CDFF-B4A0-C4A5-D3FEF1183B21}"/>
              </a:ext>
            </a:extLst>
          </p:cNvPr>
          <p:cNvSpPr txBox="1">
            <a:spLocks noChangeArrowheads="1"/>
          </p:cNvSpPr>
          <p:nvPr/>
        </p:nvSpPr>
        <p:spPr bwMode="auto">
          <a:xfrm>
            <a:off x="0" y="4876800"/>
            <a:ext cx="1219200" cy="415498"/>
          </a:xfrm>
          <a:prstGeom prst="rect">
            <a:avLst/>
          </a:prstGeom>
          <a:noFill/>
          <a:ln w="9525">
            <a:noFill/>
            <a:miter lim="800000"/>
            <a:headEnd/>
            <a:tailEnd/>
          </a:ln>
        </p:spPr>
        <p:txBody>
          <a:bodyPr wrap="square">
            <a:spAutoFit/>
          </a:bodyPr>
          <a:lstStyle/>
          <a:p>
            <a:pPr lvl="0" algn="ctr">
              <a:defRPr/>
            </a:pPr>
            <a:r>
              <a:rPr lang="en-US" sz="1000" b="1" dirty="0">
                <a:solidFill>
                  <a:srgbClr val="2A4D78"/>
                </a:solidFill>
                <a:latin typeface="Calibri"/>
                <a:cs typeface="Arial" pitchFamily="34" charset="0"/>
              </a:rPr>
              <a:t>James R. Lawrence</a:t>
            </a:r>
          </a:p>
          <a:p>
            <a:pPr lvl="0" algn="ctr">
              <a:defRPr/>
            </a:pPr>
            <a:r>
              <a:rPr lang="en-US" sz="1000" i="1" dirty="0">
                <a:solidFill>
                  <a:srgbClr val="2A4D78"/>
                </a:solidFill>
                <a:latin typeface="Calibri"/>
                <a:cs typeface="Arial" pitchFamily="34" charset="0"/>
              </a:rPr>
              <a:t>Acting Director</a:t>
            </a:r>
            <a:endParaRPr lang="en-US" sz="1000" i="1" dirty="0">
              <a:latin typeface="+mn-lt"/>
              <a:cs typeface="Arial" pitchFamily="34" charset="0"/>
            </a:endParaRPr>
          </a:p>
        </p:txBody>
      </p:sp>
    </p:spTree>
    <p:extLst>
      <p:ext uri="{BB962C8B-B14F-4D97-AF65-F5344CB8AC3E}">
        <p14:creationId xmlns:p14="http://schemas.microsoft.com/office/powerpoint/2010/main" val="151892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89251</TotalTime>
  <Words>2601</Words>
  <Application>Microsoft Office PowerPoint</Application>
  <PresentationFormat>On-screen Show (4:3)</PresentationFormat>
  <Paragraphs>529</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ndwr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bconrad</dc:creator>
  <cp:lastModifiedBy>Elizabeth Kingsland</cp:lastModifiedBy>
  <cp:revision>1664</cp:revision>
  <cp:lastPrinted>2022-10-12T17:00:23Z</cp:lastPrinted>
  <dcterms:created xsi:type="dcterms:W3CDTF">2011-02-07T22:15:11Z</dcterms:created>
  <dcterms:modified xsi:type="dcterms:W3CDTF">2022-10-12T23:59:38Z</dcterms:modified>
</cp:coreProperties>
</file>