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33"/>
  </p:notesMasterIdLst>
  <p:sldIdLst>
    <p:sldId id="412" r:id="rId2"/>
    <p:sldId id="695" r:id="rId3"/>
    <p:sldId id="718" r:id="rId4"/>
    <p:sldId id="719" r:id="rId5"/>
    <p:sldId id="602" r:id="rId6"/>
    <p:sldId id="603" r:id="rId7"/>
    <p:sldId id="408" r:id="rId8"/>
    <p:sldId id="720" r:id="rId9"/>
    <p:sldId id="721" r:id="rId10"/>
    <p:sldId id="699" r:id="rId11"/>
    <p:sldId id="396" r:id="rId12"/>
    <p:sldId id="607" r:id="rId13"/>
    <p:sldId id="700" r:id="rId14"/>
    <p:sldId id="702" r:id="rId15"/>
    <p:sldId id="704" r:id="rId16"/>
    <p:sldId id="717" r:id="rId17"/>
    <p:sldId id="706" r:id="rId18"/>
    <p:sldId id="708" r:id="rId19"/>
    <p:sldId id="705" r:id="rId20"/>
    <p:sldId id="701" r:id="rId21"/>
    <p:sldId id="684" r:id="rId22"/>
    <p:sldId id="722" r:id="rId23"/>
    <p:sldId id="686" r:id="rId24"/>
    <p:sldId id="709" r:id="rId25"/>
    <p:sldId id="710" r:id="rId26"/>
    <p:sldId id="711" r:id="rId27"/>
    <p:sldId id="712" r:id="rId28"/>
    <p:sldId id="713" r:id="rId29"/>
    <p:sldId id="714" r:id="rId30"/>
    <p:sldId id="715" r:id="rId31"/>
    <p:sldId id="716"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on Cooper" initials="JC" lastIdx="8" clrIdx="0">
    <p:extLst>
      <p:ext uri="{19B8F6BF-5375-455C-9EA6-DF929625EA0E}">
        <p15:presenceInfo xmlns:p15="http://schemas.microsoft.com/office/powerpoint/2012/main" userId="S::J.COOPER@ndep.nv.gov::31760032-347f-42a3-91db-ab0acb3c88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98989"/>
    <a:srgbClr val="FF9900"/>
    <a:srgbClr val="FF9966"/>
    <a:srgbClr val="FEF1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46" autoAdjust="0"/>
  </p:normalViewPr>
  <p:slideViewPr>
    <p:cSldViewPr>
      <p:cViewPr varScale="1">
        <p:scale>
          <a:sx n="93" d="100"/>
          <a:sy n="93" d="100"/>
        </p:scale>
        <p:origin x="2124" y="6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B5DDB0B3-87D5-4603-85B9-E7AC0CA6DFF7}" type="datetimeFigureOut">
              <a:rPr lang="en-US" smtClean="0"/>
              <a:t>10/4/2022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B7D4DCD5-1194-44C1-B6B4-571B54EE46DE}" type="slidenum">
              <a:rPr lang="en-US" smtClean="0"/>
              <a:t>‹#›</a:t>
            </a:fld>
            <a:endParaRPr lang="en-US" dirty="0"/>
          </a:p>
        </p:txBody>
      </p:sp>
    </p:spTree>
    <p:extLst>
      <p:ext uri="{BB962C8B-B14F-4D97-AF65-F5344CB8AC3E}">
        <p14:creationId xmlns:p14="http://schemas.microsoft.com/office/powerpoint/2010/main" val="1421195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Copied from JC’s Word file- SM</a:t>
            </a:r>
          </a:p>
        </p:txBody>
      </p:sp>
      <p:sp>
        <p:nvSpPr>
          <p:cNvPr id="4" name="Slide Number Placeholder 3"/>
          <p:cNvSpPr>
            <a:spLocks noGrp="1"/>
          </p:cNvSpPr>
          <p:nvPr>
            <p:ph type="sldNum" sz="quarter" idx="5"/>
          </p:nvPr>
        </p:nvSpPr>
        <p:spPr/>
        <p:txBody>
          <a:bodyPr/>
          <a:lstStyle/>
          <a:p>
            <a:fld id="{B7D4DCD5-1194-44C1-B6B4-571B54EE46DE}" type="slidenum">
              <a:rPr lang="en-US" smtClean="0"/>
              <a:t>5</a:t>
            </a:fld>
            <a:endParaRPr lang="en-US" dirty="0"/>
          </a:p>
        </p:txBody>
      </p:sp>
    </p:spTree>
    <p:extLst>
      <p:ext uri="{BB962C8B-B14F-4D97-AF65-F5344CB8AC3E}">
        <p14:creationId xmlns:p14="http://schemas.microsoft.com/office/powerpoint/2010/main" val="2065832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the LCE staff report references the water capacity of 132,000 gallons when referring to the tank size.</a:t>
            </a:r>
          </a:p>
          <a:p>
            <a:r>
              <a:rPr lang="en-US" dirty="0"/>
              <a:t>Current standards require a guardrail on top of the tank and a silt stop to extend 4-6 inches above floor.</a:t>
            </a:r>
          </a:p>
        </p:txBody>
      </p:sp>
      <p:sp>
        <p:nvSpPr>
          <p:cNvPr id="4" name="Slide Number Placeholder 3"/>
          <p:cNvSpPr>
            <a:spLocks noGrp="1"/>
          </p:cNvSpPr>
          <p:nvPr>
            <p:ph type="sldNum" sz="quarter" idx="5"/>
          </p:nvPr>
        </p:nvSpPr>
        <p:spPr/>
        <p:txBody>
          <a:bodyPr/>
          <a:lstStyle/>
          <a:p>
            <a:fld id="{B7D4DCD5-1194-44C1-B6B4-571B54EE46DE}" type="slidenum">
              <a:rPr lang="en-US" smtClean="0"/>
              <a:t>14</a:t>
            </a:fld>
            <a:endParaRPr lang="en-US" dirty="0"/>
          </a:p>
        </p:txBody>
      </p:sp>
    </p:spTree>
    <p:extLst>
      <p:ext uri="{BB962C8B-B14F-4D97-AF65-F5344CB8AC3E}">
        <p14:creationId xmlns:p14="http://schemas.microsoft.com/office/powerpoint/2010/main" val="3505340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D4DCD5-1194-44C1-B6B4-571B54EE46DE}" type="slidenum">
              <a:rPr lang="en-US" smtClean="0"/>
              <a:t>15</a:t>
            </a:fld>
            <a:endParaRPr lang="en-US" dirty="0"/>
          </a:p>
        </p:txBody>
      </p:sp>
    </p:spTree>
    <p:extLst>
      <p:ext uri="{BB962C8B-B14F-4D97-AF65-F5344CB8AC3E}">
        <p14:creationId xmlns:p14="http://schemas.microsoft.com/office/powerpoint/2010/main" val="1159476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environmental review is still in process with the USFS to evaluate environmental, historical and cultural concerns. The Logan Creek GID does need a commitment of funding so they know they have a project to move forward in the process.   </a:t>
            </a:r>
          </a:p>
          <a:p>
            <a:endParaRPr lang="en-US" dirty="0"/>
          </a:p>
        </p:txBody>
      </p:sp>
      <p:sp>
        <p:nvSpPr>
          <p:cNvPr id="4" name="Slide Number Placeholder 3"/>
          <p:cNvSpPr>
            <a:spLocks noGrp="1"/>
          </p:cNvSpPr>
          <p:nvPr>
            <p:ph type="sldNum" sz="quarter" idx="5"/>
          </p:nvPr>
        </p:nvSpPr>
        <p:spPr/>
        <p:txBody>
          <a:bodyPr/>
          <a:lstStyle/>
          <a:p>
            <a:fld id="{B7D4DCD5-1194-44C1-B6B4-571B54EE46DE}" type="slidenum">
              <a:rPr lang="en-US" smtClean="0"/>
              <a:t>16</a:t>
            </a:fld>
            <a:endParaRPr lang="en-US" dirty="0"/>
          </a:p>
        </p:txBody>
      </p:sp>
    </p:spTree>
    <p:extLst>
      <p:ext uri="{BB962C8B-B14F-4D97-AF65-F5344CB8AC3E}">
        <p14:creationId xmlns:p14="http://schemas.microsoft.com/office/powerpoint/2010/main" val="904019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D4DCD5-1194-44C1-B6B4-571B54EE46DE}" type="slidenum">
              <a:rPr lang="en-US" smtClean="0"/>
              <a:t>19</a:t>
            </a:fld>
            <a:endParaRPr lang="en-US" dirty="0"/>
          </a:p>
        </p:txBody>
      </p:sp>
    </p:spTree>
    <p:extLst>
      <p:ext uri="{BB962C8B-B14F-4D97-AF65-F5344CB8AC3E}">
        <p14:creationId xmlns:p14="http://schemas.microsoft.com/office/powerpoint/2010/main" val="2283381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Item #16</a:t>
            </a:r>
          </a:p>
        </p:txBody>
      </p:sp>
      <p:sp>
        <p:nvSpPr>
          <p:cNvPr id="4" name="Slide Number Placeholder 3"/>
          <p:cNvSpPr>
            <a:spLocks noGrp="1"/>
          </p:cNvSpPr>
          <p:nvPr>
            <p:ph type="sldNum" sz="quarter" idx="5"/>
          </p:nvPr>
        </p:nvSpPr>
        <p:spPr/>
        <p:txBody>
          <a:bodyPr/>
          <a:lstStyle/>
          <a:p>
            <a:fld id="{B7D4DCD5-1194-44C1-B6B4-571B54EE46DE}" type="slidenum">
              <a:rPr lang="en-US" smtClean="0"/>
              <a:t>21</a:t>
            </a:fld>
            <a:endParaRPr lang="en-US" dirty="0"/>
          </a:p>
        </p:txBody>
      </p:sp>
    </p:spTree>
    <p:extLst>
      <p:ext uri="{BB962C8B-B14F-4D97-AF65-F5344CB8AC3E}">
        <p14:creationId xmlns:p14="http://schemas.microsoft.com/office/powerpoint/2010/main" val="2996722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Item #16</a:t>
            </a:r>
          </a:p>
        </p:txBody>
      </p:sp>
      <p:sp>
        <p:nvSpPr>
          <p:cNvPr id="4" name="Slide Number Placeholder 3"/>
          <p:cNvSpPr>
            <a:spLocks noGrp="1"/>
          </p:cNvSpPr>
          <p:nvPr>
            <p:ph type="sldNum" sz="quarter" idx="5"/>
          </p:nvPr>
        </p:nvSpPr>
        <p:spPr/>
        <p:txBody>
          <a:bodyPr/>
          <a:lstStyle/>
          <a:p>
            <a:fld id="{B7D4DCD5-1194-44C1-B6B4-571B54EE46DE}" type="slidenum">
              <a:rPr lang="en-US" smtClean="0"/>
              <a:t>22</a:t>
            </a:fld>
            <a:endParaRPr lang="en-US" dirty="0"/>
          </a:p>
        </p:txBody>
      </p:sp>
    </p:spTree>
    <p:extLst>
      <p:ext uri="{BB962C8B-B14F-4D97-AF65-F5344CB8AC3E}">
        <p14:creationId xmlns:p14="http://schemas.microsoft.com/office/powerpoint/2010/main" val="3123707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Item #16</a:t>
            </a:r>
          </a:p>
        </p:txBody>
      </p:sp>
      <p:sp>
        <p:nvSpPr>
          <p:cNvPr id="4" name="Slide Number Placeholder 3"/>
          <p:cNvSpPr>
            <a:spLocks noGrp="1"/>
          </p:cNvSpPr>
          <p:nvPr>
            <p:ph type="sldNum" sz="quarter" idx="5"/>
          </p:nvPr>
        </p:nvSpPr>
        <p:spPr/>
        <p:txBody>
          <a:bodyPr/>
          <a:lstStyle/>
          <a:p>
            <a:fld id="{B7D4DCD5-1194-44C1-B6B4-571B54EE46DE}" type="slidenum">
              <a:rPr lang="en-US" smtClean="0"/>
              <a:t>23</a:t>
            </a:fld>
            <a:endParaRPr lang="en-US" dirty="0"/>
          </a:p>
        </p:txBody>
      </p:sp>
    </p:spTree>
    <p:extLst>
      <p:ext uri="{BB962C8B-B14F-4D97-AF65-F5344CB8AC3E}">
        <p14:creationId xmlns:p14="http://schemas.microsoft.com/office/powerpoint/2010/main" val="1015669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the LCE staff report references the water capacity of 132,000 gallons when referring to the tank size.</a:t>
            </a:r>
          </a:p>
          <a:p>
            <a:r>
              <a:rPr lang="en-US" dirty="0"/>
              <a:t>Current standards require a guardrail on top of the tank and a silt stop to extend 4-6 inches above floor.</a:t>
            </a:r>
          </a:p>
        </p:txBody>
      </p:sp>
      <p:sp>
        <p:nvSpPr>
          <p:cNvPr id="4" name="Slide Number Placeholder 3"/>
          <p:cNvSpPr>
            <a:spLocks noGrp="1"/>
          </p:cNvSpPr>
          <p:nvPr>
            <p:ph type="sldNum" sz="quarter" idx="5"/>
          </p:nvPr>
        </p:nvSpPr>
        <p:spPr/>
        <p:txBody>
          <a:bodyPr/>
          <a:lstStyle/>
          <a:p>
            <a:fld id="{B7D4DCD5-1194-44C1-B6B4-571B54EE46DE}" type="slidenum">
              <a:rPr lang="en-US" smtClean="0"/>
              <a:t>25</a:t>
            </a:fld>
            <a:endParaRPr lang="en-US" dirty="0"/>
          </a:p>
        </p:txBody>
      </p:sp>
    </p:spTree>
    <p:extLst>
      <p:ext uri="{BB962C8B-B14F-4D97-AF65-F5344CB8AC3E}">
        <p14:creationId xmlns:p14="http://schemas.microsoft.com/office/powerpoint/2010/main" val="3889230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D4DCD5-1194-44C1-B6B4-571B54EE46DE}" type="slidenum">
              <a:rPr lang="en-US" smtClean="0"/>
              <a:t>29</a:t>
            </a:fld>
            <a:endParaRPr lang="en-US" dirty="0"/>
          </a:p>
        </p:txBody>
      </p:sp>
    </p:spTree>
    <p:extLst>
      <p:ext uri="{BB962C8B-B14F-4D97-AF65-F5344CB8AC3E}">
        <p14:creationId xmlns:p14="http://schemas.microsoft.com/office/powerpoint/2010/main" val="428558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Copied from JC’s Word file- SM</a:t>
            </a:r>
          </a:p>
          <a:p>
            <a:endParaRPr lang="en-US" dirty="0"/>
          </a:p>
        </p:txBody>
      </p:sp>
      <p:sp>
        <p:nvSpPr>
          <p:cNvPr id="4" name="Slide Number Placeholder 3"/>
          <p:cNvSpPr>
            <a:spLocks noGrp="1"/>
          </p:cNvSpPr>
          <p:nvPr>
            <p:ph type="sldNum" sz="quarter" idx="5"/>
          </p:nvPr>
        </p:nvSpPr>
        <p:spPr/>
        <p:txBody>
          <a:bodyPr/>
          <a:lstStyle/>
          <a:p>
            <a:fld id="{B7D4DCD5-1194-44C1-B6B4-571B54EE46DE}" type="slidenum">
              <a:rPr lang="en-US" smtClean="0"/>
              <a:t>6</a:t>
            </a:fld>
            <a:endParaRPr lang="en-US" dirty="0"/>
          </a:p>
        </p:txBody>
      </p:sp>
    </p:spTree>
    <p:extLst>
      <p:ext uri="{BB962C8B-B14F-4D97-AF65-F5344CB8AC3E}">
        <p14:creationId xmlns:p14="http://schemas.microsoft.com/office/powerpoint/2010/main" val="2488552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Copied from JC’s Word file- SM</a:t>
            </a:r>
          </a:p>
          <a:p>
            <a:endParaRPr lang="en-US" dirty="0"/>
          </a:p>
        </p:txBody>
      </p:sp>
      <p:sp>
        <p:nvSpPr>
          <p:cNvPr id="4" name="Slide Number Placeholder 3"/>
          <p:cNvSpPr>
            <a:spLocks noGrp="1"/>
          </p:cNvSpPr>
          <p:nvPr>
            <p:ph type="sldNum" sz="quarter" idx="5"/>
          </p:nvPr>
        </p:nvSpPr>
        <p:spPr/>
        <p:txBody>
          <a:bodyPr/>
          <a:lstStyle/>
          <a:p>
            <a:fld id="{B7D4DCD5-1194-44C1-B6B4-571B54EE46DE}" type="slidenum">
              <a:rPr lang="en-US" smtClean="0"/>
              <a:t>7</a:t>
            </a:fld>
            <a:endParaRPr lang="en-US" dirty="0"/>
          </a:p>
        </p:txBody>
      </p:sp>
    </p:spTree>
    <p:extLst>
      <p:ext uri="{BB962C8B-B14F-4D97-AF65-F5344CB8AC3E}">
        <p14:creationId xmlns:p14="http://schemas.microsoft.com/office/powerpoint/2010/main" val="2649352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Copied from JC’s Word file- SM</a:t>
            </a:r>
          </a:p>
          <a:p>
            <a:endParaRPr lang="en-US" dirty="0"/>
          </a:p>
        </p:txBody>
      </p:sp>
      <p:sp>
        <p:nvSpPr>
          <p:cNvPr id="4" name="Slide Number Placeholder 3"/>
          <p:cNvSpPr>
            <a:spLocks noGrp="1"/>
          </p:cNvSpPr>
          <p:nvPr>
            <p:ph type="sldNum" sz="quarter" idx="5"/>
          </p:nvPr>
        </p:nvSpPr>
        <p:spPr/>
        <p:txBody>
          <a:bodyPr/>
          <a:lstStyle/>
          <a:p>
            <a:fld id="{B7D4DCD5-1194-44C1-B6B4-571B54EE46DE}" type="slidenum">
              <a:rPr lang="en-US" smtClean="0"/>
              <a:t>8</a:t>
            </a:fld>
            <a:endParaRPr lang="en-US" dirty="0"/>
          </a:p>
        </p:txBody>
      </p:sp>
    </p:spTree>
    <p:extLst>
      <p:ext uri="{BB962C8B-B14F-4D97-AF65-F5344CB8AC3E}">
        <p14:creationId xmlns:p14="http://schemas.microsoft.com/office/powerpoint/2010/main" val="1847933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Copied from JC’s Word file- SM</a:t>
            </a:r>
          </a:p>
          <a:p>
            <a:endParaRPr lang="en-US" dirty="0"/>
          </a:p>
        </p:txBody>
      </p:sp>
      <p:sp>
        <p:nvSpPr>
          <p:cNvPr id="4" name="Slide Number Placeholder 3"/>
          <p:cNvSpPr>
            <a:spLocks noGrp="1"/>
          </p:cNvSpPr>
          <p:nvPr>
            <p:ph type="sldNum" sz="quarter" idx="5"/>
          </p:nvPr>
        </p:nvSpPr>
        <p:spPr/>
        <p:txBody>
          <a:bodyPr/>
          <a:lstStyle/>
          <a:p>
            <a:fld id="{B7D4DCD5-1194-44C1-B6B4-571B54EE46DE}" type="slidenum">
              <a:rPr lang="en-US" smtClean="0"/>
              <a:t>9</a:t>
            </a:fld>
            <a:endParaRPr lang="en-US" dirty="0"/>
          </a:p>
        </p:txBody>
      </p:sp>
    </p:spTree>
    <p:extLst>
      <p:ext uri="{BB962C8B-B14F-4D97-AF65-F5344CB8AC3E}">
        <p14:creationId xmlns:p14="http://schemas.microsoft.com/office/powerpoint/2010/main" val="2665793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Copied from JC’s Word file- SM</a:t>
            </a:r>
          </a:p>
        </p:txBody>
      </p:sp>
      <p:sp>
        <p:nvSpPr>
          <p:cNvPr id="4" name="Slide Number Placeholder 3"/>
          <p:cNvSpPr>
            <a:spLocks noGrp="1"/>
          </p:cNvSpPr>
          <p:nvPr>
            <p:ph type="sldNum" sz="quarter" idx="5"/>
          </p:nvPr>
        </p:nvSpPr>
        <p:spPr/>
        <p:txBody>
          <a:bodyPr/>
          <a:lstStyle/>
          <a:p>
            <a:fld id="{B7D4DCD5-1194-44C1-B6B4-571B54EE46DE}" type="slidenum">
              <a:rPr lang="en-US" smtClean="0"/>
              <a:t>10</a:t>
            </a:fld>
            <a:endParaRPr lang="en-US" dirty="0"/>
          </a:p>
        </p:txBody>
      </p:sp>
    </p:spTree>
    <p:extLst>
      <p:ext uri="{BB962C8B-B14F-4D97-AF65-F5344CB8AC3E}">
        <p14:creationId xmlns:p14="http://schemas.microsoft.com/office/powerpoint/2010/main" val="412815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Copied from JC’s Word file- SM</a:t>
            </a:r>
          </a:p>
          <a:p>
            <a:endParaRPr lang="en-US" dirty="0"/>
          </a:p>
        </p:txBody>
      </p:sp>
      <p:sp>
        <p:nvSpPr>
          <p:cNvPr id="4" name="Slide Number Placeholder 3"/>
          <p:cNvSpPr>
            <a:spLocks noGrp="1"/>
          </p:cNvSpPr>
          <p:nvPr>
            <p:ph type="sldNum" sz="quarter" idx="5"/>
          </p:nvPr>
        </p:nvSpPr>
        <p:spPr/>
        <p:txBody>
          <a:bodyPr/>
          <a:lstStyle/>
          <a:p>
            <a:fld id="{B7D4DCD5-1194-44C1-B6B4-571B54EE46DE}" type="slidenum">
              <a:rPr lang="en-US" smtClean="0"/>
              <a:t>11</a:t>
            </a:fld>
            <a:endParaRPr lang="en-US" dirty="0"/>
          </a:p>
        </p:txBody>
      </p:sp>
    </p:spTree>
    <p:extLst>
      <p:ext uri="{BB962C8B-B14F-4D97-AF65-F5344CB8AC3E}">
        <p14:creationId xmlns:p14="http://schemas.microsoft.com/office/powerpoint/2010/main" val="4077383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Copied from JC’s Word file- SM</a:t>
            </a:r>
          </a:p>
          <a:p>
            <a:endParaRPr lang="en-US" dirty="0"/>
          </a:p>
        </p:txBody>
      </p:sp>
      <p:sp>
        <p:nvSpPr>
          <p:cNvPr id="4" name="Slide Number Placeholder 3"/>
          <p:cNvSpPr>
            <a:spLocks noGrp="1"/>
          </p:cNvSpPr>
          <p:nvPr>
            <p:ph type="sldNum" sz="quarter" idx="5"/>
          </p:nvPr>
        </p:nvSpPr>
        <p:spPr/>
        <p:txBody>
          <a:bodyPr/>
          <a:lstStyle/>
          <a:p>
            <a:fld id="{B7D4DCD5-1194-44C1-B6B4-571B54EE46DE}" type="slidenum">
              <a:rPr lang="en-US" smtClean="0"/>
              <a:t>12</a:t>
            </a:fld>
            <a:endParaRPr lang="en-US" dirty="0"/>
          </a:p>
        </p:txBody>
      </p:sp>
    </p:spTree>
    <p:extLst>
      <p:ext uri="{BB962C8B-B14F-4D97-AF65-F5344CB8AC3E}">
        <p14:creationId xmlns:p14="http://schemas.microsoft.com/office/powerpoint/2010/main" val="4137146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D4DCD5-1194-44C1-B6B4-571B54EE46DE}" type="slidenum">
              <a:rPr lang="en-US" smtClean="0"/>
              <a:t>13</a:t>
            </a:fld>
            <a:endParaRPr lang="en-US" dirty="0"/>
          </a:p>
        </p:txBody>
      </p:sp>
    </p:spTree>
    <p:extLst>
      <p:ext uri="{BB962C8B-B14F-4D97-AF65-F5344CB8AC3E}">
        <p14:creationId xmlns:p14="http://schemas.microsoft.com/office/powerpoint/2010/main" val="103218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2863A1-AF55-4497-AD4D-17118FF5790C}" type="datetimeFigureOut">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E8A0B0-2438-4023-BD4D-554971A0B93A}" type="slidenum">
              <a:rPr lang="en-US" smtClean="0"/>
              <a:t>‹#›</a:t>
            </a:fld>
            <a:endParaRPr lang="en-US" dirty="0"/>
          </a:p>
        </p:txBody>
      </p:sp>
    </p:spTree>
    <p:extLst>
      <p:ext uri="{BB962C8B-B14F-4D97-AF65-F5344CB8AC3E}">
        <p14:creationId xmlns:p14="http://schemas.microsoft.com/office/powerpoint/2010/main" val="3584075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2863A1-AF55-4497-AD4D-17118FF5790C}" type="datetimeFigureOut">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E8A0B0-2438-4023-BD4D-554971A0B93A}" type="slidenum">
              <a:rPr lang="en-US" smtClean="0"/>
              <a:t>‹#›</a:t>
            </a:fld>
            <a:endParaRPr lang="en-US" dirty="0"/>
          </a:p>
        </p:txBody>
      </p:sp>
    </p:spTree>
    <p:extLst>
      <p:ext uri="{BB962C8B-B14F-4D97-AF65-F5344CB8AC3E}">
        <p14:creationId xmlns:p14="http://schemas.microsoft.com/office/powerpoint/2010/main" val="315383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2863A1-AF55-4497-AD4D-17118FF5790C}" type="datetimeFigureOut">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E8A0B0-2438-4023-BD4D-554971A0B93A}" type="slidenum">
              <a:rPr lang="en-US" smtClean="0"/>
              <a:t>‹#›</a:t>
            </a:fld>
            <a:endParaRPr lang="en-US" dirty="0"/>
          </a:p>
        </p:txBody>
      </p:sp>
    </p:spTree>
    <p:extLst>
      <p:ext uri="{BB962C8B-B14F-4D97-AF65-F5344CB8AC3E}">
        <p14:creationId xmlns:p14="http://schemas.microsoft.com/office/powerpoint/2010/main" val="1955592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2863A1-AF55-4497-AD4D-17118FF5790C}" type="datetimeFigureOut">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E8A0B0-2438-4023-BD4D-554971A0B93A}" type="slidenum">
              <a:rPr lang="en-US" smtClean="0"/>
              <a:t>‹#›</a:t>
            </a:fld>
            <a:endParaRPr lang="en-US" dirty="0"/>
          </a:p>
        </p:txBody>
      </p:sp>
    </p:spTree>
    <p:extLst>
      <p:ext uri="{BB962C8B-B14F-4D97-AF65-F5344CB8AC3E}">
        <p14:creationId xmlns:p14="http://schemas.microsoft.com/office/powerpoint/2010/main" val="3242029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2863A1-AF55-4497-AD4D-17118FF5790C}" type="datetimeFigureOut">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E8A0B0-2438-4023-BD4D-554971A0B93A}" type="slidenum">
              <a:rPr lang="en-US" smtClean="0"/>
              <a:t>‹#›</a:t>
            </a:fld>
            <a:endParaRPr lang="en-US" dirty="0"/>
          </a:p>
        </p:txBody>
      </p:sp>
    </p:spTree>
    <p:extLst>
      <p:ext uri="{BB962C8B-B14F-4D97-AF65-F5344CB8AC3E}">
        <p14:creationId xmlns:p14="http://schemas.microsoft.com/office/powerpoint/2010/main" val="1635062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2863A1-AF55-4497-AD4D-17118FF5790C}" type="datetimeFigureOut">
              <a:rPr lang="en-US" smtClean="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E8A0B0-2438-4023-BD4D-554971A0B93A}" type="slidenum">
              <a:rPr lang="en-US" smtClean="0"/>
              <a:t>‹#›</a:t>
            </a:fld>
            <a:endParaRPr lang="en-US" dirty="0"/>
          </a:p>
        </p:txBody>
      </p:sp>
    </p:spTree>
    <p:extLst>
      <p:ext uri="{BB962C8B-B14F-4D97-AF65-F5344CB8AC3E}">
        <p14:creationId xmlns:p14="http://schemas.microsoft.com/office/powerpoint/2010/main" val="114560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2863A1-AF55-4497-AD4D-17118FF5790C}" type="datetimeFigureOut">
              <a:rPr lang="en-US" smtClean="0"/>
              <a:t>10/4/2022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E8A0B0-2438-4023-BD4D-554971A0B93A}" type="slidenum">
              <a:rPr lang="en-US" smtClean="0"/>
              <a:t>‹#›</a:t>
            </a:fld>
            <a:endParaRPr lang="en-US" dirty="0"/>
          </a:p>
        </p:txBody>
      </p:sp>
    </p:spTree>
    <p:extLst>
      <p:ext uri="{BB962C8B-B14F-4D97-AF65-F5344CB8AC3E}">
        <p14:creationId xmlns:p14="http://schemas.microsoft.com/office/powerpoint/2010/main" val="1642042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2863A1-AF55-4497-AD4D-17118FF5790C}" type="datetimeFigureOut">
              <a:rPr lang="en-US" smtClean="0"/>
              <a:t>10/4/2022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E8A0B0-2438-4023-BD4D-554971A0B93A}" type="slidenum">
              <a:rPr lang="en-US" smtClean="0"/>
              <a:t>‹#›</a:t>
            </a:fld>
            <a:endParaRPr lang="en-US" dirty="0"/>
          </a:p>
        </p:txBody>
      </p:sp>
    </p:spTree>
    <p:extLst>
      <p:ext uri="{BB962C8B-B14F-4D97-AF65-F5344CB8AC3E}">
        <p14:creationId xmlns:p14="http://schemas.microsoft.com/office/powerpoint/2010/main" val="3471389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2863A1-AF55-4497-AD4D-17118FF5790C}" type="datetimeFigureOut">
              <a:rPr lang="en-US" smtClean="0"/>
              <a:t>10/4/2022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E8A0B0-2438-4023-BD4D-554971A0B93A}" type="slidenum">
              <a:rPr lang="en-US" smtClean="0"/>
              <a:t>‹#›</a:t>
            </a:fld>
            <a:endParaRPr lang="en-US" dirty="0"/>
          </a:p>
        </p:txBody>
      </p:sp>
    </p:spTree>
    <p:extLst>
      <p:ext uri="{BB962C8B-B14F-4D97-AF65-F5344CB8AC3E}">
        <p14:creationId xmlns:p14="http://schemas.microsoft.com/office/powerpoint/2010/main" val="307740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2863A1-AF55-4497-AD4D-17118FF5790C}" type="datetimeFigureOut">
              <a:rPr lang="en-US" smtClean="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E8A0B0-2438-4023-BD4D-554971A0B93A}" type="slidenum">
              <a:rPr lang="en-US" smtClean="0"/>
              <a:t>‹#›</a:t>
            </a:fld>
            <a:endParaRPr lang="en-US" dirty="0"/>
          </a:p>
        </p:txBody>
      </p:sp>
    </p:spTree>
    <p:extLst>
      <p:ext uri="{BB962C8B-B14F-4D97-AF65-F5344CB8AC3E}">
        <p14:creationId xmlns:p14="http://schemas.microsoft.com/office/powerpoint/2010/main" val="1060375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2863A1-AF55-4497-AD4D-17118FF5790C}" type="datetimeFigureOut">
              <a:rPr lang="en-US" smtClean="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E8A0B0-2438-4023-BD4D-554971A0B93A}" type="slidenum">
              <a:rPr lang="en-US" smtClean="0"/>
              <a:t>‹#›</a:t>
            </a:fld>
            <a:endParaRPr lang="en-US" dirty="0"/>
          </a:p>
        </p:txBody>
      </p:sp>
    </p:spTree>
    <p:extLst>
      <p:ext uri="{BB962C8B-B14F-4D97-AF65-F5344CB8AC3E}">
        <p14:creationId xmlns:p14="http://schemas.microsoft.com/office/powerpoint/2010/main" val="3097927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863A1-AF55-4497-AD4D-17118FF5790C}" type="datetimeFigureOut">
              <a:rPr lang="en-US" smtClean="0"/>
              <a:t>10/4/2022</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0B0-2438-4023-BD4D-554971A0B93A}" type="slidenum">
              <a:rPr lang="en-US" smtClean="0"/>
              <a:t>‹#›</a:t>
            </a:fld>
            <a:endParaRPr lang="en-US" dirty="0"/>
          </a:p>
        </p:txBody>
      </p:sp>
    </p:spTree>
    <p:extLst>
      <p:ext uri="{BB962C8B-B14F-4D97-AF65-F5344CB8AC3E}">
        <p14:creationId xmlns:p14="http://schemas.microsoft.com/office/powerpoint/2010/main" val="289251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8080" y="1410043"/>
            <a:ext cx="5303520" cy="1143000"/>
          </a:xfrm>
        </p:spPr>
        <p:txBody>
          <a:bodyPr>
            <a:noAutofit/>
          </a:bodyPr>
          <a:lstStyle/>
          <a:p>
            <a:r>
              <a:rPr lang="en-US" sz="4800" i="1" dirty="0">
                <a:solidFill>
                  <a:schemeClr val="accent3">
                    <a:lumMod val="75000"/>
                  </a:schemeClr>
                </a:solidFill>
              </a:rPr>
              <a:t>Board for Financing Water Projects</a:t>
            </a:r>
          </a:p>
        </p:txBody>
      </p:sp>
      <p:sp>
        <p:nvSpPr>
          <p:cNvPr id="5" name="TextBox 4">
            <a:extLst>
              <a:ext uri="{FF2B5EF4-FFF2-40B4-BE49-F238E27FC236}">
                <a16:creationId xmlns:a16="http://schemas.microsoft.com/office/drawing/2014/main" id="{27E0E8CA-6389-4EC9-9812-1954D37B8B63}"/>
              </a:ext>
            </a:extLst>
          </p:cNvPr>
          <p:cNvSpPr txBox="1"/>
          <p:nvPr/>
        </p:nvSpPr>
        <p:spPr>
          <a:xfrm>
            <a:off x="2667000" y="2900208"/>
            <a:ext cx="6324600" cy="3693319"/>
          </a:xfrm>
          <a:prstGeom prst="rect">
            <a:avLst/>
          </a:prstGeom>
          <a:noFill/>
        </p:spPr>
        <p:txBody>
          <a:bodyPr wrap="square" rtlCol="0">
            <a:spAutoFit/>
          </a:bodyPr>
          <a:lstStyle/>
          <a:p>
            <a:pPr algn="ctr"/>
            <a:r>
              <a:rPr lang="en-US" b="1" dirty="0"/>
              <a:t>October 5, 2022</a:t>
            </a:r>
          </a:p>
          <a:p>
            <a:pPr algn="ctr"/>
            <a:r>
              <a:rPr lang="en-US" dirty="0"/>
              <a:t>9:00 AM</a:t>
            </a:r>
          </a:p>
          <a:p>
            <a:pPr marR="0" algn="ctr">
              <a:spcBef>
                <a:spcPts val="0"/>
              </a:spcBef>
              <a:spcAft>
                <a:spcPts val="0"/>
              </a:spcAft>
            </a:pPr>
            <a:r>
              <a:rPr lang="en-US" b="1" u="sng" dirty="0"/>
              <a:t>Location:</a:t>
            </a:r>
          </a:p>
          <a:p>
            <a:pPr marR="0" algn="ctr">
              <a:spcBef>
                <a:spcPts val="0"/>
              </a:spcBef>
              <a:spcAft>
                <a:spcPts val="0"/>
              </a:spcAft>
            </a:pPr>
            <a:r>
              <a:rPr lang="en-US" dirty="0"/>
              <a:t>The Richard H. Bryan Building</a:t>
            </a:r>
          </a:p>
          <a:p>
            <a:pPr marR="0" algn="ctr">
              <a:spcBef>
                <a:spcPts val="0"/>
              </a:spcBef>
              <a:spcAft>
                <a:spcPts val="0"/>
              </a:spcAft>
            </a:pPr>
            <a:r>
              <a:rPr lang="en-US" dirty="0"/>
              <a:t>Tahoe Hearing Room</a:t>
            </a:r>
          </a:p>
          <a:p>
            <a:pPr marR="0" algn="ctr">
              <a:spcBef>
                <a:spcPts val="0"/>
              </a:spcBef>
              <a:spcAft>
                <a:spcPts val="0"/>
              </a:spcAft>
            </a:pPr>
            <a:r>
              <a:rPr lang="en-US" dirty="0"/>
              <a:t>901 South Stewart Street, 2nd Floor</a:t>
            </a:r>
          </a:p>
          <a:p>
            <a:pPr algn="ctr"/>
            <a:r>
              <a:rPr lang="en-US" dirty="0"/>
              <a:t>Carson City, NV 89701</a:t>
            </a:r>
          </a:p>
          <a:p>
            <a:pPr algn="ctr"/>
            <a:r>
              <a:rPr lang="en-US" b="1" u="sng" dirty="0"/>
              <a:t>To Access Virtually</a:t>
            </a:r>
          </a:p>
          <a:p>
            <a:pPr algn="ctr"/>
            <a:r>
              <a:rPr lang="en-US" dirty="0"/>
              <a:t>Microsoft TEAMS</a:t>
            </a:r>
          </a:p>
          <a:p>
            <a:pPr algn="ctr"/>
            <a:r>
              <a:rPr lang="en-US" dirty="0"/>
              <a:t>Meeting ID: 250 154 648 609; Passcode: wG6jZX</a:t>
            </a:r>
          </a:p>
          <a:p>
            <a:pPr algn="ctr"/>
            <a:r>
              <a:rPr lang="en-US" dirty="0"/>
              <a:t>Call in from Mobile/Phone (audio only): 1-775-321-6111</a:t>
            </a:r>
          </a:p>
          <a:p>
            <a:pPr algn="ctr"/>
            <a:r>
              <a:rPr lang="en-US" dirty="0"/>
              <a:t>Meeting extension: 903761604#</a:t>
            </a:r>
          </a:p>
          <a:p>
            <a:pPr algn="ctr"/>
            <a:r>
              <a:rPr lang="en-US" sz="1800" b="0" i="0" u="none" strike="noStrike" baseline="0" dirty="0">
                <a:latin typeface="Arial" panose="020B0604020202020204" pitchFamily="34" charset="0"/>
              </a:rPr>
              <a:t> </a:t>
            </a:r>
            <a:endParaRPr lang="en-US" sz="1400" b="1"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CDBF9BCA-B227-22BD-ACF2-2D4DF6594A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566" y="1002991"/>
            <a:ext cx="3459480" cy="3447270"/>
          </a:xfrm>
          <a:prstGeom prst="rect">
            <a:avLst/>
          </a:prstGeom>
        </p:spPr>
      </p:pic>
      <p:pic>
        <p:nvPicPr>
          <p:cNvPr id="7" name="Picture 6">
            <a:extLst>
              <a:ext uri="{FF2B5EF4-FFF2-40B4-BE49-F238E27FC236}">
                <a16:creationId xmlns:a16="http://schemas.microsoft.com/office/drawing/2014/main" id="{E79BFB42-2ED6-5295-2750-AA9C0097ABF9}"/>
              </a:ext>
            </a:extLst>
          </p:cNvPr>
          <p:cNvPicPr>
            <a:picLocks noChangeAspect="1"/>
          </p:cNvPicPr>
          <p:nvPr/>
        </p:nvPicPr>
        <p:blipFill rotWithShape="1">
          <a:blip r:embed="rId3"/>
          <a:srcRect l="60000" t="11852" r="14167" b="75555"/>
          <a:stretch/>
        </p:blipFill>
        <p:spPr>
          <a:xfrm>
            <a:off x="4844368" y="177149"/>
            <a:ext cx="4147232" cy="568572"/>
          </a:xfrm>
          <a:prstGeom prst="rect">
            <a:avLst/>
          </a:prstGeom>
        </p:spPr>
      </p:pic>
    </p:spTree>
    <p:extLst>
      <p:ext uri="{BB962C8B-B14F-4D97-AF65-F5344CB8AC3E}">
        <p14:creationId xmlns:p14="http://schemas.microsoft.com/office/powerpoint/2010/main" val="3358592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E833E-FB87-48A0-9227-8A4B465854CC}"/>
              </a:ext>
            </a:extLst>
          </p:cNvPr>
          <p:cNvSpPr>
            <a:spLocks noGrp="1"/>
          </p:cNvSpPr>
          <p:nvPr>
            <p:ph type="title"/>
          </p:nvPr>
        </p:nvSpPr>
        <p:spPr/>
        <p:txBody>
          <a:bodyPr>
            <a:normAutofit/>
          </a:bodyPr>
          <a:lstStyle/>
          <a:p>
            <a:r>
              <a:rPr lang="en-US" sz="3600" dirty="0"/>
              <a:t>Program Updates</a:t>
            </a:r>
          </a:p>
        </p:txBody>
      </p:sp>
      <p:sp>
        <p:nvSpPr>
          <p:cNvPr id="3" name="Content Placeholder 2">
            <a:extLst>
              <a:ext uri="{FF2B5EF4-FFF2-40B4-BE49-F238E27FC236}">
                <a16:creationId xmlns:a16="http://schemas.microsoft.com/office/drawing/2014/main" id="{BB56F0CA-EB1E-4F37-98AD-E1E66FBE8CC4}"/>
              </a:ext>
            </a:extLst>
          </p:cNvPr>
          <p:cNvSpPr>
            <a:spLocks noGrp="1"/>
          </p:cNvSpPr>
          <p:nvPr>
            <p:ph idx="1"/>
          </p:nvPr>
        </p:nvSpPr>
        <p:spPr>
          <a:xfrm>
            <a:off x="481343" y="1417638"/>
            <a:ext cx="8229600" cy="4684714"/>
          </a:xfrm>
        </p:spPr>
        <p:txBody>
          <a:bodyPr>
            <a:normAutofit/>
          </a:bodyPr>
          <a:lstStyle/>
          <a:p>
            <a:pPr marL="342900" marR="0" lvl="0" indent="-342900">
              <a:spcBef>
                <a:spcPts val="0"/>
              </a:spcBef>
              <a:spcAft>
                <a:spcPts val="0"/>
              </a:spcAft>
              <a:buFont typeface="Symbol" panose="05050102010706020507" pitchFamily="18" charset="2"/>
              <a:buChar char=""/>
            </a:pPr>
            <a:r>
              <a:rPr lang="en-US" sz="2400" b="1" dirty="0">
                <a:effectLst/>
                <a:latin typeface="Arial" panose="020B0604020202020204" pitchFamily="34" charset="0"/>
                <a:ea typeface="Times New Roman" panose="02020603050405020304" pitchFamily="18" charset="0"/>
                <a:cs typeface="Arial" panose="020B0604020202020204" pitchFamily="34" charset="0"/>
              </a:rPr>
              <a:t>OFA staffing </a:t>
            </a:r>
            <a:r>
              <a:rPr lang="en-US" sz="2400" b="1" dirty="0">
                <a:latin typeface="Arial" panose="020B0604020202020204" pitchFamily="34" charset="0"/>
                <a:ea typeface="Times New Roman" panose="02020603050405020304" pitchFamily="18" charset="0"/>
                <a:cs typeface="Arial" panose="020B0604020202020204" pitchFamily="34" charset="0"/>
              </a:rPr>
              <a:t>updates</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p>
            <a:pPr lvl="1">
              <a:spcBef>
                <a:spcPts val="0"/>
              </a:spcBef>
            </a:pPr>
            <a:endParaRPr lang="en-US" sz="1800" dirty="0">
              <a:effectLst/>
              <a:latin typeface="Univers (PCL6)"/>
              <a:ea typeface="Times New Roman" panose="02020603050405020304" pitchFamily="18" charset="0"/>
              <a:cs typeface="Times New Roman" panose="02020603050405020304" pitchFamily="18" charset="0"/>
            </a:endParaRPr>
          </a:p>
        </p:txBody>
      </p:sp>
      <p:sp>
        <p:nvSpPr>
          <p:cNvPr id="7" name="Rectangle 18">
            <a:extLst>
              <a:ext uri="{FF2B5EF4-FFF2-40B4-BE49-F238E27FC236}">
                <a16:creationId xmlns:a16="http://schemas.microsoft.com/office/drawing/2014/main" id="{954083D5-6417-DE2B-48AD-5B58B92C2629}"/>
              </a:ext>
            </a:extLst>
          </p:cNvPr>
          <p:cNvSpPr>
            <a:spLocks noChangeArrowheads="1"/>
          </p:cNvSpPr>
          <p:nvPr/>
        </p:nvSpPr>
        <p:spPr bwMode="auto">
          <a:xfrm>
            <a:off x="1752600" y="234235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9" name="Organization Chart 1">
            <a:extLst>
              <a:ext uri="{FF2B5EF4-FFF2-40B4-BE49-F238E27FC236}">
                <a16:creationId xmlns:a16="http://schemas.microsoft.com/office/drawing/2014/main" id="{8AA1D082-B079-51CC-C0F9-ABCA8E07995B}"/>
              </a:ext>
            </a:extLst>
          </p:cNvPr>
          <p:cNvGrpSpPr>
            <a:grpSpLocks noChangeAspect="1"/>
          </p:cNvGrpSpPr>
          <p:nvPr/>
        </p:nvGrpSpPr>
        <p:grpSpPr bwMode="auto">
          <a:xfrm>
            <a:off x="1752600" y="2342357"/>
            <a:ext cx="5486400" cy="2743200"/>
            <a:chOff x="1807" y="4807"/>
            <a:chExt cx="5040" cy="8280"/>
          </a:xfrm>
        </p:grpSpPr>
        <p:cxnSp>
          <p:nvCxnSpPr>
            <p:cNvPr id="2064" name="_s2064">
              <a:extLst>
                <a:ext uri="{FF2B5EF4-FFF2-40B4-BE49-F238E27FC236}">
                  <a16:creationId xmlns:a16="http://schemas.microsoft.com/office/drawing/2014/main" id="{38FFE342-67D8-79EF-882B-81827E2AA715}"/>
                </a:ext>
              </a:extLst>
            </p:cNvPr>
            <p:cNvCxnSpPr>
              <a:cxnSpLocks noChangeShapeType="1"/>
              <a:stCxn id="17" idx="1"/>
              <a:endCxn id="13" idx="2"/>
            </p:cNvCxnSpPr>
            <p:nvPr/>
          </p:nvCxnSpPr>
          <p:spPr bwMode="auto">
            <a:xfrm rot="10800000">
              <a:off x="4327" y="10927"/>
              <a:ext cx="360" cy="1800"/>
            </a:xfrm>
            <a:prstGeom prst="bentConnector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063" name="_s2063">
              <a:extLst>
                <a:ext uri="{FF2B5EF4-FFF2-40B4-BE49-F238E27FC236}">
                  <a16:creationId xmlns:a16="http://schemas.microsoft.com/office/drawing/2014/main" id="{F54BDF62-7EF6-1FE8-6666-D294A41B304D}"/>
                </a:ext>
              </a:extLst>
            </p:cNvPr>
            <p:cNvCxnSpPr>
              <a:cxnSpLocks noChangeShapeType="1"/>
              <a:stCxn id="16" idx="1"/>
              <a:endCxn id="13" idx="2"/>
            </p:cNvCxnSpPr>
            <p:nvPr/>
          </p:nvCxnSpPr>
          <p:spPr bwMode="auto">
            <a:xfrm rot="10800000">
              <a:off x="4327" y="10927"/>
              <a:ext cx="360" cy="721"/>
            </a:xfrm>
            <a:prstGeom prst="bentConnector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062" name="_s2062">
              <a:extLst>
                <a:ext uri="{FF2B5EF4-FFF2-40B4-BE49-F238E27FC236}">
                  <a16:creationId xmlns:a16="http://schemas.microsoft.com/office/drawing/2014/main" id="{79CF5826-803B-518F-E4ED-ACF45A807B98}"/>
                </a:ext>
              </a:extLst>
            </p:cNvPr>
            <p:cNvCxnSpPr>
              <a:cxnSpLocks noChangeShapeType="1"/>
              <a:stCxn id="15" idx="1"/>
              <a:endCxn id="12" idx="2"/>
            </p:cNvCxnSpPr>
            <p:nvPr/>
          </p:nvCxnSpPr>
          <p:spPr bwMode="auto">
            <a:xfrm rot="10800000">
              <a:off x="4327" y="7688"/>
              <a:ext cx="360" cy="1800"/>
            </a:xfrm>
            <a:prstGeom prst="bentConnector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061" name="_s2061">
              <a:extLst>
                <a:ext uri="{FF2B5EF4-FFF2-40B4-BE49-F238E27FC236}">
                  <a16:creationId xmlns:a16="http://schemas.microsoft.com/office/drawing/2014/main" id="{A172A5FB-AEFB-2C5E-2401-256C4A6F27B4}"/>
                </a:ext>
              </a:extLst>
            </p:cNvPr>
            <p:cNvCxnSpPr>
              <a:cxnSpLocks noChangeShapeType="1"/>
              <a:stCxn id="14" idx="1"/>
              <a:endCxn id="12" idx="2"/>
            </p:cNvCxnSpPr>
            <p:nvPr/>
          </p:nvCxnSpPr>
          <p:spPr bwMode="auto">
            <a:xfrm rot="10800000">
              <a:off x="4327" y="7688"/>
              <a:ext cx="360" cy="719"/>
            </a:xfrm>
            <a:prstGeom prst="bentConnector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060" name="_s2060">
              <a:extLst>
                <a:ext uri="{FF2B5EF4-FFF2-40B4-BE49-F238E27FC236}">
                  <a16:creationId xmlns:a16="http://schemas.microsoft.com/office/drawing/2014/main" id="{070F81DE-552B-3D5E-2584-DC9056C79FA8}"/>
                </a:ext>
              </a:extLst>
            </p:cNvPr>
            <p:cNvCxnSpPr>
              <a:cxnSpLocks noChangeShapeType="1"/>
              <a:stCxn id="13" idx="1"/>
              <a:endCxn id="10" idx="2"/>
            </p:cNvCxnSpPr>
            <p:nvPr/>
          </p:nvCxnSpPr>
          <p:spPr bwMode="auto">
            <a:xfrm rot="10800000">
              <a:off x="2887" y="5528"/>
              <a:ext cx="360" cy="5039"/>
            </a:xfrm>
            <a:prstGeom prst="bentConnector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059" name="_s2059">
              <a:extLst>
                <a:ext uri="{FF2B5EF4-FFF2-40B4-BE49-F238E27FC236}">
                  <a16:creationId xmlns:a16="http://schemas.microsoft.com/office/drawing/2014/main" id="{95BF617B-5AAC-6619-9FFA-D7AF253563F6}"/>
                </a:ext>
              </a:extLst>
            </p:cNvPr>
            <p:cNvCxnSpPr>
              <a:cxnSpLocks noChangeShapeType="1"/>
              <a:stCxn id="12" idx="1"/>
              <a:endCxn id="10" idx="2"/>
            </p:cNvCxnSpPr>
            <p:nvPr/>
          </p:nvCxnSpPr>
          <p:spPr bwMode="auto">
            <a:xfrm rot="10800000">
              <a:off x="2887" y="5528"/>
              <a:ext cx="360" cy="1799"/>
            </a:xfrm>
            <a:prstGeom prst="bentConnector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058" name="_s2058">
              <a:extLst>
                <a:ext uri="{FF2B5EF4-FFF2-40B4-BE49-F238E27FC236}">
                  <a16:creationId xmlns:a16="http://schemas.microsoft.com/office/drawing/2014/main" id="{734562D0-F40A-2C71-95AF-12EDFFD39EBA}"/>
                </a:ext>
              </a:extLst>
            </p:cNvPr>
            <p:cNvCxnSpPr>
              <a:cxnSpLocks noChangeShapeType="1"/>
              <a:stCxn id="11" idx="1"/>
              <a:endCxn id="10" idx="2"/>
            </p:cNvCxnSpPr>
            <p:nvPr/>
          </p:nvCxnSpPr>
          <p:spPr bwMode="auto">
            <a:xfrm rot="10800000">
              <a:off x="2888" y="5526"/>
              <a:ext cx="358" cy="723"/>
            </a:xfrm>
            <a:prstGeom prst="bentConnector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sp>
          <p:nvSpPr>
            <p:cNvPr id="10" name="_s2057">
              <a:extLst>
                <a:ext uri="{FF2B5EF4-FFF2-40B4-BE49-F238E27FC236}">
                  <a16:creationId xmlns:a16="http://schemas.microsoft.com/office/drawing/2014/main" id="{9FA955B3-748E-FC1F-5F57-0F898381EED4}"/>
                </a:ext>
              </a:extLst>
            </p:cNvPr>
            <p:cNvSpPr>
              <a:spLocks noChangeArrowheads="1"/>
            </p:cNvSpPr>
            <p:nvPr/>
          </p:nvSpPr>
          <p:spPr bwMode="auto">
            <a:xfrm>
              <a:off x="1807" y="4807"/>
              <a:ext cx="2160" cy="720"/>
            </a:xfrm>
            <a:prstGeom prst="roundRect">
              <a:avLst>
                <a:gd name="adj" fmla="val 16667"/>
              </a:avLst>
            </a:prstGeom>
            <a:solidFill>
              <a:srgbClr val="BBE0E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Administrative Services Officer 3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_s2056">
              <a:extLst>
                <a:ext uri="{FF2B5EF4-FFF2-40B4-BE49-F238E27FC236}">
                  <a16:creationId xmlns:a16="http://schemas.microsoft.com/office/drawing/2014/main" id="{C8AFCD38-726B-4109-5624-51671DF452D7}"/>
                </a:ext>
              </a:extLst>
            </p:cNvPr>
            <p:cNvSpPr>
              <a:spLocks noChangeArrowheads="1"/>
            </p:cNvSpPr>
            <p:nvPr/>
          </p:nvSpPr>
          <p:spPr bwMode="auto">
            <a:xfrm>
              <a:off x="3247" y="5887"/>
              <a:ext cx="2160" cy="720"/>
            </a:xfrm>
            <a:prstGeom prst="roundRect">
              <a:avLst>
                <a:gd name="adj" fmla="val 16667"/>
              </a:avLst>
            </a:prstGeom>
            <a:solidFill>
              <a:srgbClr val="BBE0E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Accountant 2 (vacant)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_s2055">
              <a:extLst>
                <a:ext uri="{FF2B5EF4-FFF2-40B4-BE49-F238E27FC236}">
                  <a16:creationId xmlns:a16="http://schemas.microsoft.com/office/drawing/2014/main" id="{AE1FF8AF-F1DE-5B78-F19B-FE36A5C3DCC7}"/>
                </a:ext>
              </a:extLst>
            </p:cNvPr>
            <p:cNvSpPr>
              <a:spLocks noChangeArrowheads="1"/>
            </p:cNvSpPr>
            <p:nvPr/>
          </p:nvSpPr>
          <p:spPr bwMode="auto">
            <a:xfrm>
              <a:off x="3247" y="6967"/>
              <a:ext cx="2160" cy="720"/>
            </a:xfrm>
            <a:prstGeom prst="roundRect">
              <a:avLst>
                <a:gd name="adj" fmla="val 16667"/>
              </a:avLst>
            </a:prstGeom>
            <a:solidFill>
              <a:srgbClr val="BBE0E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Environmental Scientist 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_s2054">
              <a:extLst>
                <a:ext uri="{FF2B5EF4-FFF2-40B4-BE49-F238E27FC236}">
                  <a16:creationId xmlns:a16="http://schemas.microsoft.com/office/drawing/2014/main" id="{3E70CA75-ECAD-8863-A449-24D9859E6534}"/>
                </a:ext>
              </a:extLst>
            </p:cNvPr>
            <p:cNvSpPr>
              <a:spLocks noChangeArrowheads="1"/>
            </p:cNvSpPr>
            <p:nvPr/>
          </p:nvSpPr>
          <p:spPr bwMode="auto">
            <a:xfrm>
              <a:off x="3247" y="10207"/>
              <a:ext cx="2160" cy="720"/>
            </a:xfrm>
            <a:prstGeom prst="roundRect">
              <a:avLst>
                <a:gd name="adj" fmla="val 16667"/>
              </a:avLst>
            </a:prstGeom>
            <a:solidFill>
              <a:srgbClr val="BBE0E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Management Analyst 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_s2053">
              <a:extLst>
                <a:ext uri="{FF2B5EF4-FFF2-40B4-BE49-F238E27FC236}">
                  <a16:creationId xmlns:a16="http://schemas.microsoft.com/office/drawing/2014/main" id="{975469BD-FBC7-EE5F-142E-8AF45A58353F}"/>
                </a:ext>
              </a:extLst>
            </p:cNvPr>
            <p:cNvSpPr>
              <a:spLocks noChangeArrowheads="1"/>
            </p:cNvSpPr>
            <p:nvPr/>
          </p:nvSpPr>
          <p:spPr bwMode="auto">
            <a:xfrm>
              <a:off x="4687" y="8047"/>
              <a:ext cx="2160" cy="720"/>
            </a:xfrm>
            <a:prstGeom prst="roundRect">
              <a:avLst>
                <a:gd name="adj" fmla="val 16667"/>
              </a:avLst>
            </a:prstGeom>
            <a:solidFill>
              <a:srgbClr val="BBE0E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Professional Engineer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_s2052">
              <a:extLst>
                <a:ext uri="{FF2B5EF4-FFF2-40B4-BE49-F238E27FC236}">
                  <a16:creationId xmlns:a16="http://schemas.microsoft.com/office/drawing/2014/main" id="{E9B14222-492B-15F3-21DA-338395F7265B}"/>
                </a:ext>
              </a:extLst>
            </p:cNvPr>
            <p:cNvSpPr>
              <a:spLocks noChangeArrowheads="1"/>
            </p:cNvSpPr>
            <p:nvPr/>
          </p:nvSpPr>
          <p:spPr bwMode="auto">
            <a:xfrm>
              <a:off x="4687" y="9127"/>
              <a:ext cx="2160" cy="720"/>
            </a:xfrm>
            <a:prstGeom prst="roundRect">
              <a:avLst>
                <a:gd name="adj" fmla="val 16667"/>
              </a:avLst>
            </a:prstGeom>
            <a:solidFill>
              <a:srgbClr val="BBE0E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Environmental Scientist 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_s2051">
              <a:extLst>
                <a:ext uri="{FF2B5EF4-FFF2-40B4-BE49-F238E27FC236}">
                  <a16:creationId xmlns:a16="http://schemas.microsoft.com/office/drawing/2014/main" id="{29414827-FAA8-D067-1D24-552CAB767344}"/>
                </a:ext>
              </a:extLst>
            </p:cNvPr>
            <p:cNvSpPr>
              <a:spLocks noChangeArrowheads="1"/>
            </p:cNvSpPr>
            <p:nvPr/>
          </p:nvSpPr>
          <p:spPr bwMode="auto">
            <a:xfrm>
              <a:off x="4687" y="11287"/>
              <a:ext cx="2160" cy="720"/>
            </a:xfrm>
            <a:prstGeom prst="roundRect">
              <a:avLst>
                <a:gd name="adj" fmla="val 16667"/>
              </a:avLst>
            </a:prstGeom>
            <a:solidFill>
              <a:srgbClr val="BBE0E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Management Analyst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_s2050">
              <a:extLst>
                <a:ext uri="{FF2B5EF4-FFF2-40B4-BE49-F238E27FC236}">
                  <a16:creationId xmlns:a16="http://schemas.microsoft.com/office/drawing/2014/main" id="{53EF8AD8-9654-44F2-A80E-63207A8BB3E3}"/>
                </a:ext>
              </a:extLst>
            </p:cNvPr>
            <p:cNvSpPr>
              <a:spLocks noChangeArrowheads="1"/>
            </p:cNvSpPr>
            <p:nvPr/>
          </p:nvSpPr>
          <p:spPr bwMode="auto">
            <a:xfrm>
              <a:off x="4687" y="12367"/>
              <a:ext cx="2160" cy="720"/>
            </a:xfrm>
            <a:prstGeom prst="roundRect">
              <a:avLst>
                <a:gd name="adj" fmla="val 16667"/>
              </a:avLst>
            </a:prstGeom>
            <a:solidFill>
              <a:srgbClr val="BBE0E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Administrative Assistant 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930386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a:t>Capital Improvements Grant funding update</a:t>
            </a:r>
            <a:br>
              <a:rPr lang="en-US" sz="3200" i="1" dirty="0"/>
            </a:br>
            <a:r>
              <a:rPr lang="en-US" sz="1800" i="1" dirty="0"/>
              <a:t>as of June 1, 2022</a:t>
            </a:r>
            <a:endParaRPr lang="en-US" sz="2000" i="1" dirty="0"/>
          </a:p>
        </p:txBody>
      </p:sp>
      <p:graphicFrame>
        <p:nvGraphicFramePr>
          <p:cNvPr id="12" name="Table 12">
            <a:extLst>
              <a:ext uri="{FF2B5EF4-FFF2-40B4-BE49-F238E27FC236}">
                <a16:creationId xmlns:a16="http://schemas.microsoft.com/office/drawing/2014/main" id="{31B97BD2-FFFF-467C-9E4F-C3618DF97914}"/>
              </a:ext>
            </a:extLst>
          </p:cNvPr>
          <p:cNvGraphicFramePr>
            <a:graphicFrameLocks noGrp="1"/>
          </p:cNvGraphicFramePr>
          <p:nvPr>
            <p:extLst>
              <p:ext uri="{D42A27DB-BD31-4B8C-83A1-F6EECF244321}">
                <p14:modId xmlns:p14="http://schemas.microsoft.com/office/powerpoint/2010/main" val="3588755968"/>
              </p:ext>
            </p:extLst>
          </p:nvPr>
        </p:nvGraphicFramePr>
        <p:xfrm>
          <a:off x="838200" y="1397000"/>
          <a:ext cx="7315200" cy="1574800"/>
        </p:xfrm>
        <a:graphic>
          <a:graphicData uri="http://schemas.openxmlformats.org/drawingml/2006/table">
            <a:tbl>
              <a:tblPr firstRow="1" bandRow="1">
                <a:tableStyleId>{17292A2E-F333-43FB-9621-5CBBE7FDCDCB}</a:tableStyleId>
              </a:tblPr>
              <a:tblGrid>
                <a:gridCol w="4478694">
                  <a:extLst>
                    <a:ext uri="{9D8B030D-6E8A-4147-A177-3AD203B41FA5}">
                      <a16:colId xmlns:a16="http://schemas.microsoft.com/office/drawing/2014/main" val="1356443437"/>
                    </a:ext>
                  </a:extLst>
                </a:gridCol>
                <a:gridCol w="2836506">
                  <a:extLst>
                    <a:ext uri="{9D8B030D-6E8A-4147-A177-3AD203B41FA5}">
                      <a16:colId xmlns:a16="http://schemas.microsoft.com/office/drawing/2014/main" val="2186767216"/>
                    </a:ext>
                  </a:extLst>
                </a:gridCol>
              </a:tblGrid>
              <a:tr h="314960">
                <a:tc>
                  <a:txBody>
                    <a:bodyPr/>
                    <a:lstStyle/>
                    <a:p>
                      <a:r>
                        <a:rPr lang="en-US" sz="1400" dirty="0"/>
                        <a:t>Current Cash</a:t>
                      </a:r>
                    </a:p>
                  </a:txBody>
                  <a:tcPr/>
                </a:tc>
                <a:tc>
                  <a:txBody>
                    <a:bodyPr/>
                    <a:lstStyle/>
                    <a:p>
                      <a:pPr algn="r"/>
                      <a:r>
                        <a:rPr lang="en-US" sz="1400" dirty="0"/>
                        <a:t>$10,210,138.02</a:t>
                      </a:r>
                    </a:p>
                  </a:txBody>
                  <a:tcPr/>
                </a:tc>
                <a:extLst>
                  <a:ext uri="{0D108BD9-81ED-4DB2-BD59-A6C34878D82A}">
                    <a16:rowId xmlns:a16="http://schemas.microsoft.com/office/drawing/2014/main" val="3881112819"/>
                  </a:ext>
                </a:extLst>
              </a:tr>
              <a:tr h="314960">
                <a:tc>
                  <a:txBody>
                    <a:bodyPr/>
                    <a:lstStyle/>
                    <a:p>
                      <a:r>
                        <a:rPr lang="en-US" sz="1400" b="0" kern="1200" dirty="0">
                          <a:solidFill>
                            <a:schemeClr val="tx1"/>
                          </a:solidFill>
                          <a:effectLst/>
                        </a:rPr>
                        <a:t>Reserved for Administration</a:t>
                      </a:r>
                      <a:endParaRPr lang="en-US" sz="1400" b="0" dirty="0"/>
                    </a:p>
                  </a:txBody>
                  <a:tcPr/>
                </a:tc>
                <a:tc>
                  <a:txBody>
                    <a:bodyPr/>
                    <a:lstStyle/>
                    <a:p>
                      <a:r>
                        <a:rPr lang="en-US" sz="1400" b="0" kern="1200" dirty="0">
                          <a:solidFill>
                            <a:schemeClr val="tx1"/>
                          </a:solidFill>
                          <a:effectLst/>
                        </a:rPr>
                        <a:t>$18,714.83</a:t>
                      </a:r>
                      <a:endParaRPr lang="en-US" sz="1400" b="0" dirty="0"/>
                    </a:p>
                  </a:txBody>
                  <a:tcPr/>
                </a:tc>
                <a:extLst>
                  <a:ext uri="{0D108BD9-81ED-4DB2-BD59-A6C34878D82A}">
                    <a16:rowId xmlns:a16="http://schemas.microsoft.com/office/drawing/2014/main" val="884446671"/>
                  </a:ext>
                </a:extLst>
              </a:tr>
              <a:tr h="314960">
                <a:tc>
                  <a:txBody>
                    <a:bodyPr/>
                    <a:lstStyle/>
                    <a:p>
                      <a:r>
                        <a:rPr lang="en-US" sz="1400" b="0" kern="1200" dirty="0">
                          <a:solidFill>
                            <a:schemeClr val="tx1"/>
                          </a:solidFill>
                          <a:effectLst/>
                        </a:rPr>
                        <a:t>Committed funds not yet disbursed</a:t>
                      </a:r>
                      <a:endParaRPr lang="en-US" sz="1400" b="0" dirty="0"/>
                    </a:p>
                  </a:txBody>
                  <a:tcPr/>
                </a:tc>
                <a:tc>
                  <a:txBody>
                    <a:bodyPr/>
                    <a:lstStyle/>
                    <a:p>
                      <a:r>
                        <a:rPr lang="en-US" sz="1400" b="0" kern="1200" dirty="0">
                          <a:solidFill>
                            <a:schemeClr val="tx1"/>
                          </a:solidFill>
                          <a:effectLst/>
                        </a:rPr>
                        <a:t>$10,158,482.11</a:t>
                      </a:r>
                      <a:endParaRPr lang="en-US" sz="1400" b="0" dirty="0"/>
                    </a:p>
                  </a:txBody>
                  <a:tcPr/>
                </a:tc>
                <a:extLst>
                  <a:ext uri="{0D108BD9-81ED-4DB2-BD59-A6C34878D82A}">
                    <a16:rowId xmlns:a16="http://schemas.microsoft.com/office/drawing/2014/main" val="4289537236"/>
                  </a:ext>
                </a:extLst>
              </a:tr>
              <a:tr h="314960">
                <a:tc>
                  <a:txBody>
                    <a:bodyPr/>
                    <a:lstStyle/>
                    <a:p>
                      <a:r>
                        <a:rPr lang="en-US" sz="1400" b="0" kern="1200" dirty="0">
                          <a:solidFill>
                            <a:schemeClr val="tx1"/>
                          </a:solidFill>
                          <a:effectLst/>
                        </a:rPr>
                        <a:t>Projects for Consideration: </a:t>
                      </a:r>
                      <a:endParaRPr lang="en-US" sz="14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rPr>
                        <a:t>$0</a:t>
                      </a:r>
                      <a:endParaRPr lang="en-US" sz="1400" b="0" kern="1200" dirty="0">
                        <a:solidFill>
                          <a:schemeClr val="tx1"/>
                        </a:solidFill>
                        <a:effectLst/>
                        <a:latin typeface="+mn-lt"/>
                        <a:ea typeface="+mn-ea"/>
                        <a:cs typeface="+mn-cs"/>
                      </a:endParaRPr>
                    </a:p>
                  </a:txBody>
                  <a:tcPr/>
                </a:tc>
                <a:extLst>
                  <a:ext uri="{0D108BD9-81ED-4DB2-BD59-A6C34878D82A}">
                    <a16:rowId xmlns:a16="http://schemas.microsoft.com/office/drawing/2014/main" val="1363279736"/>
                  </a:ext>
                </a:extLst>
              </a:tr>
              <a:tr h="314960">
                <a:tc>
                  <a:txBody>
                    <a:bodyPr/>
                    <a:lstStyle/>
                    <a:p>
                      <a:r>
                        <a:rPr lang="en-US" sz="1400" b="0" kern="1200" dirty="0">
                          <a:solidFill>
                            <a:schemeClr val="tx1"/>
                          </a:solidFill>
                          <a:effectLst/>
                        </a:rPr>
                        <a:t>Un-committed funds:</a:t>
                      </a:r>
                      <a:endParaRPr lang="en-US" sz="1400" b="0" dirty="0"/>
                    </a:p>
                  </a:txBody>
                  <a:tcPr/>
                </a:tc>
                <a:tc>
                  <a:txBody>
                    <a:bodyPr/>
                    <a:lstStyle/>
                    <a:p>
                      <a:r>
                        <a:rPr lang="en-US" sz="1400" b="0" kern="1200" dirty="0">
                          <a:solidFill>
                            <a:schemeClr val="tx1"/>
                          </a:solidFill>
                          <a:effectLst/>
                        </a:rPr>
                        <a:t>$0</a:t>
                      </a:r>
                      <a:r>
                        <a:rPr lang="en-US" sz="1400" b="0" kern="1200" baseline="30000" dirty="0">
                          <a:solidFill>
                            <a:schemeClr val="tx1"/>
                          </a:solidFill>
                          <a:effectLst/>
                        </a:rPr>
                        <a:t>1</a:t>
                      </a:r>
                      <a:endParaRPr lang="en-US" sz="1400" b="0" baseline="30000" dirty="0"/>
                    </a:p>
                  </a:txBody>
                  <a:tcPr/>
                </a:tc>
                <a:extLst>
                  <a:ext uri="{0D108BD9-81ED-4DB2-BD59-A6C34878D82A}">
                    <a16:rowId xmlns:a16="http://schemas.microsoft.com/office/drawing/2014/main" val="4083059126"/>
                  </a:ext>
                </a:extLst>
              </a:tr>
            </a:tbl>
          </a:graphicData>
        </a:graphic>
      </p:graphicFrame>
      <p:sp>
        <p:nvSpPr>
          <p:cNvPr id="6" name="TextBox 5">
            <a:extLst>
              <a:ext uri="{FF2B5EF4-FFF2-40B4-BE49-F238E27FC236}">
                <a16:creationId xmlns:a16="http://schemas.microsoft.com/office/drawing/2014/main" id="{BBF461DD-4DE8-45EC-80D7-DE78B919AFD7}"/>
              </a:ext>
            </a:extLst>
          </p:cNvPr>
          <p:cNvSpPr txBox="1"/>
          <p:nvPr/>
        </p:nvSpPr>
        <p:spPr>
          <a:xfrm>
            <a:off x="838200" y="5638800"/>
            <a:ext cx="7315200" cy="369332"/>
          </a:xfrm>
          <a:prstGeom prst="rect">
            <a:avLst/>
          </a:prstGeom>
          <a:noFill/>
        </p:spPr>
        <p:txBody>
          <a:bodyPr wrap="square" rtlCol="0">
            <a:spAutoFit/>
          </a:bodyPr>
          <a:lstStyle/>
          <a:p>
            <a:r>
              <a:rPr lang="en-US" baseline="30000" dirty="0"/>
              <a:t>1 </a:t>
            </a:r>
            <a:r>
              <a:rPr lang="en-US" dirty="0"/>
              <a:t>Includes estimated bond interest earnings for the next 12 months</a:t>
            </a:r>
          </a:p>
        </p:txBody>
      </p:sp>
    </p:spTree>
    <p:extLst>
      <p:ext uri="{BB962C8B-B14F-4D97-AF65-F5344CB8AC3E}">
        <p14:creationId xmlns:p14="http://schemas.microsoft.com/office/powerpoint/2010/main" val="1858431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7618B08-992A-4951-8F63-10101F96A9C5}"/>
              </a:ext>
            </a:extLst>
          </p:cNvPr>
          <p:cNvSpPr>
            <a:spLocks noGrp="1"/>
          </p:cNvSpPr>
          <p:nvPr>
            <p:ph type="title"/>
          </p:nvPr>
        </p:nvSpPr>
        <p:spPr>
          <a:xfrm>
            <a:off x="457200" y="274638"/>
            <a:ext cx="8229600" cy="1143000"/>
          </a:xfrm>
        </p:spPr>
        <p:txBody>
          <a:bodyPr>
            <a:normAutofit/>
          </a:bodyPr>
          <a:lstStyle/>
          <a:p>
            <a:r>
              <a:rPr lang="en-US" sz="3200" i="1" dirty="0"/>
              <a:t>Capital Improvements Grant funding update</a:t>
            </a:r>
            <a:br>
              <a:rPr lang="en-US" sz="3200" i="1" dirty="0"/>
            </a:br>
            <a:r>
              <a:rPr lang="en-US" sz="1800" i="1" dirty="0"/>
              <a:t>as of June 1, 2022</a:t>
            </a:r>
            <a:endParaRPr lang="en-US" sz="2000" i="1" dirty="0"/>
          </a:p>
        </p:txBody>
      </p:sp>
      <p:graphicFrame>
        <p:nvGraphicFramePr>
          <p:cNvPr id="4" name="Content Placeholder 3">
            <a:extLst>
              <a:ext uri="{FF2B5EF4-FFF2-40B4-BE49-F238E27FC236}">
                <a16:creationId xmlns:a16="http://schemas.microsoft.com/office/drawing/2014/main" id="{4146FD34-EF3A-6C5A-FB45-E8E9C011770C}"/>
              </a:ext>
            </a:extLst>
          </p:cNvPr>
          <p:cNvGraphicFramePr>
            <a:graphicFrameLocks noGrp="1"/>
          </p:cNvGraphicFramePr>
          <p:nvPr>
            <p:ph idx="1"/>
            <p:extLst>
              <p:ext uri="{D42A27DB-BD31-4B8C-83A1-F6EECF244321}">
                <p14:modId xmlns:p14="http://schemas.microsoft.com/office/powerpoint/2010/main" val="1295577567"/>
              </p:ext>
            </p:extLst>
          </p:nvPr>
        </p:nvGraphicFramePr>
        <p:xfrm>
          <a:off x="1600200" y="1916271"/>
          <a:ext cx="5943600" cy="3893820"/>
        </p:xfrm>
        <a:graphic>
          <a:graphicData uri="http://schemas.openxmlformats.org/drawingml/2006/table">
            <a:tbl>
              <a:tblPr firstRow="1" firstCol="1" bandRow="1">
                <a:tableStyleId>{17292A2E-F333-43FB-9621-5CBBE7FDCDCB}</a:tableStyleId>
              </a:tblPr>
              <a:tblGrid>
                <a:gridCol w="898525">
                  <a:extLst>
                    <a:ext uri="{9D8B030D-6E8A-4147-A177-3AD203B41FA5}">
                      <a16:colId xmlns:a16="http://schemas.microsoft.com/office/drawing/2014/main" val="2157052730"/>
                    </a:ext>
                  </a:extLst>
                </a:gridCol>
                <a:gridCol w="1664970">
                  <a:extLst>
                    <a:ext uri="{9D8B030D-6E8A-4147-A177-3AD203B41FA5}">
                      <a16:colId xmlns:a16="http://schemas.microsoft.com/office/drawing/2014/main" val="4255993582"/>
                    </a:ext>
                  </a:extLst>
                </a:gridCol>
                <a:gridCol w="2100580">
                  <a:extLst>
                    <a:ext uri="{9D8B030D-6E8A-4147-A177-3AD203B41FA5}">
                      <a16:colId xmlns:a16="http://schemas.microsoft.com/office/drawing/2014/main" val="2174576671"/>
                    </a:ext>
                  </a:extLst>
                </a:gridCol>
                <a:gridCol w="1279525">
                  <a:extLst>
                    <a:ext uri="{9D8B030D-6E8A-4147-A177-3AD203B41FA5}">
                      <a16:colId xmlns:a16="http://schemas.microsoft.com/office/drawing/2014/main" val="822743692"/>
                    </a:ext>
                  </a:extLst>
                </a:gridCol>
              </a:tblGrid>
              <a:tr h="0">
                <a:tc gridSpan="4">
                  <a:txBody>
                    <a:bodyPr/>
                    <a:lstStyle/>
                    <a:p>
                      <a:pPr marL="0" marR="0">
                        <a:spcBef>
                          <a:spcPts val="0"/>
                        </a:spcBef>
                        <a:spcAft>
                          <a:spcPts val="0"/>
                        </a:spcAft>
                      </a:pPr>
                      <a:r>
                        <a:rPr lang="en-US" sz="1100">
                          <a:effectLst/>
                        </a:rPr>
                        <a:t>Committed funds not yet disbursed:</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5880974"/>
                  </a:ext>
                </a:extLst>
              </a:tr>
              <a:tr h="0">
                <a:tc>
                  <a:txBody>
                    <a:bodyPr/>
                    <a:lstStyle/>
                    <a:p>
                      <a:pPr marL="0" marR="0">
                        <a:spcBef>
                          <a:spcPts val="0"/>
                        </a:spcBef>
                        <a:spcAft>
                          <a:spcPts val="0"/>
                        </a:spcAft>
                      </a:pPr>
                      <a:r>
                        <a:rPr lang="en-US" sz="1100">
                          <a:effectLst/>
                        </a:rPr>
                        <a:t>GP2101</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Lovelock Meadows Water District</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Storage Tank 2 rehabilitation</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0.00</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40686081"/>
                  </a:ext>
                </a:extLst>
              </a:tr>
              <a:tr h="0">
                <a:tc>
                  <a:txBody>
                    <a:bodyPr/>
                    <a:lstStyle/>
                    <a:p>
                      <a:pPr marL="0" marR="0">
                        <a:spcBef>
                          <a:spcPts val="0"/>
                        </a:spcBef>
                        <a:spcAft>
                          <a:spcPts val="0"/>
                        </a:spcAft>
                      </a:pPr>
                      <a:r>
                        <a:rPr lang="en-US" sz="1100">
                          <a:effectLst/>
                        </a:rPr>
                        <a:t>GP2102</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Churchill County</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New well for redundant source requirements</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71,797.95</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24275736"/>
                  </a:ext>
                </a:extLst>
              </a:tr>
              <a:tr h="0">
                <a:tc>
                  <a:txBody>
                    <a:bodyPr/>
                    <a:lstStyle/>
                    <a:p>
                      <a:pPr marL="0" marR="0">
                        <a:spcBef>
                          <a:spcPts val="0"/>
                        </a:spcBef>
                        <a:spcAft>
                          <a:spcPts val="0"/>
                        </a:spcAft>
                      </a:pPr>
                      <a:r>
                        <a:rPr lang="en-US" sz="1100">
                          <a:effectLst/>
                        </a:rPr>
                        <a:t>GP2103</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Las Vegas Valley Water District (Big Bend)</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Treatment plant improvements; storage rehabilitation; distribution; electrical controls</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1,733,980.00</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58158901"/>
                  </a:ext>
                </a:extLst>
              </a:tr>
              <a:tr h="0">
                <a:tc>
                  <a:txBody>
                    <a:bodyPr/>
                    <a:lstStyle/>
                    <a:p>
                      <a:pPr marL="0" marR="0">
                        <a:spcBef>
                          <a:spcPts val="0"/>
                        </a:spcBef>
                        <a:spcAft>
                          <a:spcPts val="0"/>
                        </a:spcAft>
                      </a:pPr>
                      <a:r>
                        <a:rPr lang="en-US" sz="1100">
                          <a:effectLst/>
                        </a:rPr>
                        <a:t>GP2104</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Alamo Sewer and Water GID</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Arsenic Treatment</a:t>
                      </a:r>
                      <a:endParaRPr lang="en-US" sz="1100" dirty="0">
                        <a:effectLst/>
                        <a:latin typeface="Univers (PCL6)"/>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689,526.00</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48224507"/>
                  </a:ext>
                </a:extLst>
              </a:tr>
              <a:tr h="0">
                <a:tc>
                  <a:txBody>
                    <a:bodyPr/>
                    <a:lstStyle/>
                    <a:p>
                      <a:pPr marL="0" marR="0">
                        <a:spcBef>
                          <a:spcPts val="0"/>
                        </a:spcBef>
                        <a:spcAft>
                          <a:spcPts val="0"/>
                        </a:spcAft>
                      </a:pPr>
                      <a:r>
                        <a:rPr lang="en-US" sz="1100">
                          <a:effectLst/>
                        </a:rPr>
                        <a:t>GP2105</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Las Vegas Valley Water District (Blue Diamond)</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Pipe replacement, storage, and backup well.</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4,200,280.00</a:t>
                      </a:r>
                    </a:p>
                    <a:p>
                      <a:pPr marL="0" marR="0">
                        <a:spcBef>
                          <a:spcPts val="0"/>
                        </a:spcBef>
                        <a:spcAft>
                          <a:spcPts val="0"/>
                        </a:spcAft>
                      </a:pPr>
                      <a:r>
                        <a:rPr lang="en-US" sz="1100">
                          <a:effectLst/>
                        </a:rPr>
                        <a:t> </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33744423"/>
                  </a:ext>
                </a:extLst>
              </a:tr>
              <a:tr h="0">
                <a:tc>
                  <a:txBody>
                    <a:bodyPr/>
                    <a:lstStyle/>
                    <a:p>
                      <a:pPr marL="0" marR="0">
                        <a:spcBef>
                          <a:spcPts val="0"/>
                        </a:spcBef>
                        <a:spcAft>
                          <a:spcPts val="0"/>
                        </a:spcAft>
                      </a:pPr>
                      <a:r>
                        <a:rPr lang="en-US" sz="1100">
                          <a:effectLst/>
                        </a:rPr>
                        <a:t>GP2201</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Las Vegas Valley Water District (Big Bend)</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Phase II Construction</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568,000.00</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22380844"/>
                  </a:ext>
                </a:extLst>
              </a:tr>
              <a:tr h="0">
                <a:tc>
                  <a:txBody>
                    <a:bodyPr/>
                    <a:lstStyle/>
                    <a:p>
                      <a:pPr marL="0" marR="0">
                        <a:spcBef>
                          <a:spcPts val="0"/>
                        </a:spcBef>
                        <a:spcAft>
                          <a:spcPts val="0"/>
                        </a:spcAft>
                      </a:pPr>
                      <a:r>
                        <a:rPr lang="en-US" sz="1100">
                          <a:effectLst/>
                        </a:rPr>
                        <a:t>GP2202</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Golconda</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Spring Rehabilitation</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793,000.00</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31233290"/>
                  </a:ext>
                </a:extLst>
              </a:tr>
              <a:tr h="0">
                <a:tc>
                  <a:txBody>
                    <a:bodyPr/>
                    <a:lstStyle/>
                    <a:p>
                      <a:pPr marL="0" marR="0">
                        <a:spcBef>
                          <a:spcPts val="0"/>
                        </a:spcBef>
                        <a:spcAft>
                          <a:spcPts val="0"/>
                        </a:spcAft>
                      </a:pPr>
                      <a:r>
                        <a:rPr lang="en-US" sz="1100">
                          <a:effectLst/>
                        </a:rPr>
                        <a:t>GP2203 </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Topaz Ranch Estates</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New Redundant Source</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1,645,520.00</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2695355"/>
                  </a:ext>
                </a:extLst>
              </a:tr>
              <a:tr h="179070">
                <a:tc gridSpan="3">
                  <a:txBody>
                    <a:bodyPr/>
                    <a:lstStyle/>
                    <a:p>
                      <a:pPr marL="0" marR="0">
                        <a:spcBef>
                          <a:spcPts val="0"/>
                        </a:spcBef>
                        <a:spcAft>
                          <a:spcPts val="0"/>
                        </a:spcAft>
                      </a:pPr>
                      <a:r>
                        <a:rPr lang="en-US" sz="1100">
                          <a:effectLst/>
                        </a:rPr>
                        <a:t>Total</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100" b="1" dirty="0">
                          <a:effectLst/>
                        </a:rPr>
                        <a:t>$   9,702,103.95</a:t>
                      </a:r>
                      <a:endParaRPr lang="en-US" sz="1100" b="1" dirty="0">
                        <a:effectLst/>
                        <a:latin typeface="Univers (PCL6)"/>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09203978"/>
                  </a:ext>
                </a:extLst>
              </a:tr>
              <a:tr h="321945">
                <a:tc gridSpan="4">
                  <a:txBody>
                    <a:bodyPr/>
                    <a:lstStyle/>
                    <a:p>
                      <a:pPr marL="0" marR="0">
                        <a:spcBef>
                          <a:spcPts val="0"/>
                        </a:spcBef>
                        <a:spcAft>
                          <a:spcPts val="0"/>
                        </a:spcAft>
                      </a:pPr>
                      <a:r>
                        <a:rPr lang="en-US" sz="1100">
                          <a:effectLst/>
                        </a:rPr>
                        <a:t> </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356313"/>
                  </a:ext>
                </a:extLst>
              </a:tr>
              <a:tr h="207645">
                <a:tc gridSpan="4">
                  <a:txBody>
                    <a:bodyPr/>
                    <a:lstStyle/>
                    <a:p>
                      <a:pPr marL="0" marR="0">
                        <a:spcBef>
                          <a:spcPts val="0"/>
                        </a:spcBef>
                        <a:spcAft>
                          <a:spcPts val="0"/>
                        </a:spcAft>
                      </a:pPr>
                      <a:r>
                        <a:rPr lang="en-US" sz="1100">
                          <a:effectLst/>
                        </a:rPr>
                        <a:t>Projects for consideration</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4526556"/>
                  </a:ext>
                </a:extLst>
              </a:tr>
              <a:tr h="0">
                <a:tc>
                  <a:txBody>
                    <a:bodyPr/>
                    <a:lstStyle/>
                    <a:p>
                      <a:pPr marL="0" marR="0">
                        <a:spcBef>
                          <a:spcPts val="0"/>
                        </a:spcBef>
                        <a:spcAft>
                          <a:spcPts val="0"/>
                        </a:spcAft>
                      </a:pPr>
                      <a:r>
                        <a:rPr lang="en-US" sz="1100">
                          <a:effectLst/>
                        </a:rPr>
                        <a:t> </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06594720"/>
                  </a:ext>
                </a:extLst>
              </a:tr>
              <a:tr h="0">
                <a:tc>
                  <a:txBody>
                    <a:bodyPr/>
                    <a:lstStyle/>
                    <a:p>
                      <a:pPr marL="0" marR="0">
                        <a:spcBef>
                          <a:spcPts val="0"/>
                        </a:spcBef>
                        <a:spcAft>
                          <a:spcPts val="0"/>
                        </a:spcAft>
                      </a:pPr>
                      <a:r>
                        <a:rPr lang="en-US" sz="1100">
                          <a:effectLst/>
                        </a:rPr>
                        <a:t> </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8816197"/>
                  </a:ext>
                </a:extLst>
              </a:tr>
              <a:tr h="0">
                <a:tc gridSpan="3">
                  <a:txBody>
                    <a:bodyPr/>
                    <a:lstStyle/>
                    <a:p>
                      <a:pPr marL="0" marR="0">
                        <a:spcBef>
                          <a:spcPts val="0"/>
                        </a:spcBef>
                        <a:spcAft>
                          <a:spcPts val="0"/>
                        </a:spcAft>
                      </a:pPr>
                      <a:r>
                        <a:rPr lang="en-US" sz="1100">
                          <a:effectLst/>
                        </a:rPr>
                        <a:t>Total</a:t>
                      </a:r>
                      <a:endParaRPr lang="en-US" sz="1100">
                        <a:effectLst/>
                        <a:latin typeface="Univers (PCL6)"/>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100" dirty="0">
                          <a:effectLst/>
                        </a:rPr>
                        <a:t>$0</a:t>
                      </a:r>
                      <a:endParaRPr lang="en-US" sz="1100" dirty="0">
                        <a:effectLst/>
                        <a:latin typeface="Univers (PCL6)"/>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81153292"/>
                  </a:ext>
                </a:extLst>
              </a:tr>
            </a:tbl>
          </a:graphicData>
        </a:graphic>
      </p:graphicFrame>
    </p:spTree>
    <p:extLst>
      <p:ext uri="{BB962C8B-B14F-4D97-AF65-F5344CB8AC3E}">
        <p14:creationId xmlns:p14="http://schemas.microsoft.com/office/powerpoint/2010/main" val="3544894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C5A9E-1788-8C2F-DF1D-DC4D86520027}"/>
              </a:ext>
            </a:extLst>
          </p:cNvPr>
          <p:cNvSpPr>
            <a:spLocks noGrp="1"/>
          </p:cNvSpPr>
          <p:nvPr>
            <p:ph type="title"/>
          </p:nvPr>
        </p:nvSpPr>
        <p:spPr>
          <a:xfrm>
            <a:off x="152400" y="274638"/>
            <a:ext cx="8763000" cy="1143000"/>
          </a:xfrm>
        </p:spPr>
        <p:txBody>
          <a:bodyPr>
            <a:normAutofit fontScale="90000"/>
          </a:bodyPr>
          <a:lstStyle/>
          <a:p>
            <a:r>
              <a:rPr lang="en-US" sz="4400" i="1" dirty="0"/>
              <a:t>Logan Creek Estates – Additional Storage Tank and New Well - Loan Request</a:t>
            </a:r>
            <a:endParaRPr lang="en-US" dirty="0"/>
          </a:p>
        </p:txBody>
      </p:sp>
      <p:pic>
        <p:nvPicPr>
          <p:cNvPr id="5" name="Content Placeholder 4">
            <a:extLst>
              <a:ext uri="{FF2B5EF4-FFF2-40B4-BE49-F238E27FC236}">
                <a16:creationId xmlns:a16="http://schemas.microsoft.com/office/drawing/2014/main" id="{CCB108EA-724F-D4E0-60E9-5E0DF19C8E82}"/>
              </a:ext>
            </a:extLst>
          </p:cNvPr>
          <p:cNvPicPr>
            <a:picLocks noGrp="1" noChangeAspect="1"/>
          </p:cNvPicPr>
          <p:nvPr>
            <p:ph idx="1"/>
          </p:nvPr>
        </p:nvPicPr>
        <p:blipFill>
          <a:blip r:embed="rId3"/>
          <a:stretch>
            <a:fillRect/>
          </a:stretch>
        </p:blipFill>
        <p:spPr>
          <a:xfrm>
            <a:off x="470727" y="1571695"/>
            <a:ext cx="4225784" cy="3751052"/>
          </a:xfrm>
        </p:spPr>
      </p:pic>
      <p:sp>
        <p:nvSpPr>
          <p:cNvPr id="6" name="Title 1">
            <a:extLst>
              <a:ext uri="{FF2B5EF4-FFF2-40B4-BE49-F238E27FC236}">
                <a16:creationId xmlns:a16="http://schemas.microsoft.com/office/drawing/2014/main" id="{FAB351E4-CF19-D451-E1DF-C3252B5D83A9}"/>
              </a:ext>
            </a:extLst>
          </p:cNvPr>
          <p:cNvSpPr txBox="1">
            <a:spLocks/>
          </p:cNvSpPr>
          <p:nvPr/>
        </p:nvSpPr>
        <p:spPr>
          <a:xfrm>
            <a:off x="190499" y="5476805"/>
            <a:ext cx="8763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dirty="0"/>
              <a:t>The Logan Creek Estates is a 32-acre residential community in the Lake Tahoe Basin in Douglas County.</a:t>
            </a:r>
            <a:endParaRPr lang="en-US" sz="2800" dirty="0"/>
          </a:p>
        </p:txBody>
      </p:sp>
      <p:pic>
        <p:nvPicPr>
          <p:cNvPr id="8" name="Picture 7">
            <a:extLst>
              <a:ext uri="{FF2B5EF4-FFF2-40B4-BE49-F238E27FC236}">
                <a16:creationId xmlns:a16="http://schemas.microsoft.com/office/drawing/2014/main" id="{B7790C46-CE12-45A0-CED4-3B04FF37ED89}"/>
              </a:ext>
            </a:extLst>
          </p:cNvPr>
          <p:cNvPicPr>
            <a:picLocks noChangeAspect="1"/>
          </p:cNvPicPr>
          <p:nvPr/>
        </p:nvPicPr>
        <p:blipFill>
          <a:blip r:embed="rId4"/>
          <a:stretch>
            <a:fillRect/>
          </a:stretch>
        </p:blipFill>
        <p:spPr>
          <a:xfrm>
            <a:off x="4953000" y="1571695"/>
            <a:ext cx="3319029" cy="3751052"/>
          </a:xfrm>
          <a:prstGeom prst="rect">
            <a:avLst/>
          </a:prstGeom>
        </p:spPr>
      </p:pic>
    </p:spTree>
    <p:extLst>
      <p:ext uri="{BB962C8B-B14F-4D97-AF65-F5344CB8AC3E}">
        <p14:creationId xmlns:p14="http://schemas.microsoft.com/office/powerpoint/2010/main" val="1612059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583E9-042F-D055-C060-DD002F69544A}"/>
              </a:ext>
            </a:extLst>
          </p:cNvPr>
          <p:cNvSpPr>
            <a:spLocks noGrp="1"/>
          </p:cNvSpPr>
          <p:nvPr>
            <p:ph type="title"/>
          </p:nvPr>
        </p:nvSpPr>
        <p:spPr/>
        <p:txBody>
          <a:bodyPr>
            <a:noAutofit/>
          </a:bodyPr>
          <a:lstStyle/>
          <a:p>
            <a:r>
              <a:rPr lang="en-US" dirty="0"/>
              <a:t>Proposed Project</a:t>
            </a:r>
          </a:p>
        </p:txBody>
      </p:sp>
      <p:pic>
        <p:nvPicPr>
          <p:cNvPr id="6" name="Content Placeholder 5">
            <a:extLst>
              <a:ext uri="{FF2B5EF4-FFF2-40B4-BE49-F238E27FC236}">
                <a16:creationId xmlns:a16="http://schemas.microsoft.com/office/drawing/2014/main" id="{39BC6227-2EBA-C6C3-000A-68B87AD72C5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159374" y="1753912"/>
            <a:ext cx="4788400" cy="2710414"/>
          </a:xfrm>
        </p:spPr>
      </p:pic>
      <p:pic>
        <p:nvPicPr>
          <p:cNvPr id="12" name="Content Placeholder 11">
            <a:extLst>
              <a:ext uri="{FF2B5EF4-FFF2-40B4-BE49-F238E27FC236}">
                <a16:creationId xmlns:a16="http://schemas.microsoft.com/office/drawing/2014/main" id="{701BC0C6-3E1A-DB08-2503-9A6015AB9E9D}"/>
              </a:ext>
            </a:extLst>
          </p:cNvPr>
          <p:cNvPicPr>
            <a:picLocks noGrp="1" noChangeAspect="1"/>
          </p:cNvPicPr>
          <p:nvPr>
            <p:ph sz="half" idx="2"/>
          </p:nvPr>
        </p:nvPicPr>
        <p:blipFill>
          <a:blip r:embed="rId4"/>
          <a:stretch>
            <a:fillRect/>
          </a:stretch>
        </p:blipFill>
        <p:spPr>
          <a:xfrm>
            <a:off x="5112177" y="1404386"/>
            <a:ext cx="3410220" cy="3396214"/>
          </a:xfrm>
        </p:spPr>
      </p:pic>
      <p:sp>
        <p:nvSpPr>
          <p:cNvPr id="13" name="Title 1">
            <a:extLst>
              <a:ext uri="{FF2B5EF4-FFF2-40B4-BE49-F238E27FC236}">
                <a16:creationId xmlns:a16="http://schemas.microsoft.com/office/drawing/2014/main" id="{5B43B4D4-312F-1591-AC22-F161FF4E6E8C}"/>
              </a:ext>
            </a:extLst>
          </p:cNvPr>
          <p:cNvSpPr txBox="1">
            <a:spLocks/>
          </p:cNvSpPr>
          <p:nvPr/>
        </p:nvSpPr>
        <p:spPr>
          <a:xfrm>
            <a:off x="0" y="5221610"/>
            <a:ext cx="9144000" cy="163638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i="1" dirty="0"/>
              <a:t>Construct additional water storage tank adjacent to existing 150,000 gallon water tank to meet operational storage needs and enable existing tank to be removed from service for repairs, relining, and to be improved to meet current standards.</a:t>
            </a:r>
            <a:endParaRPr lang="en-US" sz="2400" dirty="0"/>
          </a:p>
        </p:txBody>
      </p:sp>
    </p:spTree>
    <p:extLst>
      <p:ext uri="{BB962C8B-B14F-4D97-AF65-F5344CB8AC3E}">
        <p14:creationId xmlns:p14="http://schemas.microsoft.com/office/powerpoint/2010/main" val="3323641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583E9-042F-D055-C060-DD002F69544A}"/>
              </a:ext>
            </a:extLst>
          </p:cNvPr>
          <p:cNvSpPr>
            <a:spLocks noGrp="1"/>
          </p:cNvSpPr>
          <p:nvPr>
            <p:ph type="title"/>
          </p:nvPr>
        </p:nvSpPr>
        <p:spPr/>
        <p:txBody>
          <a:bodyPr>
            <a:noAutofit/>
          </a:bodyPr>
          <a:lstStyle/>
          <a:p>
            <a:r>
              <a:rPr lang="en-US" dirty="0"/>
              <a:t>Proposed Project</a:t>
            </a:r>
          </a:p>
        </p:txBody>
      </p:sp>
      <p:sp>
        <p:nvSpPr>
          <p:cNvPr id="13" name="Title 1">
            <a:extLst>
              <a:ext uri="{FF2B5EF4-FFF2-40B4-BE49-F238E27FC236}">
                <a16:creationId xmlns:a16="http://schemas.microsoft.com/office/drawing/2014/main" id="{5B43B4D4-312F-1591-AC22-F161FF4E6E8C}"/>
              </a:ext>
            </a:extLst>
          </p:cNvPr>
          <p:cNvSpPr txBox="1">
            <a:spLocks/>
          </p:cNvSpPr>
          <p:nvPr/>
        </p:nvSpPr>
        <p:spPr>
          <a:xfrm>
            <a:off x="0" y="5221610"/>
            <a:ext cx="9144000" cy="163638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i="1" dirty="0"/>
              <a:t>Install and develop new well at location of the existing Well 3 to build redundance into the system.  Modify Well 3 to extend wellhead above grade and to locate electrical components above grade in a well house to meet current standards.</a:t>
            </a:r>
            <a:endParaRPr lang="en-US" sz="2400" dirty="0"/>
          </a:p>
        </p:txBody>
      </p:sp>
      <p:pic>
        <p:nvPicPr>
          <p:cNvPr id="11" name="Content Placeholder 10">
            <a:extLst>
              <a:ext uri="{FF2B5EF4-FFF2-40B4-BE49-F238E27FC236}">
                <a16:creationId xmlns:a16="http://schemas.microsoft.com/office/drawing/2014/main" id="{E7AD714A-7785-4896-8C10-25D0C3C6704E}"/>
              </a:ext>
            </a:extLst>
          </p:cNvPr>
          <p:cNvPicPr>
            <a:picLocks noGrp="1" noChangeAspect="1"/>
          </p:cNvPicPr>
          <p:nvPr>
            <p:ph sz="half" idx="1"/>
          </p:nvPr>
        </p:nvPicPr>
        <p:blipFill>
          <a:blip r:embed="rId3"/>
          <a:stretch>
            <a:fillRect/>
          </a:stretch>
        </p:blipFill>
        <p:spPr>
          <a:xfrm>
            <a:off x="1340332" y="1342425"/>
            <a:ext cx="2774468" cy="3708873"/>
          </a:xfrm>
        </p:spPr>
      </p:pic>
      <p:pic>
        <p:nvPicPr>
          <p:cNvPr id="5" name="Content Placeholder 8">
            <a:extLst>
              <a:ext uri="{FF2B5EF4-FFF2-40B4-BE49-F238E27FC236}">
                <a16:creationId xmlns:a16="http://schemas.microsoft.com/office/drawing/2014/main" id="{809CE022-0B13-A756-D26E-82184A6AAAE5}"/>
              </a:ext>
            </a:extLst>
          </p:cNvPr>
          <p:cNvPicPr>
            <a:picLocks noGrp="1" noChangeAspect="1"/>
          </p:cNvPicPr>
          <p:nvPr>
            <p:ph sz="half" idx="2"/>
          </p:nvPr>
        </p:nvPicPr>
        <p:blipFill>
          <a:blip r:embed="rId4"/>
          <a:stretch>
            <a:fillRect/>
          </a:stretch>
        </p:blipFill>
        <p:spPr>
          <a:xfrm>
            <a:off x="4572000" y="1369198"/>
            <a:ext cx="3231668" cy="3682100"/>
          </a:xfrm>
        </p:spPr>
      </p:pic>
    </p:spTree>
    <p:extLst>
      <p:ext uri="{BB962C8B-B14F-4D97-AF65-F5344CB8AC3E}">
        <p14:creationId xmlns:p14="http://schemas.microsoft.com/office/powerpoint/2010/main" val="3396740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583E9-042F-D055-C060-DD002F69544A}"/>
              </a:ext>
            </a:extLst>
          </p:cNvPr>
          <p:cNvSpPr>
            <a:spLocks noGrp="1"/>
          </p:cNvSpPr>
          <p:nvPr>
            <p:ph type="title"/>
          </p:nvPr>
        </p:nvSpPr>
        <p:spPr/>
        <p:txBody>
          <a:bodyPr>
            <a:noAutofit/>
          </a:bodyPr>
          <a:lstStyle/>
          <a:p>
            <a:r>
              <a:rPr lang="en-US" dirty="0"/>
              <a:t>Proposed Project</a:t>
            </a:r>
            <a:br>
              <a:rPr lang="en-US" dirty="0"/>
            </a:br>
            <a:r>
              <a:rPr lang="en-US" sz="3600" dirty="0"/>
              <a:t>Environmental Review</a:t>
            </a:r>
          </a:p>
        </p:txBody>
      </p:sp>
      <p:sp>
        <p:nvSpPr>
          <p:cNvPr id="13" name="Title 1">
            <a:extLst>
              <a:ext uri="{FF2B5EF4-FFF2-40B4-BE49-F238E27FC236}">
                <a16:creationId xmlns:a16="http://schemas.microsoft.com/office/drawing/2014/main" id="{5B43B4D4-312F-1591-AC22-F161FF4E6E8C}"/>
              </a:ext>
            </a:extLst>
          </p:cNvPr>
          <p:cNvSpPr txBox="1">
            <a:spLocks/>
          </p:cNvSpPr>
          <p:nvPr/>
        </p:nvSpPr>
        <p:spPr>
          <a:xfrm>
            <a:off x="0" y="5221610"/>
            <a:ext cx="9144000" cy="163638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i="1" dirty="0"/>
              <a:t>United States Forest Service will be the lead on the Environmental Review process.  Determination of any historical significance of decommissioned water system components (to be removed by LCE GID with private </a:t>
            </a:r>
            <a:r>
              <a:rPr lang="en-US" sz="2400" i="1"/>
              <a:t>funding).</a:t>
            </a:r>
            <a:endParaRPr lang="en-US" sz="2400" dirty="0"/>
          </a:p>
        </p:txBody>
      </p:sp>
      <p:pic>
        <p:nvPicPr>
          <p:cNvPr id="11" name="Content Placeholder 10">
            <a:extLst>
              <a:ext uri="{FF2B5EF4-FFF2-40B4-BE49-F238E27FC236}">
                <a16:creationId xmlns:a16="http://schemas.microsoft.com/office/drawing/2014/main" id="{E7AD714A-7785-4896-8C10-25D0C3C6704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228599" y="1555794"/>
            <a:ext cx="4619459" cy="2406605"/>
          </a:xfrm>
        </p:spPr>
      </p:pic>
      <p:pic>
        <p:nvPicPr>
          <p:cNvPr id="5" name="Content Placeholder 8">
            <a:extLst>
              <a:ext uri="{FF2B5EF4-FFF2-40B4-BE49-F238E27FC236}">
                <a16:creationId xmlns:a16="http://schemas.microsoft.com/office/drawing/2014/main" id="{809CE022-0B13-A756-D26E-82184A6AAAE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4289679" y="2909831"/>
            <a:ext cx="4619459" cy="2392375"/>
          </a:xfrm>
        </p:spPr>
      </p:pic>
    </p:spTree>
    <p:extLst>
      <p:ext uri="{BB962C8B-B14F-4D97-AF65-F5344CB8AC3E}">
        <p14:creationId xmlns:p14="http://schemas.microsoft.com/office/powerpoint/2010/main" val="3799633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F4DD6-160F-E545-ABD1-B7D129A6B5B4}"/>
              </a:ext>
            </a:extLst>
          </p:cNvPr>
          <p:cNvSpPr>
            <a:spLocks noGrp="1"/>
          </p:cNvSpPr>
          <p:nvPr>
            <p:ph type="title"/>
          </p:nvPr>
        </p:nvSpPr>
        <p:spPr>
          <a:xfrm>
            <a:off x="0" y="457200"/>
            <a:ext cx="9144000" cy="1143000"/>
          </a:xfrm>
        </p:spPr>
        <p:txBody>
          <a:bodyPr>
            <a:noAutofit/>
          </a:bodyPr>
          <a:lstStyle/>
          <a:p>
            <a:r>
              <a:rPr lang="en-US" sz="3600" dirty="0"/>
              <a:t>Project Cost Estimates and Funding Sources</a:t>
            </a:r>
          </a:p>
        </p:txBody>
      </p:sp>
      <p:pic>
        <p:nvPicPr>
          <p:cNvPr id="5" name="Content Placeholder 4">
            <a:extLst>
              <a:ext uri="{FF2B5EF4-FFF2-40B4-BE49-F238E27FC236}">
                <a16:creationId xmlns:a16="http://schemas.microsoft.com/office/drawing/2014/main" id="{5553A1DD-03AF-1DE1-7448-DA16E77FC20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45695" y="2136810"/>
            <a:ext cx="8325850" cy="3422579"/>
          </a:xfrm>
        </p:spPr>
      </p:pic>
    </p:spTree>
    <p:extLst>
      <p:ext uri="{BB962C8B-B14F-4D97-AF65-F5344CB8AC3E}">
        <p14:creationId xmlns:p14="http://schemas.microsoft.com/office/powerpoint/2010/main" val="3752497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F4DD6-160F-E545-ABD1-B7D129A6B5B4}"/>
              </a:ext>
            </a:extLst>
          </p:cNvPr>
          <p:cNvSpPr>
            <a:spLocks noGrp="1"/>
          </p:cNvSpPr>
          <p:nvPr>
            <p:ph type="title"/>
          </p:nvPr>
        </p:nvSpPr>
        <p:spPr>
          <a:xfrm>
            <a:off x="0" y="457200"/>
            <a:ext cx="9144000" cy="1143000"/>
          </a:xfrm>
        </p:spPr>
        <p:txBody>
          <a:bodyPr>
            <a:noAutofit/>
          </a:bodyPr>
          <a:lstStyle/>
          <a:p>
            <a:r>
              <a:rPr lang="en-US" sz="3600" dirty="0"/>
              <a:t>Estimated Project Schedule</a:t>
            </a:r>
          </a:p>
        </p:txBody>
      </p:sp>
      <p:sp>
        <p:nvSpPr>
          <p:cNvPr id="8" name="TextBox 7">
            <a:extLst>
              <a:ext uri="{FF2B5EF4-FFF2-40B4-BE49-F238E27FC236}">
                <a16:creationId xmlns:a16="http://schemas.microsoft.com/office/drawing/2014/main" id="{885CD4BF-9B65-D2F1-0B6F-D9DA6957C566}"/>
              </a:ext>
            </a:extLst>
          </p:cNvPr>
          <p:cNvSpPr txBox="1"/>
          <p:nvPr/>
        </p:nvSpPr>
        <p:spPr>
          <a:xfrm>
            <a:off x="914400" y="2133600"/>
            <a:ext cx="7010401" cy="1938992"/>
          </a:xfrm>
          <a:prstGeom prst="rect">
            <a:avLst/>
          </a:prstGeom>
          <a:noFill/>
        </p:spPr>
        <p:txBody>
          <a:bodyPr wrap="square" rtlCol="0">
            <a:spAutoFit/>
          </a:bodyPr>
          <a:lstStyle/>
          <a:p>
            <a:r>
              <a:rPr lang="en-US" sz="2400" b="1" dirty="0"/>
              <a:t>Design:			January – March 2023</a:t>
            </a:r>
          </a:p>
          <a:p>
            <a:endParaRPr lang="en-US" sz="2400" b="1" dirty="0"/>
          </a:p>
          <a:p>
            <a:r>
              <a:rPr lang="en-US" sz="2400" b="1" dirty="0"/>
              <a:t>Construction Bid/Award	March 2023</a:t>
            </a:r>
          </a:p>
          <a:p>
            <a:endParaRPr lang="en-US" sz="2400" b="1" dirty="0"/>
          </a:p>
          <a:p>
            <a:r>
              <a:rPr lang="en-US" sz="2400" b="1" dirty="0"/>
              <a:t>Construction Completion:	November 2024</a:t>
            </a:r>
          </a:p>
        </p:txBody>
      </p:sp>
    </p:spTree>
    <p:extLst>
      <p:ext uri="{BB962C8B-B14F-4D97-AF65-F5344CB8AC3E}">
        <p14:creationId xmlns:p14="http://schemas.microsoft.com/office/powerpoint/2010/main" val="1878653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583E9-042F-D055-C060-DD002F69544A}"/>
              </a:ext>
            </a:extLst>
          </p:cNvPr>
          <p:cNvSpPr>
            <a:spLocks noGrp="1"/>
          </p:cNvSpPr>
          <p:nvPr>
            <p:ph type="title"/>
          </p:nvPr>
        </p:nvSpPr>
        <p:spPr/>
        <p:txBody>
          <a:bodyPr>
            <a:noAutofit/>
          </a:bodyPr>
          <a:lstStyle/>
          <a:p>
            <a:r>
              <a:rPr lang="en-US" dirty="0"/>
              <a:t>Future Project</a:t>
            </a:r>
          </a:p>
        </p:txBody>
      </p:sp>
      <p:sp>
        <p:nvSpPr>
          <p:cNvPr id="13" name="Title 1">
            <a:extLst>
              <a:ext uri="{FF2B5EF4-FFF2-40B4-BE49-F238E27FC236}">
                <a16:creationId xmlns:a16="http://schemas.microsoft.com/office/drawing/2014/main" id="{5B43B4D4-312F-1591-AC22-F161FF4E6E8C}"/>
              </a:ext>
            </a:extLst>
          </p:cNvPr>
          <p:cNvSpPr txBox="1">
            <a:spLocks/>
          </p:cNvSpPr>
          <p:nvPr/>
        </p:nvSpPr>
        <p:spPr>
          <a:xfrm>
            <a:off x="0" y="5221610"/>
            <a:ext cx="9144000" cy="163638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i="1" dirty="0"/>
              <a:t>A future project will replace the distribution system which is currently 4” Ductile Iron Pipe constructed in 1969.  Water meters will be installed with that project.</a:t>
            </a:r>
            <a:endParaRPr lang="en-US" sz="2400" dirty="0"/>
          </a:p>
        </p:txBody>
      </p:sp>
      <p:pic>
        <p:nvPicPr>
          <p:cNvPr id="17" name="Content Placeholder 16">
            <a:extLst>
              <a:ext uri="{FF2B5EF4-FFF2-40B4-BE49-F238E27FC236}">
                <a16:creationId xmlns:a16="http://schemas.microsoft.com/office/drawing/2014/main" id="{09F38EDA-60C1-E6EA-6936-621BFB16BDA3}"/>
              </a:ext>
            </a:extLst>
          </p:cNvPr>
          <p:cNvPicPr>
            <a:picLocks noGrp="1" noChangeAspect="1"/>
          </p:cNvPicPr>
          <p:nvPr>
            <p:ph sz="half" idx="2"/>
          </p:nvPr>
        </p:nvPicPr>
        <p:blipFill>
          <a:blip r:embed="rId3"/>
          <a:stretch>
            <a:fillRect/>
          </a:stretch>
        </p:blipFill>
        <p:spPr>
          <a:xfrm>
            <a:off x="460512" y="1176543"/>
            <a:ext cx="3349487" cy="4045067"/>
          </a:xfrm>
        </p:spPr>
      </p:pic>
      <p:pic>
        <p:nvPicPr>
          <p:cNvPr id="19" name="Picture 18">
            <a:extLst>
              <a:ext uri="{FF2B5EF4-FFF2-40B4-BE49-F238E27FC236}">
                <a16:creationId xmlns:a16="http://schemas.microsoft.com/office/drawing/2014/main" id="{9D526513-19F2-8F11-6495-22BECDBBA737}"/>
              </a:ext>
            </a:extLst>
          </p:cNvPr>
          <p:cNvPicPr>
            <a:picLocks noChangeAspect="1"/>
          </p:cNvPicPr>
          <p:nvPr/>
        </p:nvPicPr>
        <p:blipFill>
          <a:blip r:embed="rId4"/>
          <a:stretch>
            <a:fillRect/>
          </a:stretch>
        </p:blipFill>
        <p:spPr>
          <a:xfrm>
            <a:off x="3886199" y="2621769"/>
            <a:ext cx="5181600" cy="1369205"/>
          </a:xfrm>
          <a:prstGeom prst="rect">
            <a:avLst/>
          </a:prstGeom>
        </p:spPr>
      </p:pic>
    </p:spTree>
    <p:extLst>
      <p:ext uri="{BB962C8B-B14F-4D97-AF65-F5344CB8AC3E}">
        <p14:creationId xmlns:p14="http://schemas.microsoft.com/office/powerpoint/2010/main" val="2292216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8840" y="1741337"/>
            <a:ext cx="4938760" cy="1459063"/>
          </a:xfrm>
        </p:spPr>
        <p:txBody>
          <a:bodyPr vert="horz" lIns="91440" tIns="45720" rIns="91440" bIns="45720" rtlCol="0" anchor="b">
            <a:normAutofit/>
          </a:bodyPr>
          <a:lstStyle/>
          <a:p>
            <a:pPr>
              <a:lnSpc>
                <a:spcPct val="90000"/>
              </a:lnSpc>
            </a:pPr>
            <a:r>
              <a:rPr lang="en-US" sz="2500" i="1" dirty="0">
                <a:solidFill>
                  <a:schemeClr val="tx2"/>
                </a:solidFill>
              </a:rPr>
              <a:t>Agenda 2:</a:t>
            </a:r>
            <a:br>
              <a:rPr lang="en-US" sz="2500" i="1" dirty="0">
                <a:solidFill>
                  <a:schemeClr val="tx2"/>
                </a:solidFill>
              </a:rPr>
            </a:br>
            <a:br>
              <a:rPr lang="en-US" sz="2500" i="1" dirty="0">
                <a:solidFill>
                  <a:schemeClr val="tx2"/>
                </a:solidFill>
              </a:rPr>
            </a:br>
            <a:r>
              <a:rPr lang="en-US" sz="2500" i="1" dirty="0">
                <a:solidFill>
                  <a:schemeClr val="tx2"/>
                </a:solidFill>
              </a:rPr>
              <a:t>Introductions</a:t>
            </a:r>
            <a:endParaRPr lang="en-US" sz="2500" i="1" kern="1200" dirty="0">
              <a:solidFill>
                <a:schemeClr val="tx2"/>
              </a:solidFill>
              <a:latin typeface="+mj-lt"/>
              <a:ea typeface="+mj-ea"/>
              <a:cs typeface="+mj-cs"/>
            </a:endParaRPr>
          </a:p>
        </p:txBody>
      </p:sp>
      <p:sp>
        <p:nvSpPr>
          <p:cNvPr id="3" name="Rectangle 2">
            <a:extLst>
              <a:ext uri="{FF2B5EF4-FFF2-40B4-BE49-F238E27FC236}">
                <a16:creationId xmlns:a16="http://schemas.microsoft.com/office/drawing/2014/main" id="{A8E99896-5265-B888-B221-7C8E8A2D117D}"/>
              </a:ext>
            </a:extLst>
          </p:cNvPr>
          <p:cNvSpPr/>
          <p:nvPr/>
        </p:nvSpPr>
        <p:spPr>
          <a:xfrm>
            <a:off x="0" y="0"/>
            <a:ext cx="1219200" cy="6858000"/>
          </a:xfrm>
          <a:prstGeom prst="rect">
            <a:avLst/>
          </a:prstGeom>
          <a:solidFill>
            <a:srgbClr val="EEECE1"/>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 </a:t>
            </a:r>
          </a:p>
        </p:txBody>
      </p:sp>
      <p:pic>
        <p:nvPicPr>
          <p:cNvPr id="4" name="Picture 3">
            <a:extLst>
              <a:ext uri="{FF2B5EF4-FFF2-40B4-BE49-F238E27FC236}">
                <a16:creationId xmlns:a16="http://schemas.microsoft.com/office/drawing/2014/main" id="{FBC06134-FCC3-1466-25D5-9FB1A13C1A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sp>
        <p:nvSpPr>
          <p:cNvPr id="5" name="TextBox 6">
            <a:extLst>
              <a:ext uri="{FF2B5EF4-FFF2-40B4-BE49-F238E27FC236}">
                <a16:creationId xmlns:a16="http://schemas.microsoft.com/office/drawing/2014/main" id="{182B48C5-274B-1AFA-070A-0F1377F518C8}"/>
              </a:ext>
            </a:extLst>
          </p:cNvPr>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Greg Lovato</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a:t>
            </a:r>
            <a:r>
              <a:rPr lang="en-US" sz="1100" b="1" dirty="0" err="1">
                <a:solidFill>
                  <a:srgbClr val="2A4D78"/>
                </a:solidFill>
                <a:latin typeface="Calibri"/>
                <a:cs typeface="Arial" pitchFamily="34" charset="0"/>
              </a:rPr>
              <a:t>Perdomo</a:t>
            </a:r>
            <a:endParaRPr lang="en-US" sz="1100" b="1" dirty="0">
              <a:solidFill>
                <a:srgbClr val="2A4D78"/>
              </a:solidFill>
              <a:latin typeface="Calibri"/>
              <a:cs typeface="Arial" pitchFamily="34" charset="0"/>
            </a:endParaRP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br>
              <a:rPr lang="en-US" sz="1100" i="1" dirty="0">
                <a:latin typeface="+mn-lt"/>
                <a:cs typeface="Arial" pitchFamily="34" charset="0"/>
              </a:rPr>
            </a:br>
            <a:endParaRPr lang="en-US" sz="1100" i="1" dirty="0">
              <a:latin typeface="+mn-lt"/>
              <a:cs typeface="Arial" pitchFamily="34" charset="0"/>
            </a:endParaRPr>
          </a:p>
        </p:txBody>
      </p:sp>
      <p:sp>
        <p:nvSpPr>
          <p:cNvPr id="6" name="TextBox 6">
            <a:extLst>
              <a:ext uri="{FF2B5EF4-FFF2-40B4-BE49-F238E27FC236}">
                <a16:creationId xmlns:a16="http://schemas.microsoft.com/office/drawing/2014/main" id="{0B10DA54-6554-721E-0598-69ED87E34204}"/>
              </a:ext>
            </a:extLst>
          </p:cNvPr>
          <p:cNvSpPr txBox="1">
            <a:spLocks noChangeArrowheads="1"/>
          </p:cNvSpPr>
          <p:nvPr/>
        </p:nvSpPr>
        <p:spPr bwMode="auto">
          <a:xfrm>
            <a:off x="0" y="4876800"/>
            <a:ext cx="1219200" cy="415498"/>
          </a:xfrm>
          <a:prstGeom prst="rect">
            <a:avLst/>
          </a:prstGeom>
          <a:noFill/>
          <a:ln w="9525">
            <a:noFill/>
            <a:miter lim="800000"/>
            <a:headEnd/>
            <a:tailEnd/>
          </a:ln>
        </p:spPr>
        <p:txBody>
          <a:bodyPr wrap="square">
            <a:spAutoFit/>
          </a:bodyPr>
          <a:lstStyle/>
          <a:p>
            <a:pPr lvl="0" algn="ctr">
              <a:defRPr/>
            </a:pPr>
            <a:r>
              <a:rPr lang="en-US" sz="1000" b="1" dirty="0">
                <a:solidFill>
                  <a:srgbClr val="2A4D78"/>
                </a:solidFill>
                <a:latin typeface="Calibri"/>
                <a:cs typeface="Arial" pitchFamily="34" charset="0"/>
              </a:rPr>
              <a:t>James R. Lawrence</a:t>
            </a:r>
          </a:p>
          <a:p>
            <a:pPr lvl="0" algn="ctr">
              <a:defRPr/>
            </a:pPr>
            <a:r>
              <a:rPr lang="en-US" sz="1000" i="1" dirty="0">
                <a:solidFill>
                  <a:srgbClr val="2A4D78"/>
                </a:solidFill>
                <a:latin typeface="Calibri"/>
                <a:cs typeface="Arial" pitchFamily="34" charset="0"/>
              </a:rPr>
              <a:t>Acting Director</a:t>
            </a:r>
            <a:endParaRPr lang="en-US" sz="1000" i="1" dirty="0">
              <a:latin typeface="+mn-lt"/>
              <a:cs typeface="Arial" pitchFamily="34" charset="0"/>
            </a:endParaRPr>
          </a:p>
        </p:txBody>
      </p:sp>
      <p:pic>
        <p:nvPicPr>
          <p:cNvPr id="7" name="Picture 6" descr="dcnr-vert.png">
            <a:extLst>
              <a:ext uri="{FF2B5EF4-FFF2-40B4-BE49-F238E27FC236}">
                <a16:creationId xmlns:a16="http://schemas.microsoft.com/office/drawing/2014/main" id="{0906BDA4-91D6-D5AA-37D9-BD43B0FCABEC}"/>
              </a:ext>
            </a:extLst>
          </p:cNvPr>
          <p:cNvPicPr>
            <a:picLocks noChangeAspect="1"/>
          </p:cNvPicPr>
          <p:nvPr/>
        </p:nvPicPr>
        <p:blipFill>
          <a:blip r:embed="rId3" cstate="print"/>
          <a:stretch>
            <a:fillRect/>
          </a:stretch>
        </p:blipFill>
        <p:spPr>
          <a:xfrm>
            <a:off x="118547" y="5486400"/>
            <a:ext cx="948253" cy="948253"/>
          </a:xfrm>
          <a:prstGeom prst="rect">
            <a:avLst/>
          </a:prstGeom>
          <a:effectLst/>
        </p:spPr>
      </p:pic>
    </p:spTree>
    <p:extLst>
      <p:ext uri="{BB962C8B-B14F-4D97-AF65-F5344CB8AC3E}">
        <p14:creationId xmlns:p14="http://schemas.microsoft.com/office/powerpoint/2010/main" val="249666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F5CFA-4113-C9A9-FF7E-FBA68520F66D}"/>
              </a:ext>
            </a:extLst>
          </p:cNvPr>
          <p:cNvSpPr>
            <a:spLocks noGrp="1"/>
          </p:cNvSpPr>
          <p:nvPr>
            <p:ph type="title"/>
          </p:nvPr>
        </p:nvSpPr>
        <p:spPr/>
        <p:txBody>
          <a:bodyPr/>
          <a:lstStyle/>
          <a:p>
            <a:r>
              <a:rPr lang="en-US" dirty="0"/>
              <a:t>Consolidation</a:t>
            </a:r>
          </a:p>
        </p:txBody>
      </p:sp>
      <p:pic>
        <p:nvPicPr>
          <p:cNvPr id="5" name="Content Placeholder 4">
            <a:extLst>
              <a:ext uri="{FF2B5EF4-FFF2-40B4-BE49-F238E27FC236}">
                <a16:creationId xmlns:a16="http://schemas.microsoft.com/office/drawing/2014/main" id="{D53208D6-662E-8BE2-78A6-C99F5016D8CE}"/>
              </a:ext>
            </a:extLst>
          </p:cNvPr>
          <p:cNvPicPr>
            <a:picLocks noGrp="1" noChangeAspect="1"/>
          </p:cNvPicPr>
          <p:nvPr>
            <p:ph idx="1"/>
          </p:nvPr>
        </p:nvPicPr>
        <p:blipFill>
          <a:blip r:embed="rId2"/>
          <a:stretch>
            <a:fillRect/>
          </a:stretch>
        </p:blipFill>
        <p:spPr>
          <a:xfrm>
            <a:off x="1497110" y="1133596"/>
            <a:ext cx="6149780" cy="4276604"/>
          </a:xfrm>
        </p:spPr>
      </p:pic>
      <p:sp>
        <p:nvSpPr>
          <p:cNvPr id="6" name="Title 1">
            <a:extLst>
              <a:ext uri="{FF2B5EF4-FFF2-40B4-BE49-F238E27FC236}">
                <a16:creationId xmlns:a16="http://schemas.microsoft.com/office/drawing/2014/main" id="{9C34C7FB-7641-4E3C-E57B-660AC6369EB8}"/>
              </a:ext>
            </a:extLst>
          </p:cNvPr>
          <p:cNvSpPr txBox="1">
            <a:spLocks/>
          </p:cNvSpPr>
          <p:nvPr/>
        </p:nvSpPr>
        <p:spPr>
          <a:xfrm>
            <a:off x="0" y="5221611"/>
            <a:ext cx="9144000" cy="163638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i="1" dirty="0"/>
              <a:t>The LCE is in discussion with the Glenbrook Public Water System and NDOT to explore consolidation opportunities during an upcoming NDOT project on US 50.  The improvements proposed will be required regardless of  the outcome of the consolidation discussions. </a:t>
            </a:r>
            <a:endParaRPr lang="en-US" sz="2400" dirty="0"/>
          </a:p>
        </p:txBody>
      </p:sp>
    </p:spTree>
    <p:extLst>
      <p:ext uri="{BB962C8B-B14F-4D97-AF65-F5344CB8AC3E}">
        <p14:creationId xmlns:p14="http://schemas.microsoft.com/office/powerpoint/2010/main" val="1830228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A8D1D-4B93-4C85-AB5E-FE9DB8AB7557}"/>
              </a:ext>
            </a:extLst>
          </p:cNvPr>
          <p:cNvSpPr txBox="1">
            <a:spLocks/>
          </p:cNvSpPr>
          <p:nvPr/>
        </p:nvSpPr>
        <p:spPr>
          <a:xfrm>
            <a:off x="1600200" y="1828800"/>
            <a:ext cx="6400800" cy="2057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Agenda Item 9:</a:t>
            </a:r>
          </a:p>
          <a:p>
            <a:r>
              <a:rPr lang="en-US" sz="3600" dirty="0"/>
              <a:t> Board Comments</a:t>
            </a:r>
          </a:p>
        </p:txBody>
      </p:sp>
      <p:sp>
        <p:nvSpPr>
          <p:cNvPr id="4" name="Rectangle 3">
            <a:extLst>
              <a:ext uri="{FF2B5EF4-FFF2-40B4-BE49-F238E27FC236}">
                <a16:creationId xmlns:a16="http://schemas.microsoft.com/office/drawing/2014/main" id="{15FB23D4-73AC-A1D6-17E4-8472BADA3118}"/>
              </a:ext>
            </a:extLst>
          </p:cNvPr>
          <p:cNvSpPr/>
          <p:nvPr/>
        </p:nvSpPr>
        <p:spPr>
          <a:xfrm>
            <a:off x="0" y="0"/>
            <a:ext cx="1219200" cy="6858000"/>
          </a:xfrm>
          <a:prstGeom prst="rect">
            <a:avLst/>
          </a:prstGeom>
          <a:solidFill>
            <a:srgbClr val="EEECE1"/>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63A4E5EB-394A-B088-55AA-4B1A3BB346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sp>
        <p:nvSpPr>
          <p:cNvPr id="6" name="TextBox 6">
            <a:extLst>
              <a:ext uri="{FF2B5EF4-FFF2-40B4-BE49-F238E27FC236}">
                <a16:creationId xmlns:a16="http://schemas.microsoft.com/office/drawing/2014/main" id="{80DA07F4-2FAB-1A94-99BA-F132BD5C21E1}"/>
              </a:ext>
            </a:extLst>
          </p:cNvPr>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Greg Lovato</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a:t>
            </a:r>
            <a:r>
              <a:rPr lang="en-US" sz="1100" b="1" dirty="0" err="1">
                <a:solidFill>
                  <a:srgbClr val="2A4D78"/>
                </a:solidFill>
                <a:latin typeface="Calibri"/>
                <a:cs typeface="Arial" pitchFamily="34" charset="0"/>
              </a:rPr>
              <a:t>Perdomo</a:t>
            </a:r>
            <a:endParaRPr lang="en-US" sz="1100" b="1" dirty="0">
              <a:solidFill>
                <a:srgbClr val="2A4D78"/>
              </a:solidFill>
              <a:latin typeface="Calibri"/>
              <a:cs typeface="Arial" pitchFamily="34" charset="0"/>
            </a:endParaRP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br>
              <a:rPr lang="en-US" sz="1100" i="1" dirty="0">
                <a:latin typeface="+mn-lt"/>
                <a:cs typeface="Arial" pitchFamily="34" charset="0"/>
              </a:rPr>
            </a:br>
            <a:endParaRPr lang="en-US" sz="1100" i="1" dirty="0">
              <a:latin typeface="+mn-lt"/>
              <a:cs typeface="Arial" pitchFamily="34" charset="0"/>
            </a:endParaRPr>
          </a:p>
        </p:txBody>
      </p:sp>
      <p:sp>
        <p:nvSpPr>
          <p:cNvPr id="7" name="TextBox 6">
            <a:extLst>
              <a:ext uri="{FF2B5EF4-FFF2-40B4-BE49-F238E27FC236}">
                <a16:creationId xmlns:a16="http://schemas.microsoft.com/office/drawing/2014/main" id="{604ABB2F-DB16-F8D3-18B0-1751689C37CA}"/>
              </a:ext>
            </a:extLst>
          </p:cNvPr>
          <p:cNvSpPr txBox="1">
            <a:spLocks noChangeArrowheads="1"/>
          </p:cNvSpPr>
          <p:nvPr/>
        </p:nvSpPr>
        <p:spPr bwMode="auto">
          <a:xfrm>
            <a:off x="0" y="4876800"/>
            <a:ext cx="1219200" cy="415498"/>
          </a:xfrm>
          <a:prstGeom prst="rect">
            <a:avLst/>
          </a:prstGeom>
          <a:noFill/>
          <a:ln w="9525">
            <a:noFill/>
            <a:miter lim="800000"/>
            <a:headEnd/>
            <a:tailEnd/>
          </a:ln>
        </p:spPr>
        <p:txBody>
          <a:bodyPr wrap="square">
            <a:spAutoFit/>
          </a:bodyPr>
          <a:lstStyle/>
          <a:p>
            <a:pPr lvl="0" algn="ctr">
              <a:defRPr/>
            </a:pPr>
            <a:r>
              <a:rPr lang="en-US" sz="1000" b="1" dirty="0">
                <a:solidFill>
                  <a:srgbClr val="2A4D78"/>
                </a:solidFill>
                <a:latin typeface="Calibri"/>
                <a:cs typeface="Arial" pitchFamily="34" charset="0"/>
              </a:rPr>
              <a:t>James R. Lawrence</a:t>
            </a:r>
          </a:p>
          <a:p>
            <a:pPr lvl="0" algn="ctr">
              <a:defRPr/>
            </a:pPr>
            <a:r>
              <a:rPr lang="en-US" sz="1000" i="1" dirty="0">
                <a:solidFill>
                  <a:srgbClr val="2A4D78"/>
                </a:solidFill>
                <a:latin typeface="Calibri"/>
                <a:cs typeface="Arial" pitchFamily="34" charset="0"/>
              </a:rPr>
              <a:t>Acting Director</a:t>
            </a:r>
            <a:endParaRPr lang="en-US" sz="1000" i="1" dirty="0">
              <a:latin typeface="+mn-lt"/>
              <a:cs typeface="Arial" pitchFamily="34" charset="0"/>
            </a:endParaRPr>
          </a:p>
        </p:txBody>
      </p:sp>
      <p:pic>
        <p:nvPicPr>
          <p:cNvPr id="8" name="Picture 7" descr="dcnr-vert.png">
            <a:extLst>
              <a:ext uri="{FF2B5EF4-FFF2-40B4-BE49-F238E27FC236}">
                <a16:creationId xmlns:a16="http://schemas.microsoft.com/office/drawing/2014/main" id="{2312E2BE-1C36-54D5-C058-E66A37010FAC}"/>
              </a:ext>
            </a:extLst>
          </p:cNvPr>
          <p:cNvPicPr>
            <a:picLocks noChangeAspect="1"/>
          </p:cNvPicPr>
          <p:nvPr/>
        </p:nvPicPr>
        <p:blipFill>
          <a:blip r:embed="rId4" cstate="print"/>
          <a:stretch>
            <a:fillRect/>
          </a:stretch>
        </p:blipFill>
        <p:spPr>
          <a:xfrm>
            <a:off x="118547" y="5486400"/>
            <a:ext cx="948253" cy="948253"/>
          </a:xfrm>
          <a:prstGeom prst="rect">
            <a:avLst/>
          </a:prstGeom>
          <a:effectLst/>
        </p:spPr>
      </p:pic>
    </p:spTree>
    <p:extLst>
      <p:ext uri="{BB962C8B-B14F-4D97-AF65-F5344CB8AC3E}">
        <p14:creationId xmlns:p14="http://schemas.microsoft.com/office/powerpoint/2010/main" val="77972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A8D1D-4B93-4C85-AB5E-FE9DB8AB7557}"/>
              </a:ext>
            </a:extLst>
          </p:cNvPr>
          <p:cNvSpPr txBox="1">
            <a:spLocks/>
          </p:cNvSpPr>
          <p:nvPr/>
        </p:nvSpPr>
        <p:spPr>
          <a:xfrm>
            <a:off x="1600200" y="1828800"/>
            <a:ext cx="6400800" cy="2057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Agenda Item 10:</a:t>
            </a:r>
          </a:p>
          <a:p>
            <a:r>
              <a:rPr lang="en-US" sz="3600" dirty="0"/>
              <a:t> Public Comments</a:t>
            </a:r>
          </a:p>
        </p:txBody>
      </p:sp>
      <p:sp>
        <p:nvSpPr>
          <p:cNvPr id="4" name="Rectangle 3">
            <a:extLst>
              <a:ext uri="{FF2B5EF4-FFF2-40B4-BE49-F238E27FC236}">
                <a16:creationId xmlns:a16="http://schemas.microsoft.com/office/drawing/2014/main" id="{15FB23D4-73AC-A1D6-17E4-8472BADA3118}"/>
              </a:ext>
            </a:extLst>
          </p:cNvPr>
          <p:cNvSpPr/>
          <p:nvPr/>
        </p:nvSpPr>
        <p:spPr>
          <a:xfrm>
            <a:off x="0" y="0"/>
            <a:ext cx="1219200" cy="6858000"/>
          </a:xfrm>
          <a:prstGeom prst="rect">
            <a:avLst/>
          </a:prstGeom>
          <a:solidFill>
            <a:srgbClr val="EEECE1"/>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63A4E5EB-394A-B088-55AA-4B1A3BB346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sp>
        <p:nvSpPr>
          <p:cNvPr id="6" name="TextBox 6">
            <a:extLst>
              <a:ext uri="{FF2B5EF4-FFF2-40B4-BE49-F238E27FC236}">
                <a16:creationId xmlns:a16="http://schemas.microsoft.com/office/drawing/2014/main" id="{80DA07F4-2FAB-1A94-99BA-F132BD5C21E1}"/>
              </a:ext>
            </a:extLst>
          </p:cNvPr>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Greg Lovato</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t>
            </a:r>
            <a:r>
              <a:rPr lang="en-US" sz="1100" i="1" dirty="0" err="1">
                <a:solidFill>
                  <a:srgbClr val="2A4D78"/>
                </a:solidFill>
                <a:latin typeface="Calibri"/>
                <a:cs typeface="Arial" pitchFamily="34" charset="0"/>
              </a:rPr>
              <a:t>Deputy</a:t>
            </a:r>
            <a:r>
              <a:rPr lang="en-US" sz="1100" i="1" dirty="0">
                <a:solidFill>
                  <a:srgbClr val="2A4D78"/>
                </a:solidFill>
                <a:latin typeface="Calibri"/>
                <a:cs typeface="Arial" pitchFamily="34" charset="0"/>
              </a:rPr>
              <a:t>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a:t>
            </a:r>
            <a:r>
              <a:rPr lang="en-US" sz="1100" b="1" dirty="0" err="1">
                <a:solidFill>
                  <a:srgbClr val="2A4D78"/>
                </a:solidFill>
                <a:latin typeface="Calibri"/>
                <a:cs typeface="Arial" pitchFamily="34" charset="0"/>
              </a:rPr>
              <a:t>Perdomo</a:t>
            </a:r>
            <a:endParaRPr lang="en-US" sz="1100" b="1" dirty="0">
              <a:solidFill>
                <a:srgbClr val="2A4D78"/>
              </a:solidFill>
              <a:latin typeface="Calibri"/>
              <a:cs typeface="Arial" pitchFamily="34" charset="0"/>
            </a:endParaRP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br>
              <a:rPr lang="en-US" sz="1100" i="1" dirty="0">
                <a:latin typeface="+mn-lt"/>
                <a:cs typeface="Arial" pitchFamily="34" charset="0"/>
              </a:rPr>
            </a:br>
            <a:endParaRPr lang="en-US" sz="1100" i="1" dirty="0">
              <a:latin typeface="+mn-lt"/>
              <a:cs typeface="Arial" pitchFamily="34" charset="0"/>
            </a:endParaRPr>
          </a:p>
        </p:txBody>
      </p:sp>
      <p:sp>
        <p:nvSpPr>
          <p:cNvPr id="7" name="TextBox 6">
            <a:extLst>
              <a:ext uri="{FF2B5EF4-FFF2-40B4-BE49-F238E27FC236}">
                <a16:creationId xmlns:a16="http://schemas.microsoft.com/office/drawing/2014/main" id="{604ABB2F-DB16-F8D3-18B0-1751689C37CA}"/>
              </a:ext>
            </a:extLst>
          </p:cNvPr>
          <p:cNvSpPr txBox="1">
            <a:spLocks noChangeArrowheads="1"/>
          </p:cNvSpPr>
          <p:nvPr/>
        </p:nvSpPr>
        <p:spPr bwMode="auto">
          <a:xfrm>
            <a:off x="0" y="4876800"/>
            <a:ext cx="1219200" cy="415498"/>
          </a:xfrm>
          <a:prstGeom prst="rect">
            <a:avLst/>
          </a:prstGeom>
          <a:noFill/>
          <a:ln w="9525">
            <a:noFill/>
            <a:miter lim="800000"/>
            <a:headEnd/>
            <a:tailEnd/>
          </a:ln>
        </p:spPr>
        <p:txBody>
          <a:bodyPr wrap="square">
            <a:spAutoFit/>
          </a:bodyPr>
          <a:lstStyle/>
          <a:p>
            <a:pPr lvl="0" algn="ctr">
              <a:defRPr/>
            </a:pPr>
            <a:r>
              <a:rPr lang="en-US" sz="1000" b="1" dirty="0">
                <a:solidFill>
                  <a:srgbClr val="2A4D78"/>
                </a:solidFill>
                <a:latin typeface="Calibri"/>
                <a:cs typeface="Arial" pitchFamily="34" charset="0"/>
              </a:rPr>
              <a:t>James R. Lawrence</a:t>
            </a:r>
          </a:p>
          <a:p>
            <a:pPr lvl="0" algn="ctr">
              <a:defRPr/>
            </a:pPr>
            <a:r>
              <a:rPr lang="en-US" sz="1000" i="1" dirty="0">
                <a:solidFill>
                  <a:srgbClr val="2A4D78"/>
                </a:solidFill>
                <a:latin typeface="Calibri"/>
                <a:cs typeface="Arial" pitchFamily="34" charset="0"/>
              </a:rPr>
              <a:t>Acting Director</a:t>
            </a:r>
            <a:endParaRPr lang="en-US" sz="1000" i="1" dirty="0">
              <a:latin typeface="+mn-lt"/>
              <a:cs typeface="Arial" pitchFamily="34" charset="0"/>
            </a:endParaRPr>
          </a:p>
        </p:txBody>
      </p:sp>
      <p:pic>
        <p:nvPicPr>
          <p:cNvPr id="8" name="Picture 7" descr="dcnr-vert.png">
            <a:extLst>
              <a:ext uri="{FF2B5EF4-FFF2-40B4-BE49-F238E27FC236}">
                <a16:creationId xmlns:a16="http://schemas.microsoft.com/office/drawing/2014/main" id="{2312E2BE-1C36-54D5-C058-E66A37010FAC}"/>
              </a:ext>
            </a:extLst>
          </p:cNvPr>
          <p:cNvPicPr>
            <a:picLocks noChangeAspect="1"/>
          </p:cNvPicPr>
          <p:nvPr/>
        </p:nvPicPr>
        <p:blipFill>
          <a:blip r:embed="rId4" cstate="print"/>
          <a:stretch>
            <a:fillRect/>
          </a:stretch>
        </p:blipFill>
        <p:spPr>
          <a:xfrm>
            <a:off x="118547" y="5486400"/>
            <a:ext cx="948253" cy="948253"/>
          </a:xfrm>
          <a:prstGeom prst="rect">
            <a:avLst/>
          </a:prstGeom>
          <a:effectLst/>
        </p:spPr>
      </p:pic>
    </p:spTree>
    <p:extLst>
      <p:ext uri="{BB962C8B-B14F-4D97-AF65-F5344CB8AC3E}">
        <p14:creationId xmlns:p14="http://schemas.microsoft.com/office/powerpoint/2010/main" val="584498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A8D1D-4B93-4C85-AB5E-FE9DB8AB7557}"/>
              </a:ext>
            </a:extLst>
          </p:cNvPr>
          <p:cNvSpPr txBox="1">
            <a:spLocks/>
          </p:cNvSpPr>
          <p:nvPr/>
        </p:nvSpPr>
        <p:spPr>
          <a:xfrm>
            <a:off x="1981200" y="1371600"/>
            <a:ext cx="6400800" cy="2057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Agenda Item 11:</a:t>
            </a:r>
          </a:p>
          <a:p>
            <a:r>
              <a:rPr lang="en-US" sz="3600" dirty="0"/>
              <a:t>Next Board Meeting</a:t>
            </a:r>
          </a:p>
        </p:txBody>
      </p:sp>
      <p:graphicFrame>
        <p:nvGraphicFramePr>
          <p:cNvPr id="4" name="Table 4">
            <a:extLst>
              <a:ext uri="{FF2B5EF4-FFF2-40B4-BE49-F238E27FC236}">
                <a16:creationId xmlns:a16="http://schemas.microsoft.com/office/drawing/2014/main" id="{25F6B2C7-3041-B7D5-B803-A909262709BE}"/>
              </a:ext>
            </a:extLst>
          </p:cNvPr>
          <p:cNvGraphicFramePr>
            <a:graphicFrameLocks noGrp="1"/>
          </p:cNvGraphicFramePr>
          <p:nvPr>
            <p:extLst>
              <p:ext uri="{D42A27DB-BD31-4B8C-83A1-F6EECF244321}">
                <p14:modId xmlns:p14="http://schemas.microsoft.com/office/powerpoint/2010/main" val="2860291367"/>
              </p:ext>
            </p:extLst>
          </p:nvPr>
        </p:nvGraphicFramePr>
        <p:xfrm>
          <a:off x="1638300" y="3200400"/>
          <a:ext cx="7086600" cy="2057400"/>
        </p:xfrm>
        <a:graphic>
          <a:graphicData uri="http://schemas.openxmlformats.org/drawingml/2006/table">
            <a:tbl>
              <a:tblPr firstRow="1" bandRow="1">
                <a:tableStyleId>{5C22544A-7EE6-4342-B048-85BDC9FD1C3A}</a:tableStyleId>
              </a:tblPr>
              <a:tblGrid>
                <a:gridCol w="1151573">
                  <a:extLst>
                    <a:ext uri="{9D8B030D-6E8A-4147-A177-3AD203B41FA5}">
                      <a16:colId xmlns:a16="http://schemas.microsoft.com/office/drawing/2014/main" val="1909257335"/>
                    </a:ext>
                  </a:extLst>
                </a:gridCol>
                <a:gridCol w="3572827">
                  <a:extLst>
                    <a:ext uri="{9D8B030D-6E8A-4147-A177-3AD203B41FA5}">
                      <a16:colId xmlns:a16="http://schemas.microsoft.com/office/drawing/2014/main" val="558101758"/>
                    </a:ext>
                  </a:extLst>
                </a:gridCol>
                <a:gridCol w="2362200">
                  <a:extLst>
                    <a:ext uri="{9D8B030D-6E8A-4147-A177-3AD203B41FA5}">
                      <a16:colId xmlns:a16="http://schemas.microsoft.com/office/drawing/2014/main" val="2633406026"/>
                    </a:ext>
                  </a:extLst>
                </a:gridCol>
              </a:tblGrid>
              <a:tr h="568960">
                <a:tc>
                  <a:txBody>
                    <a:bodyPr/>
                    <a:lstStyle/>
                    <a:p>
                      <a:r>
                        <a:rPr lang="en-US" dirty="0"/>
                        <a:t>Status</a:t>
                      </a:r>
                    </a:p>
                  </a:txBody>
                  <a:tcPr/>
                </a:tc>
                <a:tc>
                  <a:txBody>
                    <a:bodyPr/>
                    <a:lstStyle/>
                    <a:p>
                      <a:r>
                        <a:rPr lang="en-US" dirty="0"/>
                        <a:t>Date of Meeting</a:t>
                      </a:r>
                    </a:p>
                  </a:txBody>
                  <a:tcPr/>
                </a:tc>
                <a:tc>
                  <a:txBody>
                    <a:bodyPr/>
                    <a:lstStyle/>
                    <a:p>
                      <a:r>
                        <a:rPr lang="en-US" dirty="0"/>
                        <a:t>Loan Applications Due Date</a:t>
                      </a:r>
                    </a:p>
                  </a:txBody>
                  <a:tcPr/>
                </a:tc>
                <a:extLst>
                  <a:ext uri="{0D108BD9-81ED-4DB2-BD59-A6C34878D82A}">
                    <a16:rowId xmlns:a16="http://schemas.microsoft.com/office/drawing/2014/main" val="2158969937"/>
                  </a:ext>
                </a:extLst>
              </a:tr>
              <a:tr h="0">
                <a:tc gridSpan="3">
                  <a:txBody>
                    <a:bodyPr/>
                    <a:lstStyle/>
                    <a:p>
                      <a:endParaRPr lang="en-US" sz="1400" b="1" dirty="0"/>
                    </a:p>
                  </a:txBody>
                  <a:tcPr/>
                </a:tc>
                <a:tc hMerge="1">
                  <a:txBody>
                    <a:bodyPr/>
                    <a:lstStyle/>
                    <a:p>
                      <a:endParaRPr lang="en-US" sz="1400" b="1" dirty="0"/>
                    </a:p>
                  </a:txBody>
                  <a:tcPr/>
                </a:tc>
                <a:tc hMerge="1">
                  <a:txBody>
                    <a:bodyPr/>
                    <a:lstStyle/>
                    <a:p>
                      <a:endParaRPr lang="en-US" sz="1400" b="1" dirty="0"/>
                    </a:p>
                  </a:txBody>
                  <a:tcPr/>
                </a:tc>
                <a:extLst>
                  <a:ext uri="{0D108BD9-81ED-4DB2-BD59-A6C34878D82A}">
                    <a16:rowId xmlns:a16="http://schemas.microsoft.com/office/drawing/2014/main" val="573902002"/>
                  </a:ext>
                </a:extLst>
              </a:tr>
              <a:tr h="370840">
                <a:tc>
                  <a:txBody>
                    <a:bodyPr/>
                    <a:lstStyle/>
                    <a:p>
                      <a:r>
                        <a:rPr lang="en-US" sz="1400" b="1" dirty="0"/>
                        <a:t>Confirmed</a:t>
                      </a:r>
                    </a:p>
                  </a:txBody>
                  <a:tcPr/>
                </a:tc>
                <a:tc>
                  <a:txBody>
                    <a:bodyPr/>
                    <a:lstStyle/>
                    <a:p>
                      <a:r>
                        <a:rPr lang="en-US" sz="1400" b="1" dirty="0"/>
                        <a:t>Tuesday, December 6, 2022</a:t>
                      </a:r>
                    </a:p>
                  </a:txBody>
                  <a:tcPr/>
                </a:tc>
                <a:tc>
                  <a:txBody>
                    <a:bodyPr/>
                    <a:lstStyle/>
                    <a:p>
                      <a:r>
                        <a:rPr lang="en-US" sz="1400" b="1" dirty="0"/>
                        <a:t>Monday, October 31 ,2022</a:t>
                      </a:r>
                    </a:p>
                  </a:txBody>
                  <a:tcPr/>
                </a:tc>
                <a:extLst>
                  <a:ext uri="{0D108BD9-81ED-4DB2-BD59-A6C34878D82A}">
                    <a16:rowId xmlns:a16="http://schemas.microsoft.com/office/drawing/2014/main" val="95992829"/>
                  </a:ext>
                </a:extLst>
              </a:tr>
              <a:tr h="370840">
                <a:tc>
                  <a:txBody>
                    <a:bodyPr/>
                    <a:lstStyle/>
                    <a:p>
                      <a:r>
                        <a:rPr lang="en-US" sz="1400" b="1" dirty="0">
                          <a:solidFill>
                            <a:srgbClr val="FF0000"/>
                          </a:solidFill>
                        </a:rPr>
                        <a:t>Proposed</a:t>
                      </a:r>
                    </a:p>
                  </a:txBody>
                  <a:tcPr/>
                </a:tc>
                <a:tc>
                  <a:txBody>
                    <a:bodyPr/>
                    <a:lstStyle/>
                    <a:p>
                      <a:r>
                        <a:rPr lang="en-US" sz="1400" b="1" dirty="0">
                          <a:solidFill>
                            <a:srgbClr val="FF0000"/>
                          </a:solidFill>
                        </a:rPr>
                        <a:t>Wednesday, March 22, 2023</a:t>
                      </a:r>
                    </a:p>
                  </a:txBody>
                  <a:tcPr/>
                </a:tc>
                <a:tc>
                  <a:txBody>
                    <a:bodyPr/>
                    <a:lstStyle/>
                    <a:p>
                      <a:r>
                        <a:rPr lang="en-US" sz="1400" b="1" dirty="0">
                          <a:solidFill>
                            <a:srgbClr val="FF0000"/>
                          </a:solidFill>
                        </a:rPr>
                        <a:t>Friday, February 3, 2023</a:t>
                      </a:r>
                    </a:p>
                  </a:txBody>
                  <a:tcPr/>
                </a:tc>
                <a:extLst>
                  <a:ext uri="{0D108BD9-81ED-4DB2-BD59-A6C34878D82A}">
                    <a16:rowId xmlns:a16="http://schemas.microsoft.com/office/drawing/2014/main" val="1052748517"/>
                  </a:ext>
                </a:extLst>
              </a:tr>
              <a:tr h="370840">
                <a:tc>
                  <a:txBody>
                    <a:bodyPr/>
                    <a:lstStyle/>
                    <a:p>
                      <a:r>
                        <a:rPr lang="en-US" sz="1400" b="1" dirty="0">
                          <a:solidFill>
                            <a:srgbClr val="FF0000"/>
                          </a:solidFill>
                        </a:rPr>
                        <a:t>Proposed</a:t>
                      </a:r>
                    </a:p>
                  </a:txBody>
                  <a:tcPr/>
                </a:tc>
                <a:tc>
                  <a:txBody>
                    <a:bodyPr/>
                    <a:lstStyle/>
                    <a:p>
                      <a:r>
                        <a:rPr lang="en-US" sz="1400" b="1" dirty="0">
                          <a:solidFill>
                            <a:srgbClr val="FF0000"/>
                          </a:solidFill>
                        </a:rPr>
                        <a:t>Wednesday, June 28, 2023</a:t>
                      </a:r>
                    </a:p>
                  </a:txBody>
                  <a:tcPr/>
                </a:tc>
                <a:tc>
                  <a:txBody>
                    <a:bodyPr/>
                    <a:lstStyle/>
                    <a:p>
                      <a:r>
                        <a:rPr lang="en-US" sz="1400" b="1" dirty="0">
                          <a:solidFill>
                            <a:srgbClr val="FF0000"/>
                          </a:solidFill>
                        </a:rPr>
                        <a:t>Friday, May 12, 2023</a:t>
                      </a:r>
                    </a:p>
                  </a:txBody>
                  <a:tcPr/>
                </a:tc>
                <a:extLst>
                  <a:ext uri="{0D108BD9-81ED-4DB2-BD59-A6C34878D82A}">
                    <a16:rowId xmlns:a16="http://schemas.microsoft.com/office/drawing/2014/main" val="1432201441"/>
                  </a:ext>
                </a:extLst>
              </a:tr>
            </a:tbl>
          </a:graphicData>
        </a:graphic>
      </p:graphicFrame>
      <p:sp>
        <p:nvSpPr>
          <p:cNvPr id="5" name="Rectangle 4">
            <a:extLst>
              <a:ext uri="{FF2B5EF4-FFF2-40B4-BE49-F238E27FC236}">
                <a16:creationId xmlns:a16="http://schemas.microsoft.com/office/drawing/2014/main" id="{D4BC0401-86B2-60D4-59D8-37BE85416003}"/>
              </a:ext>
            </a:extLst>
          </p:cNvPr>
          <p:cNvSpPr/>
          <p:nvPr/>
        </p:nvSpPr>
        <p:spPr>
          <a:xfrm>
            <a:off x="0" y="0"/>
            <a:ext cx="1219200" cy="6858000"/>
          </a:xfrm>
          <a:prstGeom prst="rect">
            <a:avLst/>
          </a:prstGeom>
          <a:solidFill>
            <a:srgbClr val="EEECE1"/>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6" name="Picture 5" descr="dcnr-vert.png">
            <a:extLst>
              <a:ext uri="{FF2B5EF4-FFF2-40B4-BE49-F238E27FC236}">
                <a16:creationId xmlns:a16="http://schemas.microsoft.com/office/drawing/2014/main" id="{A17B885F-793B-FECE-445E-E2D83A099A6C}"/>
              </a:ext>
            </a:extLst>
          </p:cNvPr>
          <p:cNvPicPr>
            <a:picLocks noChangeAspect="1"/>
          </p:cNvPicPr>
          <p:nvPr/>
        </p:nvPicPr>
        <p:blipFill>
          <a:blip r:embed="rId3" cstate="print"/>
          <a:stretch>
            <a:fillRect/>
          </a:stretch>
        </p:blipFill>
        <p:spPr>
          <a:xfrm>
            <a:off x="118547" y="5486400"/>
            <a:ext cx="948253" cy="948253"/>
          </a:xfrm>
          <a:prstGeom prst="rect">
            <a:avLst/>
          </a:prstGeom>
          <a:effectLst/>
        </p:spPr>
      </p:pic>
      <p:sp>
        <p:nvSpPr>
          <p:cNvPr id="7" name="TextBox 6">
            <a:extLst>
              <a:ext uri="{FF2B5EF4-FFF2-40B4-BE49-F238E27FC236}">
                <a16:creationId xmlns:a16="http://schemas.microsoft.com/office/drawing/2014/main" id="{9F098AC1-24FF-5D11-2A48-60B12A3A8840}"/>
              </a:ext>
            </a:extLst>
          </p:cNvPr>
          <p:cNvSpPr txBox="1">
            <a:spLocks noChangeArrowheads="1"/>
          </p:cNvSpPr>
          <p:nvPr/>
        </p:nvSpPr>
        <p:spPr bwMode="auto">
          <a:xfrm>
            <a:off x="0" y="4876800"/>
            <a:ext cx="1219200" cy="415498"/>
          </a:xfrm>
          <a:prstGeom prst="rect">
            <a:avLst/>
          </a:prstGeom>
          <a:noFill/>
          <a:ln w="9525">
            <a:noFill/>
            <a:miter lim="800000"/>
            <a:headEnd/>
            <a:tailEnd/>
          </a:ln>
        </p:spPr>
        <p:txBody>
          <a:bodyPr wrap="square">
            <a:spAutoFit/>
          </a:bodyPr>
          <a:lstStyle/>
          <a:p>
            <a:pPr lvl="0" algn="ctr">
              <a:defRPr/>
            </a:pPr>
            <a:r>
              <a:rPr lang="en-US" sz="1000" b="1" dirty="0">
                <a:solidFill>
                  <a:srgbClr val="2A4D78"/>
                </a:solidFill>
                <a:latin typeface="Calibri"/>
                <a:cs typeface="Arial" pitchFamily="34" charset="0"/>
              </a:rPr>
              <a:t>James R. Lawrence</a:t>
            </a:r>
          </a:p>
          <a:p>
            <a:pPr lvl="0" algn="ctr">
              <a:defRPr/>
            </a:pPr>
            <a:r>
              <a:rPr lang="en-US" sz="1000" i="1" dirty="0">
                <a:solidFill>
                  <a:srgbClr val="2A4D78"/>
                </a:solidFill>
                <a:latin typeface="Calibri"/>
                <a:cs typeface="Arial" pitchFamily="34" charset="0"/>
              </a:rPr>
              <a:t>Acting Director</a:t>
            </a:r>
            <a:endParaRPr lang="en-US" sz="1000" i="1" dirty="0">
              <a:latin typeface="+mn-lt"/>
              <a:cs typeface="Arial" pitchFamily="34" charset="0"/>
            </a:endParaRPr>
          </a:p>
        </p:txBody>
      </p:sp>
      <p:pic>
        <p:nvPicPr>
          <p:cNvPr id="8" name="Picture 7">
            <a:extLst>
              <a:ext uri="{FF2B5EF4-FFF2-40B4-BE49-F238E27FC236}">
                <a16:creationId xmlns:a16="http://schemas.microsoft.com/office/drawing/2014/main" id="{91132A14-A59F-0E5E-D98E-CA9DDEA870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sp>
        <p:nvSpPr>
          <p:cNvPr id="9" name="TextBox 6">
            <a:extLst>
              <a:ext uri="{FF2B5EF4-FFF2-40B4-BE49-F238E27FC236}">
                <a16:creationId xmlns:a16="http://schemas.microsoft.com/office/drawing/2014/main" id="{63628470-2186-9873-A0C9-46E7E8A64DED}"/>
              </a:ext>
            </a:extLst>
          </p:cNvPr>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Greg Lovato</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t>
            </a:r>
            <a:r>
              <a:rPr lang="en-US" sz="1100" i="1" dirty="0" err="1">
                <a:solidFill>
                  <a:srgbClr val="2A4D78"/>
                </a:solidFill>
                <a:latin typeface="Calibri"/>
                <a:cs typeface="Arial" pitchFamily="34" charset="0"/>
              </a:rPr>
              <a:t>Deputy</a:t>
            </a:r>
            <a:r>
              <a:rPr lang="en-US" sz="1100" i="1" dirty="0">
                <a:solidFill>
                  <a:srgbClr val="2A4D78"/>
                </a:solidFill>
                <a:latin typeface="Calibri"/>
                <a:cs typeface="Arial" pitchFamily="34" charset="0"/>
              </a:rPr>
              <a:t>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a:t>
            </a:r>
            <a:r>
              <a:rPr lang="en-US" sz="1100" b="1" dirty="0" err="1">
                <a:solidFill>
                  <a:srgbClr val="2A4D78"/>
                </a:solidFill>
                <a:latin typeface="Calibri"/>
                <a:cs typeface="Arial" pitchFamily="34" charset="0"/>
              </a:rPr>
              <a:t>Perdomo</a:t>
            </a:r>
            <a:endParaRPr lang="en-US" sz="1100" b="1" dirty="0">
              <a:solidFill>
                <a:srgbClr val="2A4D78"/>
              </a:solidFill>
              <a:latin typeface="Calibri"/>
              <a:cs typeface="Arial" pitchFamily="34" charset="0"/>
            </a:endParaRP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br>
              <a:rPr lang="en-US" sz="1100" i="1" dirty="0">
                <a:latin typeface="+mn-lt"/>
                <a:cs typeface="Arial" pitchFamily="34" charset="0"/>
              </a:rPr>
            </a:br>
            <a:endParaRPr lang="en-US" sz="1100" i="1" dirty="0">
              <a:latin typeface="+mn-lt"/>
              <a:cs typeface="Arial" pitchFamily="34" charset="0"/>
            </a:endParaRPr>
          </a:p>
        </p:txBody>
      </p:sp>
    </p:spTree>
    <p:extLst>
      <p:ext uri="{BB962C8B-B14F-4D97-AF65-F5344CB8AC3E}">
        <p14:creationId xmlns:p14="http://schemas.microsoft.com/office/powerpoint/2010/main" val="2121628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C5A9E-1788-8C2F-DF1D-DC4D86520027}"/>
              </a:ext>
            </a:extLst>
          </p:cNvPr>
          <p:cNvSpPr>
            <a:spLocks noGrp="1"/>
          </p:cNvSpPr>
          <p:nvPr>
            <p:ph type="title"/>
          </p:nvPr>
        </p:nvSpPr>
        <p:spPr>
          <a:xfrm>
            <a:off x="152400" y="274638"/>
            <a:ext cx="8763000" cy="1143000"/>
          </a:xfrm>
        </p:spPr>
        <p:txBody>
          <a:bodyPr>
            <a:normAutofit fontScale="90000"/>
          </a:bodyPr>
          <a:lstStyle/>
          <a:p>
            <a:r>
              <a:rPr lang="en-US" i="1" dirty="0"/>
              <a:t>Hawthorne Utilities </a:t>
            </a:r>
            <a:r>
              <a:rPr lang="en-US" sz="4400" i="1" dirty="0"/>
              <a:t>– Mina &amp; </a:t>
            </a:r>
            <a:r>
              <a:rPr lang="en-US" sz="4400" i="1" dirty="0" err="1"/>
              <a:t>Luning</a:t>
            </a:r>
            <a:r>
              <a:rPr lang="en-US" sz="4400" i="1" dirty="0"/>
              <a:t> Water System – PER Loan Request</a:t>
            </a:r>
            <a:endParaRPr lang="en-US" dirty="0"/>
          </a:p>
        </p:txBody>
      </p:sp>
      <p:sp>
        <p:nvSpPr>
          <p:cNvPr id="6" name="Title 1">
            <a:extLst>
              <a:ext uri="{FF2B5EF4-FFF2-40B4-BE49-F238E27FC236}">
                <a16:creationId xmlns:a16="http://schemas.microsoft.com/office/drawing/2014/main" id="{FAB351E4-CF19-D451-E1DF-C3252B5D83A9}"/>
              </a:ext>
            </a:extLst>
          </p:cNvPr>
          <p:cNvSpPr txBox="1">
            <a:spLocks/>
          </p:cNvSpPr>
          <p:nvPr/>
        </p:nvSpPr>
        <p:spPr>
          <a:xfrm>
            <a:off x="190499" y="5476805"/>
            <a:ext cx="8763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dirty="0"/>
              <a:t>Mina and </a:t>
            </a:r>
            <a:r>
              <a:rPr lang="en-US" sz="2800" i="1" dirty="0" err="1"/>
              <a:t>Luning</a:t>
            </a:r>
            <a:r>
              <a:rPr lang="en-US" sz="2800" i="1" dirty="0"/>
              <a:t> are small communities in Mineral County and are approximately 8.8 miles apart.</a:t>
            </a:r>
            <a:endParaRPr lang="en-US" sz="2800" dirty="0"/>
          </a:p>
        </p:txBody>
      </p:sp>
      <p:pic>
        <p:nvPicPr>
          <p:cNvPr id="9" name="Content Placeholder 8">
            <a:extLst>
              <a:ext uri="{FF2B5EF4-FFF2-40B4-BE49-F238E27FC236}">
                <a16:creationId xmlns:a16="http://schemas.microsoft.com/office/drawing/2014/main" id="{F94690A4-27BC-5E88-F6BE-344231D6628A}"/>
              </a:ext>
            </a:extLst>
          </p:cNvPr>
          <p:cNvPicPr>
            <a:picLocks noGrp="1" noChangeAspect="1"/>
          </p:cNvPicPr>
          <p:nvPr>
            <p:ph idx="1"/>
          </p:nvPr>
        </p:nvPicPr>
        <p:blipFill>
          <a:blip r:embed="rId2"/>
          <a:stretch>
            <a:fillRect/>
          </a:stretch>
        </p:blipFill>
        <p:spPr>
          <a:xfrm>
            <a:off x="262219" y="1571696"/>
            <a:ext cx="4440512" cy="3751052"/>
          </a:xfrm>
        </p:spPr>
      </p:pic>
      <p:pic>
        <p:nvPicPr>
          <p:cNvPr id="11" name="Picture 10">
            <a:extLst>
              <a:ext uri="{FF2B5EF4-FFF2-40B4-BE49-F238E27FC236}">
                <a16:creationId xmlns:a16="http://schemas.microsoft.com/office/drawing/2014/main" id="{9E322EFF-60D9-916E-9338-1CFB22BD231D}"/>
              </a:ext>
            </a:extLst>
          </p:cNvPr>
          <p:cNvPicPr>
            <a:picLocks noChangeAspect="1"/>
          </p:cNvPicPr>
          <p:nvPr/>
        </p:nvPicPr>
        <p:blipFill>
          <a:blip r:embed="rId3"/>
          <a:stretch>
            <a:fillRect/>
          </a:stretch>
        </p:blipFill>
        <p:spPr>
          <a:xfrm>
            <a:off x="4800600" y="1417638"/>
            <a:ext cx="3031299" cy="1995731"/>
          </a:xfrm>
          <a:prstGeom prst="rect">
            <a:avLst/>
          </a:prstGeom>
        </p:spPr>
      </p:pic>
      <p:pic>
        <p:nvPicPr>
          <p:cNvPr id="13" name="Picture 12">
            <a:extLst>
              <a:ext uri="{FF2B5EF4-FFF2-40B4-BE49-F238E27FC236}">
                <a16:creationId xmlns:a16="http://schemas.microsoft.com/office/drawing/2014/main" id="{02A0A50D-1200-5A31-CBC5-9FD7EA2DD059}"/>
              </a:ext>
            </a:extLst>
          </p:cNvPr>
          <p:cNvPicPr>
            <a:picLocks noChangeAspect="1"/>
          </p:cNvPicPr>
          <p:nvPr/>
        </p:nvPicPr>
        <p:blipFill>
          <a:blip r:embed="rId4"/>
          <a:stretch>
            <a:fillRect/>
          </a:stretch>
        </p:blipFill>
        <p:spPr>
          <a:xfrm>
            <a:off x="5587436" y="3524347"/>
            <a:ext cx="3049436" cy="1996328"/>
          </a:xfrm>
          <a:prstGeom prst="rect">
            <a:avLst/>
          </a:prstGeom>
        </p:spPr>
      </p:pic>
      <p:sp>
        <p:nvSpPr>
          <p:cNvPr id="14" name="TextBox 13">
            <a:extLst>
              <a:ext uri="{FF2B5EF4-FFF2-40B4-BE49-F238E27FC236}">
                <a16:creationId xmlns:a16="http://schemas.microsoft.com/office/drawing/2014/main" id="{9A0A5DEB-FD30-DB2B-CBE7-882F8FD2AB74}"/>
              </a:ext>
            </a:extLst>
          </p:cNvPr>
          <p:cNvSpPr txBox="1"/>
          <p:nvPr/>
        </p:nvSpPr>
        <p:spPr>
          <a:xfrm rot="5400000">
            <a:off x="7270335" y="1916227"/>
            <a:ext cx="1688198" cy="523220"/>
          </a:xfrm>
          <a:prstGeom prst="rect">
            <a:avLst/>
          </a:prstGeom>
          <a:noFill/>
        </p:spPr>
        <p:txBody>
          <a:bodyPr wrap="square" rtlCol="0">
            <a:spAutoFit/>
          </a:bodyPr>
          <a:lstStyle/>
          <a:p>
            <a:r>
              <a:rPr lang="en-US" sz="2800" dirty="0" err="1"/>
              <a:t>Luning</a:t>
            </a:r>
            <a:endParaRPr lang="en-US" sz="2800" dirty="0"/>
          </a:p>
        </p:txBody>
      </p:sp>
      <p:sp>
        <p:nvSpPr>
          <p:cNvPr id="15" name="TextBox 14">
            <a:extLst>
              <a:ext uri="{FF2B5EF4-FFF2-40B4-BE49-F238E27FC236}">
                <a16:creationId xmlns:a16="http://schemas.microsoft.com/office/drawing/2014/main" id="{16F3BEED-455C-6DC1-844D-B9E1675FC676}"/>
              </a:ext>
            </a:extLst>
          </p:cNvPr>
          <p:cNvSpPr txBox="1"/>
          <p:nvPr/>
        </p:nvSpPr>
        <p:spPr>
          <a:xfrm rot="5400000">
            <a:off x="4743337" y="3851641"/>
            <a:ext cx="1688198" cy="954107"/>
          </a:xfrm>
          <a:prstGeom prst="rect">
            <a:avLst/>
          </a:prstGeom>
          <a:noFill/>
        </p:spPr>
        <p:txBody>
          <a:bodyPr wrap="square" rtlCol="0">
            <a:spAutoFit/>
          </a:bodyPr>
          <a:lstStyle/>
          <a:p>
            <a:endParaRPr lang="en-US" sz="2800" dirty="0"/>
          </a:p>
          <a:p>
            <a:r>
              <a:rPr lang="en-US" sz="2800" dirty="0"/>
              <a:t>Mina</a:t>
            </a:r>
          </a:p>
        </p:txBody>
      </p:sp>
    </p:spTree>
    <p:extLst>
      <p:ext uri="{BB962C8B-B14F-4D97-AF65-F5344CB8AC3E}">
        <p14:creationId xmlns:p14="http://schemas.microsoft.com/office/powerpoint/2010/main" val="4049144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583E9-042F-D055-C060-DD002F69544A}"/>
              </a:ext>
            </a:extLst>
          </p:cNvPr>
          <p:cNvSpPr>
            <a:spLocks noGrp="1"/>
          </p:cNvSpPr>
          <p:nvPr>
            <p:ph type="title"/>
          </p:nvPr>
        </p:nvSpPr>
        <p:spPr>
          <a:xfrm>
            <a:off x="457200" y="274638"/>
            <a:ext cx="8229600" cy="563562"/>
          </a:xfrm>
        </p:spPr>
        <p:txBody>
          <a:bodyPr>
            <a:noAutofit/>
          </a:bodyPr>
          <a:lstStyle/>
          <a:p>
            <a:r>
              <a:rPr lang="en-US" dirty="0"/>
              <a:t>Proposed Project</a:t>
            </a:r>
          </a:p>
        </p:txBody>
      </p:sp>
      <p:sp>
        <p:nvSpPr>
          <p:cNvPr id="13" name="Title 1">
            <a:extLst>
              <a:ext uri="{FF2B5EF4-FFF2-40B4-BE49-F238E27FC236}">
                <a16:creationId xmlns:a16="http://schemas.microsoft.com/office/drawing/2014/main" id="{5B43B4D4-312F-1591-AC22-F161FF4E6E8C}"/>
              </a:ext>
            </a:extLst>
          </p:cNvPr>
          <p:cNvSpPr txBox="1">
            <a:spLocks/>
          </p:cNvSpPr>
          <p:nvPr/>
        </p:nvSpPr>
        <p:spPr>
          <a:xfrm>
            <a:off x="457200" y="655318"/>
            <a:ext cx="8686800" cy="315468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i="1" dirty="0"/>
              <a:t>Solicit engineering firm to complete PER and ER to evaluate source water availability and storage needs and evaluate the condition of existing storage facilities.</a:t>
            </a:r>
          </a:p>
          <a:p>
            <a:pPr marL="342900" indent="-342900" algn="l">
              <a:buFont typeface="Arial" panose="020B0604020202020204" pitchFamily="34" charset="0"/>
              <a:buChar char="•"/>
            </a:pPr>
            <a:r>
              <a:rPr lang="en-US" sz="2400" i="1" dirty="0"/>
              <a:t>Currently, the only active </a:t>
            </a:r>
            <a:r>
              <a:rPr lang="en-US" sz="2400" i="1" dirty="0" err="1"/>
              <a:t>Luning</a:t>
            </a:r>
            <a:r>
              <a:rPr lang="en-US" sz="2400" i="1" dirty="0"/>
              <a:t> well exceeds MCL’s for arsenic and </a:t>
            </a:r>
            <a:r>
              <a:rPr lang="en-US" sz="2400" i="1" dirty="0" err="1"/>
              <a:t>Luning</a:t>
            </a:r>
            <a:r>
              <a:rPr lang="en-US" sz="2400" i="1" dirty="0"/>
              <a:t> is receiving drinking water from Mina’s production well.</a:t>
            </a:r>
          </a:p>
          <a:p>
            <a:pPr marL="342900" indent="-342900" algn="l">
              <a:buFont typeface="Arial" panose="020B0604020202020204" pitchFamily="34" charset="0"/>
              <a:buChar char="•"/>
            </a:pPr>
            <a:r>
              <a:rPr lang="en-US" sz="2400" i="1" dirty="0"/>
              <a:t>Tank inspection reports completed in 2012 had determined that interior coating in the three Mina water storage tanks and the </a:t>
            </a:r>
            <a:r>
              <a:rPr lang="en-US" sz="2400" i="1" dirty="0" err="1"/>
              <a:t>Luning</a:t>
            </a:r>
            <a:r>
              <a:rPr lang="en-US" sz="2400" i="1" dirty="0"/>
              <a:t> tank has failed completely.  </a:t>
            </a:r>
          </a:p>
          <a:p>
            <a:pPr marL="342900" indent="-342900" algn="l">
              <a:buFont typeface="Arial" panose="020B0604020202020204" pitchFamily="34" charset="0"/>
              <a:buChar char="•"/>
            </a:pPr>
            <a:r>
              <a:rPr lang="en-US" sz="2400" i="1" dirty="0"/>
              <a:t>Corrosion of floors of the tanks was noted.</a:t>
            </a:r>
            <a:endParaRPr lang="en-US" sz="2400" dirty="0"/>
          </a:p>
        </p:txBody>
      </p:sp>
      <p:pic>
        <p:nvPicPr>
          <p:cNvPr id="9" name="Content Placeholder 8">
            <a:extLst>
              <a:ext uri="{FF2B5EF4-FFF2-40B4-BE49-F238E27FC236}">
                <a16:creationId xmlns:a16="http://schemas.microsoft.com/office/drawing/2014/main" id="{CE40340A-9EF7-DDCA-4354-10D93C61E9B0}"/>
              </a:ext>
            </a:extLst>
          </p:cNvPr>
          <p:cNvPicPr>
            <a:picLocks noGrp="1" noChangeAspect="1"/>
          </p:cNvPicPr>
          <p:nvPr>
            <p:ph sz="half" idx="1"/>
          </p:nvPr>
        </p:nvPicPr>
        <p:blipFill>
          <a:blip r:embed="rId3"/>
          <a:stretch>
            <a:fillRect/>
          </a:stretch>
        </p:blipFill>
        <p:spPr>
          <a:xfrm>
            <a:off x="965854" y="3648112"/>
            <a:ext cx="2539346" cy="2659654"/>
          </a:xfrm>
        </p:spPr>
      </p:pic>
      <p:pic>
        <p:nvPicPr>
          <p:cNvPr id="14" name="Content Placeholder 13">
            <a:extLst>
              <a:ext uri="{FF2B5EF4-FFF2-40B4-BE49-F238E27FC236}">
                <a16:creationId xmlns:a16="http://schemas.microsoft.com/office/drawing/2014/main" id="{9C4A9FE6-EEA7-7C86-C632-C43A6A9FEF77}"/>
              </a:ext>
            </a:extLst>
          </p:cNvPr>
          <p:cNvPicPr>
            <a:picLocks noGrp="1" noChangeAspect="1"/>
          </p:cNvPicPr>
          <p:nvPr>
            <p:ph sz="half" idx="2"/>
          </p:nvPr>
        </p:nvPicPr>
        <p:blipFill>
          <a:blip r:embed="rId4"/>
          <a:stretch>
            <a:fillRect/>
          </a:stretch>
        </p:blipFill>
        <p:spPr>
          <a:xfrm>
            <a:off x="5282645" y="3648112"/>
            <a:ext cx="2375725" cy="2659654"/>
          </a:xfrm>
        </p:spPr>
      </p:pic>
      <p:sp>
        <p:nvSpPr>
          <p:cNvPr id="10" name="TextBox 9">
            <a:extLst>
              <a:ext uri="{FF2B5EF4-FFF2-40B4-BE49-F238E27FC236}">
                <a16:creationId xmlns:a16="http://schemas.microsoft.com/office/drawing/2014/main" id="{80BE5ABD-82B8-FEC2-7B7D-EACA2057A2C1}"/>
              </a:ext>
            </a:extLst>
          </p:cNvPr>
          <p:cNvSpPr txBox="1"/>
          <p:nvPr/>
        </p:nvSpPr>
        <p:spPr>
          <a:xfrm>
            <a:off x="1600200" y="6307766"/>
            <a:ext cx="1371600" cy="369332"/>
          </a:xfrm>
          <a:prstGeom prst="rect">
            <a:avLst/>
          </a:prstGeom>
          <a:noFill/>
        </p:spPr>
        <p:txBody>
          <a:bodyPr wrap="square" rtlCol="0">
            <a:spAutoFit/>
          </a:bodyPr>
          <a:lstStyle/>
          <a:p>
            <a:r>
              <a:rPr lang="en-US" dirty="0"/>
              <a:t>Mina Tanks</a:t>
            </a:r>
          </a:p>
        </p:txBody>
      </p:sp>
      <p:sp>
        <p:nvSpPr>
          <p:cNvPr id="15" name="TextBox 14">
            <a:extLst>
              <a:ext uri="{FF2B5EF4-FFF2-40B4-BE49-F238E27FC236}">
                <a16:creationId xmlns:a16="http://schemas.microsoft.com/office/drawing/2014/main" id="{0D11289C-ABDA-048B-E392-BBA80BCA591A}"/>
              </a:ext>
            </a:extLst>
          </p:cNvPr>
          <p:cNvSpPr txBox="1"/>
          <p:nvPr/>
        </p:nvSpPr>
        <p:spPr>
          <a:xfrm>
            <a:off x="6096000" y="6329554"/>
            <a:ext cx="1371600" cy="369332"/>
          </a:xfrm>
          <a:prstGeom prst="rect">
            <a:avLst/>
          </a:prstGeom>
          <a:noFill/>
        </p:spPr>
        <p:txBody>
          <a:bodyPr wrap="square" rtlCol="0">
            <a:spAutoFit/>
          </a:bodyPr>
          <a:lstStyle/>
          <a:p>
            <a:r>
              <a:rPr lang="en-US" dirty="0" err="1"/>
              <a:t>Luning</a:t>
            </a:r>
            <a:r>
              <a:rPr lang="en-US" dirty="0"/>
              <a:t> Tank</a:t>
            </a:r>
          </a:p>
        </p:txBody>
      </p:sp>
    </p:spTree>
    <p:extLst>
      <p:ext uri="{BB962C8B-B14F-4D97-AF65-F5344CB8AC3E}">
        <p14:creationId xmlns:p14="http://schemas.microsoft.com/office/powerpoint/2010/main" val="3793784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F4DD6-160F-E545-ABD1-B7D129A6B5B4}"/>
              </a:ext>
            </a:extLst>
          </p:cNvPr>
          <p:cNvSpPr>
            <a:spLocks noGrp="1"/>
          </p:cNvSpPr>
          <p:nvPr>
            <p:ph type="title"/>
          </p:nvPr>
        </p:nvSpPr>
        <p:spPr>
          <a:xfrm>
            <a:off x="0" y="457200"/>
            <a:ext cx="9144000" cy="1143000"/>
          </a:xfrm>
        </p:spPr>
        <p:txBody>
          <a:bodyPr>
            <a:noAutofit/>
          </a:bodyPr>
          <a:lstStyle/>
          <a:p>
            <a:r>
              <a:rPr lang="en-US" sz="3600" dirty="0"/>
              <a:t>Project Cost Estimates and Funding Sources</a:t>
            </a:r>
          </a:p>
        </p:txBody>
      </p:sp>
      <p:pic>
        <p:nvPicPr>
          <p:cNvPr id="4" name="Picture 3">
            <a:extLst>
              <a:ext uri="{FF2B5EF4-FFF2-40B4-BE49-F238E27FC236}">
                <a16:creationId xmlns:a16="http://schemas.microsoft.com/office/drawing/2014/main" id="{8B307D4A-DA75-9075-3DCF-25A5592FE0CF}"/>
              </a:ext>
            </a:extLst>
          </p:cNvPr>
          <p:cNvPicPr>
            <a:picLocks noChangeAspect="1"/>
          </p:cNvPicPr>
          <p:nvPr/>
        </p:nvPicPr>
        <p:blipFill>
          <a:blip r:embed="rId2"/>
          <a:stretch>
            <a:fillRect/>
          </a:stretch>
        </p:blipFill>
        <p:spPr>
          <a:xfrm>
            <a:off x="552700" y="2118986"/>
            <a:ext cx="8210300" cy="3370167"/>
          </a:xfrm>
          <a:prstGeom prst="rect">
            <a:avLst/>
          </a:prstGeom>
        </p:spPr>
      </p:pic>
    </p:spTree>
    <p:extLst>
      <p:ext uri="{BB962C8B-B14F-4D97-AF65-F5344CB8AC3E}">
        <p14:creationId xmlns:p14="http://schemas.microsoft.com/office/powerpoint/2010/main" val="830664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F4DD6-160F-E545-ABD1-B7D129A6B5B4}"/>
              </a:ext>
            </a:extLst>
          </p:cNvPr>
          <p:cNvSpPr>
            <a:spLocks noGrp="1"/>
          </p:cNvSpPr>
          <p:nvPr>
            <p:ph type="title"/>
          </p:nvPr>
        </p:nvSpPr>
        <p:spPr>
          <a:xfrm>
            <a:off x="0" y="457200"/>
            <a:ext cx="9144000" cy="1143000"/>
          </a:xfrm>
        </p:spPr>
        <p:txBody>
          <a:bodyPr>
            <a:noAutofit/>
          </a:bodyPr>
          <a:lstStyle/>
          <a:p>
            <a:r>
              <a:rPr lang="en-US" sz="3600" dirty="0"/>
              <a:t>Estimated Project Schedule</a:t>
            </a:r>
          </a:p>
        </p:txBody>
      </p:sp>
      <p:sp>
        <p:nvSpPr>
          <p:cNvPr id="8" name="TextBox 7">
            <a:extLst>
              <a:ext uri="{FF2B5EF4-FFF2-40B4-BE49-F238E27FC236}">
                <a16:creationId xmlns:a16="http://schemas.microsoft.com/office/drawing/2014/main" id="{885CD4BF-9B65-D2F1-0B6F-D9DA6957C566}"/>
              </a:ext>
            </a:extLst>
          </p:cNvPr>
          <p:cNvSpPr txBox="1"/>
          <p:nvPr/>
        </p:nvSpPr>
        <p:spPr>
          <a:xfrm>
            <a:off x="876300" y="2514600"/>
            <a:ext cx="7391400" cy="830997"/>
          </a:xfrm>
          <a:prstGeom prst="rect">
            <a:avLst/>
          </a:prstGeom>
          <a:noFill/>
        </p:spPr>
        <p:txBody>
          <a:bodyPr wrap="square" rtlCol="0">
            <a:spAutoFit/>
          </a:bodyPr>
          <a:lstStyle/>
          <a:p>
            <a:r>
              <a:rPr lang="en-US" sz="2400" b="1" dirty="0"/>
              <a:t>PER and ER:			January – September 2023</a:t>
            </a:r>
          </a:p>
          <a:p>
            <a:endParaRPr lang="en-US" sz="2400" b="1" dirty="0"/>
          </a:p>
        </p:txBody>
      </p:sp>
    </p:spTree>
    <p:extLst>
      <p:ext uri="{BB962C8B-B14F-4D97-AF65-F5344CB8AC3E}">
        <p14:creationId xmlns:p14="http://schemas.microsoft.com/office/powerpoint/2010/main" val="4239590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C5A9E-1788-8C2F-DF1D-DC4D86520027}"/>
              </a:ext>
            </a:extLst>
          </p:cNvPr>
          <p:cNvSpPr>
            <a:spLocks noGrp="1"/>
          </p:cNvSpPr>
          <p:nvPr>
            <p:ph type="title"/>
          </p:nvPr>
        </p:nvSpPr>
        <p:spPr>
          <a:xfrm>
            <a:off x="152400" y="274638"/>
            <a:ext cx="8763000" cy="1143000"/>
          </a:xfrm>
        </p:spPr>
        <p:txBody>
          <a:bodyPr>
            <a:normAutofit fontScale="90000"/>
          </a:bodyPr>
          <a:lstStyle/>
          <a:p>
            <a:r>
              <a:rPr lang="en-US" i="1" dirty="0"/>
              <a:t>Hawthorne Utilities </a:t>
            </a:r>
            <a:r>
              <a:rPr lang="en-US" sz="4400" i="1" dirty="0"/>
              <a:t>– Hawthorne Water System – PER Loan Request</a:t>
            </a:r>
            <a:endParaRPr lang="en-US" dirty="0"/>
          </a:p>
        </p:txBody>
      </p:sp>
      <p:sp>
        <p:nvSpPr>
          <p:cNvPr id="6" name="Title 1">
            <a:extLst>
              <a:ext uri="{FF2B5EF4-FFF2-40B4-BE49-F238E27FC236}">
                <a16:creationId xmlns:a16="http://schemas.microsoft.com/office/drawing/2014/main" id="{FAB351E4-CF19-D451-E1DF-C3252B5D83A9}"/>
              </a:ext>
            </a:extLst>
          </p:cNvPr>
          <p:cNvSpPr txBox="1">
            <a:spLocks/>
          </p:cNvSpPr>
          <p:nvPr/>
        </p:nvSpPr>
        <p:spPr>
          <a:xfrm>
            <a:off x="190499" y="5476805"/>
            <a:ext cx="8763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dirty="0"/>
              <a:t>Hawthorne is a small community in Mineral County with an approximate population of 3,300.</a:t>
            </a:r>
            <a:endParaRPr lang="en-US" sz="2800" dirty="0"/>
          </a:p>
        </p:txBody>
      </p:sp>
      <p:pic>
        <p:nvPicPr>
          <p:cNvPr id="9" name="Content Placeholder 8">
            <a:extLst>
              <a:ext uri="{FF2B5EF4-FFF2-40B4-BE49-F238E27FC236}">
                <a16:creationId xmlns:a16="http://schemas.microsoft.com/office/drawing/2014/main" id="{F94690A4-27BC-5E88-F6BE-344231D6628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81000" y="1694472"/>
            <a:ext cx="4440512" cy="3513850"/>
          </a:xfrm>
        </p:spPr>
      </p:pic>
      <p:pic>
        <p:nvPicPr>
          <p:cNvPr id="3" name="Content Placeholder 8">
            <a:extLst>
              <a:ext uri="{FF2B5EF4-FFF2-40B4-BE49-F238E27FC236}">
                <a16:creationId xmlns:a16="http://schemas.microsoft.com/office/drawing/2014/main" id="{9DA357CB-3240-8DFE-DD2F-68CF7F36EBA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44182" y="1694472"/>
            <a:ext cx="3372352" cy="3513850"/>
          </a:xfrm>
          <a:prstGeom prst="rect">
            <a:avLst/>
          </a:prstGeom>
        </p:spPr>
      </p:pic>
    </p:spTree>
    <p:extLst>
      <p:ext uri="{BB962C8B-B14F-4D97-AF65-F5344CB8AC3E}">
        <p14:creationId xmlns:p14="http://schemas.microsoft.com/office/powerpoint/2010/main" val="2488313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583E9-042F-D055-C060-DD002F69544A}"/>
              </a:ext>
            </a:extLst>
          </p:cNvPr>
          <p:cNvSpPr>
            <a:spLocks noGrp="1"/>
          </p:cNvSpPr>
          <p:nvPr>
            <p:ph type="title"/>
          </p:nvPr>
        </p:nvSpPr>
        <p:spPr>
          <a:xfrm>
            <a:off x="457200" y="274638"/>
            <a:ext cx="8229600" cy="563562"/>
          </a:xfrm>
        </p:spPr>
        <p:txBody>
          <a:bodyPr>
            <a:noAutofit/>
          </a:bodyPr>
          <a:lstStyle/>
          <a:p>
            <a:r>
              <a:rPr lang="en-US" dirty="0"/>
              <a:t>Proposed Project</a:t>
            </a:r>
          </a:p>
        </p:txBody>
      </p:sp>
      <p:sp>
        <p:nvSpPr>
          <p:cNvPr id="13" name="Title 1">
            <a:extLst>
              <a:ext uri="{FF2B5EF4-FFF2-40B4-BE49-F238E27FC236}">
                <a16:creationId xmlns:a16="http://schemas.microsoft.com/office/drawing/2014/main" id="{5B43B4D4-312F-1591-AC22-F161FF4E6E8C}"/>
              </a:ext>
            </a:extLst>
          </p:cNvPr>
          <p:cNvSpPr txBox="1">
            <a:spLocks/>
          </p:cNvSpPr>
          <p:nvPr/>
        </p:nvSpPr>
        <p:spPr>
          <a:xfrm>
            <a:off x="457200" y="1371600"/>
            <a:ext cx="8686800" cy="315468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i="1" dirty="0"/>
              <a:t>Hawthorne wishes to solicit an engineering firm to evaluate the condition of the aging water system and propose and prioritize replacements and improvements to the transmission and distribution facilities.  This system has been observed to experience leaks, breaks, and loss of water pressure. </a:t>
            </a:r>
          </a:p>
          <a:p>
            <a:pPr algn="l"/>
            <a:endParaRPr lang="en-US" sz="2400" i="1" dirty="0"/>
          </a:p>
          <a:p>
            <a:pPr algn="l"/>
            <a:r>
              <a:rPr lang="en-US" sz="2400" i="1" dirty="0"/>
              <a:t>The PER will also address the need to replace the I-Street well, which has experienced a reduction in capacity and is observed to have corroded equipment.</a:t>
            </a:r>
          </a:p>
        </p:txBody>
      </p:sp>
    </p:spTree>
    <p:extLst>
      <p:ext uri="{BB962C8B-B14F-4D97-AF65-F5344CB8AC3E}">
        <p14:creationId xmlns:p14="http://schemas.microsoft.com/office/powerpoint/2010/main" val="4263789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8840" y="1741337"/>
            <a:ext cx="4938760" cy="1459063"/>
          </a:xfrm>
        </p:spPr>
        <p:txBody>
          <a:bodyPr vert="horz" lIns="91440" tIns="45720" rIns="91440" bIns="45720" rtlCol="0" anchor="b">
            <a:normAutofit/>
          </a:bodyPr>
          <a:lstStyle/>
          <a:p>
            <a:pPr>
              <a:lnSpc>
                <a:spcPct val="90000"/>
              </a:lnSpc>
            </a:pPr>
            <a:r>
              <a:rPr lang="en-US" sz="2500" i="1" dirty="0">
                <a:solidFill>
                  <a:schemeClr val="tx2"/>
                </a:solidFill>
              </a:rPr>
              <a:t>Agenda 3:</a:t>
            </a:r>
            <a:br>
              <a:rPr lang="en-US" sz="2500" i="1" dirty="0">
                <a:solidFill>
                  <a:schemeClr val="tx2"/>
                </a:solidFill>
              </a:rPr>
            </a:br>
            <a:br>
              <a:rPr lang="en-US" sz="2500" i="1" dirty="0">
                <a:solidFill>
                  <a:schemeClr val="tx2"/>
                </a:solidFill>
              </a:rPr>
            </a:br>
            <a:r>
              <a:rPr lang="en-US" sz="2500" i="1" dirty="0">
                <a:solidFill>
                  <a:schemeClr val="tx2"/>
                </a:solidFill>
              </a:rPr>
              <a:t>Public Comment</a:t>
            </a:r>
            <a:endParaRPr lang="en-US" sz="2500" i="1" kern="1200" dirty="0">
              <a:solidFill>
                <a:schemeClr val="tx2"/>
              </a:solidFill>
              <a:latin typeface="+mj-lt"/>
              <a:ea typeface="+mj-ea"/>
              <a:cs typeface="+mj-cs"/>
            </a:endParaRPr>
          </a:p>
        </p:txBody>
      </p:sp>
      <p:sp>
        <p:nvSpPr>
          <p:cNvPr id="3" name="Rectangle 2">
            <a:extLst>
              <a:ext uri="{FF2B5EF4-FFF2-40B4-BE49-F238E27FC236}">
                <a16:creationId xmlns:a16="http://schemas.microsoft.com/office/drawing/2014/main" id="{A8E99896-5265-B888-B221-7C8E8A2D117D}"/>
              </a:ext>
            </a:extLst>
          </p:cNvPr>
          <p:cNvSpPr/>
          <p:nvPr/>
        </p:nvSpPr>
        <p:spPr>
          <a:xfrm>
            <a:off x="0" y="0"/>
            <a:ext cx="1219200" cy="6858000"/>
          </a:xfrm>
          <a:prstGeom prst="rect">
            <a:avLst/>
          </a:prstGeom>
          <a:solidFill>
            <a:srgbClr val="EEECE1"/>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 </a:t>
            </a:r>
          </a:p>
        </p:txBody>
      </p:sp>
      <p:pic>
        <p:nvPicPr>
          <p:cNvPr id="4" name="Picture 3">
            <a:extLst>
              <a:ext uri="{FF2B5EF4-FFF2-40B4-BE49-F238E27FC236}">
                <a16:creationId xmlns:a16="http://schemas.microsoft.com/office/drawing/2014/main" id="{FBC06134-FCC3-1466-25D5-9FB1A13C1A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sp>
        <p:nvSpPr>
          <p:cNvPr id="5" name="TextBox 6">
            <a:extLst>
              <a:ext uri="{FF2B5EF4-FFF2-40B4-BE49-F238E27FC236}">
                <a16:creationId xmlns:a16="http://schemas.microsoft.com/office/drawing/2014/main" id="{182B48C5-274B-1AFA-070A-0F1377F518C8}"/>
              </a:ext>
            </a:extLst>
          </p:cNvPr>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Greg Lovato</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a:t>
            </a:r>
            <a:r>
              <a:rPr lang="en-US" sz="1100" b="1" dirty="0" err="1">
                <a:solidFill>
                  <a:srgbClr val="2A4D78"/>
                </a:solidFill>
                <a:latin typeface="Calibri"/>
                <a:cs typeface="Arial" pitchFamily="34" charset="0"/>
              </a:rPr>
              <a:t>Perdomo</a:t>
            </a:r>
            <a:endParaRPr lang="en-US" sz="1100" b="1" dirty="0">
              <a:solidFill>
                <a:srgbClr val="2A4D78"/>
              </a:solidFill>
              <a:latin typeface="Calibri"/>
              <a:cs typeface="Arial" pitchFamily="34" charset="0"/>
            </a:endParaRP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br>
              <a:rPr lang="en-US" sz="1100" i="1" dirty="0">
                <a:latin typeface="+mn-lt"/>
                <a:cs typeface="Arial" pitchFamily="34" charset="0"/>
              </a:rPr>
            </a:br>
            <a:endParaRPr lang="en-US" sz="1100" i="1" dirty="0">
              <a:latin typeface="+mn-lt"/>
              <a:cs typeface="Arial" pitchFamily="34" charset="0"/>
            </a:endParaRPr>
          </a:p>
        </p:txBody>
      </p:sp>
      <p:sp>
        <p:nvSpPr>
          <p:cNvPr id="6" name="TextBox 6">
            <a:extLst>
              <a:ext uri="{FF2B5EF4-FFF2-40B4-BE49-F238E27FC236}">
                <a16:creationId xmlns:a16="http://schemas.microsoft.com/office/drawing/2014/main" id="{0B10DA54-6554-721E-0598-69ED87E34204}"/>
              </a:ext>
            </a:extLst>
          </p:cNvPr>
          <p:cNvSpPr txBox="1">
            <a:spLocks noChangeArrowheads="1"/>
          </p:cNvSpPr>
          <p:nvPr/>
        </p:nvSpPr>
        <p:spPr bwMode="auto">
          <a:xfrm>
            <a:off x="0" y="4876800"/>
            <a:ext cx="1219200" cy="415498"/>
          </a:xfrm>
          <a:prstGeom prst="rect">
            <a:avLst/>
          </a:prstGeom>
          <a:noFill/>
          <a:ln w="9525">
            <a:noFill/>
            <a:miter lim="800000"/>
            <a:headEnd/>
            <a:tailEnd/>
          </a:ln>
        </p:spPr>
        <p:txBody>
          <a:bodyPr wrap="square">
            <a:spAutoFit/>
          </a:bodyPr>
          <a:lstStyle/>
          <a:p>
            <a:pPr lvl="0" algn="ctr">
              <a:defRPr/>
            </a:pPr>
            <a:r>
              <a:rPr lang="en-US" sz="1000" b="1" dirty="0">
                <a:solidFill>
                  <a:srgbClr val="2A4D78"/>
                </a:solidFill>
                <a:latin typeface="Calibri"/>
                <a:cs typeface="Arial" pitchFamily="34" charset="0"/>
              </a:rPr>
              <a:t>James R. Lawrence</a:t>
            </a:r>
          </a:p>
          <a:p>
            <a:pPr lvl="0" algn="ctr">
              <a:defRPr/>
            </a:pPr>
            <a:r>
              <a:rPr lang="en-US" sz="1000" i="1" dirty="0">
                <a:solidFill>
                  <a:srgbClr val="2A4D78"/>
                </a:solidFill>
                <a:latin typeface="Calibri"/>
                <a:cs typeface="Arial" pitchFamily="34" charset="0"/>
              </a:rPr>
              <a:t>Acting Director</a:t>
            </a:r>
            <a:endParaRPr lang="en-US" sz="1000" i="1" dirty="0">
              <a:latin typeface="+mn-lt"/>
              <a:cs typeface="Arial" pitchFamily="34" charset="0"/>
            </a:endParaRPr>
          </a:p>
        </p:txBody>
      </p:sp>
      <p:pic>
        <p:nvPicPr>
          <p:cNvPr id="7" name="Picture 6" descr="dcnr-vert.png">
            <a:extLst>
              <a:ext uri="{FF2B5EF4-FFF2-40B4-BE49-F238E27FC236}">
                <a16:creationId xmlns:a16="http://schemas.microsoft.com/office/drawing/2014/main" id="{0906BDA4-91D6-D5AA-37D9-BD43B0FCABEC}"/>
              </a:ext>
            </a:extLst>
          </p:cNvPr>
          <p:cNvPicPr>
            <a:picLocks noChangeAspect="1"/>
          </p:cNvPicPr>
          <p:nvPr/>
        </p:nvPicPr>
        <p:blipFill>
          <a:blip r:embed="rId3" cstate="print"/>
          <a:stretch>
            <a:fillRect/>
          </a:stretch>
        </p:blipFill>
        <p:spPr>
          <a:xfrm>
            <a:off x="118547" y="5486400"/>
            <a:ext cx="948253" cy="948253"/>
          </a:xfrm>
          <a:prstGeom prst="rect">
            <a:avLst/>
          </a:prstGeom>
          <a:effectLst/>
        </p:spPr>
      </p:pic>
    </p:spTree>
    <p:extLst>
      <p:ext uri="{BB962C8B-B14F-4D97-AF65-F5344CB8AC3E}">
        <p14:creationId xmlns:p14="http://schemas.microsoft.com/office/powerpoint/2010/main" val="267097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F4DD6-160F-E545-ABD1-B7D129A6B5B4}"/>
              </a:ext>
            </a:extLst>
          </p:cNvPr>
          <p:cNvSpPr>
            <a:spLocks noGrp="1"/>
          </p:cNvSpPr>
          <p:nvPr>
            <p:ph type="title"/>
          </p:nvPr>
        </p:nvSpPr>
        <p:spPr>
          <a:xfrm>
            <a:off x="0" y="457200"/>
            <a:ext cx="9144000" cy="1143000"/>
          </a:xfrm>
        </p:spPr>
        <p:txBody>
          <a:bodyPr>
            <a:noAutofit/>
          </a:bodyPr>
          <a:lstStyle/>
          <a:p>
            <a:r>
              <a:rPr lang="en-US" sz="3600" dirty="0"/>
              <a:t>Project Cost Estimates and Funding Sources</a:t>
            </a:r>
          </a:p>
        </p:txBody>
      </p:sp>
      <p:pic>
        <p:nvPicPr>
          <p:cNvPr id="4" name="Picture 3">
            <a:extLst>
              <a:ext uri="{FF2B5EF4-FFF2-40B4-BE49-F238E27FC236}">
                <a16:creationId xmlns:a16="http://schemas.microsoft.com/office/drawing/2014/main" id="{8B307D4A-DA75-9075-3DCF-25A5592FE0CF}"/>
              </a:ext>
            </a:extLst>
          </p:cNvPr>
          <p:cNvPicPr>
            <a:picLocks noChangeAspect="1"/>
          </p:cNvPicPr>
          <p:nvPr/>
        </p:nvPicPr>
        <p:blipFill>
          <a:blip r:embed="rId2"/>
          <a:stretch>
            <a:fillRect/>
          </a:stretch>
        </p:blipFill>
        <p:spPr>
          <a:xfrm>
            <a:off x="552700" y="2118986"/>
            <a:ext cx="8210300" cy="3370167"/>
          </a:xfrm>
          <a:prstGeom prst="rect">
            <a:avLst/>
          </a:prstGeom>
        </p:spPr>
      </p:pic>
    </p:spTree>
    <p:extLst>
      <p:ext uri="{BB962C8B-B14F-4D97-AF65-F5344CB8AC3E}">
        <p14:creationId xmlns:p14="http://schemas.microsoft.com/office/powerpoint/2010/main" val="2165907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F4DD6-160F-E545-ABD1-B7D129A6B5B4}"/>
              </a:ext>
            </a:extLst>
          </p:cNvPr>
          <p:cNvSpPr>
            <a:spLocks noGrp="1"/>
          </p:cNvSpPr>
          <p:nvPr>
            <p:ph type="title"/>
          </p:nvPr>
        </p:nvSpPr>
        <p:spPr>
          <a:xfrm>
            <a:off x="0" y="457200"/>
            <a:ext cx="9144000" cy="1143000"/>
          </a:xfrm>
        </p:spPr>
        <p:txBody>
          <a:bodyPr>
            <a:noAutofit/>
          </a:bodyPr>
          <a:lstStyle/>
          <a:p>
            <a:r>
              <a:rPr lang="en-US" sz="3600" dirty="0"/>
              <a:t>Estimated Project Schedule</a:t>
            </a:r>
          </a:p>
        </p:txBody>
      </p:sp>
      <p:sp>
        <p:nvSpPr>
          <p:cNvPr id="8" name="TextBox 7">
            <a:extLst>
              <a:ext uri="{FF2B5EF4-FFF2-40B4-BE49-F238E27FC236}">
                <a16:creationId xmlns:a16="http://schemas.microsoft.com/office/drawing/2014/main" id="{885CD4BF-9B65-D2F1-0B6F-D9DA6957C566}"/>
              </a:ext>
            </a:extLst>
          </p:cNvPr>
          <p:cNvSpPr txBox="1"/>
          <p:nvPr/>
        </p:nvSpPr>
        <p:spPr>
          <a:xfrm>
            <a:off x="876300" y="2514600"/>
            <a:ext cx="7391400" cy="830997"/>
          </a:xfrm>
          <a:prstGeom prst="rect">
            <a:avLst/>
          </a:prstGeom>
          <a:noFill/>
        </p:spPr>
        <p:txBody>
          <a:bodyPr wrap="square" rtlCol="0">
            <a:spAutoFit/>
          </a:bodyPr>
          <a:lstStyle/>
          <a:p>
            <a:r>
              <a:rPr lang="en-US" sz="2400" b="1" dirty="0"/>
              <a:t>PER and ER:			January – August 2023</a:t>
            </a:r>
          </a:p>
          <a:p>
            <a:endParaRPr lang="en-US" sz="2400" b="1" dirty="0"/>
          </a:p>
        </p:txBody>
      </p:sp>
    </p:spTree>
    <p:extLst>
      <p:ext uri="{BB962C8B-B14F-4D97-AF65-F5344CB8AC3E}">
        <p14:creationId xmlns:p14="http://schemas.microsoft.com/office/powerpoint/2010/main" val="1011628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E99896-5265-B888-B221-7C8E8A2D117D}"/>
              </a:ext>
            </a:extLst>
          </p:cNvPr>
          <p:cNvSpPr/>
          <p:nvPr/>
        </p:nvSpPr>
        <p:spPr>
          <a:xfrm>
            <a:off x="0" y="0"/>
            <a:ext cx="1219200" cy="6858000"/>
          </a:xfrm>
          <a:prstGeom prst="rect">
            <a:avLst/>
          </a:prstGeom>
          <a:solidFill>
            <a:srgbClr val="EEECE1"/>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 </a:t>
            </a:r>
          </a:p>
        </p:txBody>
      </p:sp>
      <p:pic>
        <p:nvPicPr>
          <p:cNvPr id="4" name="Picture 3">
            <a:extLst>
              <a:ext uri="{FF2B5EF4-FFF2-40B4-BE49-F238E27FC236}">
                <a16:creationId xmlns:a16="http://schemas.microsoft.com/office/drawing/2014/main" id="{FBC06134-FCC3-1466-25D5-9FB1A13C1A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sp>
        <p:nvSpPr>
          <p:cNvPr id="5" name="TextBox 6">
            <a:extLst>
              <a:ext uri="{FF2B5EF4-FFF2-40B4-BE49-F238E27FC236}">
                <a16:creationId xmlns:a16="http://schemas.microsoft.com/office/drawing/2014/main" id="{182B48C5-274B-1AFA-070A-0F1377F518C8}"/>
              </a:ext>
            </a:extLst>
          </p:cNvPr>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Greg Lovato</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a:t>
            </a:r>
            <a:r>
              <a:rPr lang="en-US" sz="1100" b="1" dirty="0" err="1">
                <a:solidFill>
                  <a:srgbClr val="2A4D78"/>
                </a:solidFill>
                <a:latin typeface="Calibri"/>
                <a:cs typeface="Arial" pitchFamily="34" charset="0"/>
              </a:rPr>
              <a:t>Perdomo</a:t>
            </a:r>
            <a:endParaRPr lang="en-US" sz="1100" b="1" dirty="0">
              <a:solidFill>
                <a:srgbClr val="2A4D78"/>
              </a:solidFill>
              <a:latin typeface="Calibri"/>
              <a:cs typeface="Arial" pitchFamily="34" charset="0"/>
            </a:endParaRP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br>
              <a:rPr lang="en-US" sz="1100" i="1" dirty="0">
                <a:latin typeface="+mn-lt"/>
                <a:cs typeface="Arial" pitchFamily="34" charset="0"/>
              </a:rPr>
            </a:br>
            <a:endParaRPr lang="en-US" sz="1100" i="1" dirty="0">
              <a:latin typeface="+mn-lt"/>
              <a:cs typeface="Arial" pitchFamily="34" charset="0"/>
            </a:endParaRPr>
          </a:p>
        </p:txBody>
      </p:sp>
      <p:sp>
        <p:nvSpPr>
          <p:cNvPr id="6" name="TextBox 6">
            <a:extLst>
              <a:ext uri="{FF2B5EF4-FFF2-40B4-BE49-F238E27FC236}">
                <a16:creationId xmlns:a16="http://schemas.microsoft.com/office/drawing/2014/main" id="{0B10DA54-6554-721E-0598-69ED87E34204}"/>
              </a:ext>
            </a:extLst>
          </p:cNvPr>
          <p:cNvSpPr txBox="1">
            <a:spLocks noChangeArrowheads="1"/>
          </p:cNvSpPr>
          <p:nvPr/>
        </p:nvSpPr>
        <p:spPr bwMode="auto">
          <a:xfrm>
            <a:off x="0" y="4876800"/>
            <a:ext cx="1219200" cy="415498"/>
          </a:xfrm>
          <a:prstGeom prst="rect">
            <a:avLst/>
          </a:prstGeom>
          <a:noFill/>
          <a:ln w="9525">
            <a:noFill/>
            <a:miter lim="800000"/>
            <a:headEnd/>
            <a:tailEnd/>
          </a:ln>
        </p:spPr>
        <p:txBody>
          <a:bodyPr wrap="square">
            <a:spAutoFit/>
          </a:bodyPr>
          <a:lstStyle/>
          <a:p>
            <a:pPr lvl="0" algn="ctr">
              <a:defRPr/>
            </a:pPr>
            <a:r>
              <a:rPr lang="en-US" sz="1000" b="1" dirty="0">
                <a:solidFill>
                  <a:srgbClr val="2A4D78"/>
                </a:solidFill>
                <a:latin typeface="Calibri"/>
                <a:cs typeface="Arial" pitchFamily="34" charset="0"/>
              </a:rPr>
              <a:t>James R. Lawrence</a:t>
            </a:r>
          </a:p>
          <a:p>
            <a:pPr lvl="0" algn="ctr">
              <a:defRPr/>
            </a:pPr>
            <a:r>
              <a:rPr lang="en-US" sz="1000" i="1" dirty="0">
                <a:solidFill>
                  <a:srgbClr val="2A4D78"/>
                </a:solidFill>
                <a:latin typeface="Calibri"/>
                <a:cs typeface="Arial" pitchFamily="34" charset="0"/>
              </a:rPr>
              <a:t>Acting Director</a:t>
            </a:r>
            <a:endParaRPr lang="en-US" sz="1000" i="1" dirty="0">
              <a:latin typeface="+mn-lt"/>
              <a:cs typeface="Arial" pitchFamily="34" charset="0"/>
            </a:endParaRPr>
          </a:p>
        </p:txBody>
      </p:sp>
      <p:pic>
        <p:nvPicPr>
          <p:cNvPr id="7" name="Picture 6" descr="dcnr-vert.png">
            <a:extLst>
              <a:ext uri="{FF2B5EF4-FFF2-40B4-BE49-F238E27FC236}">
                <a16:creationId xmlns:a16="http://schemas.microsoft.com/office/drawing/2014/main" id="{0906BDA4-91D6-D5AA-37D9-BD43B0FCABEC}"/>
              </a:ext>
            </a:extLst>
          </p:cNvPr>
          <p:cNvPicPr>
            <a:picLocks noChangeAspect="1"/>
          </p:cNvPicPr>
          <p:nvPr/>
        </p:nvPicPr>
        <p:blipFill>
          <a:blip r:embed="rId3" cstate="print"/>
          <a:stretch>
            <a:fillRect/>
          </a:stretch>
        </p:blipFill>
        <p:spPr>
          <a:xfrm>
            <a:off x="118547" y="5486400"/>
            <a:ext cx="948253" cy="948253"/>
          </a:xfrm>
          <a:prstGeom prst="rect">
            <a:avLst/>
          </a:prstGeom>
          <a:effectLst/>
        </p:spPr>
      </p:pic>
      <p:sp>
        <p:nvSpPr>
          <p:cNvPr id="10" name="Title 1">
            <a:extLst>
              <a:ext uri="{FF2B5EF4-FFF2-40B4-BE49-F238E27FC236}">
                <a16:creationId xmlns:a16="http://schemas.microsoft.com/office/drawing/2014/main" id="{9F8D5B7A-C827-B5FF-C7B9-2B6C25C9AE5E}"/>
              </a:ext>
            </a:extLst>
          </p:cNvPr>
          <p:cNvSpPr txBox="1">
            <a:spLocks/>
          </p:cNvSpPr>
          <p:nvPr/>
        </p:nvSpPr>
        <p:spPr>
          <a:xfrm>
            <a:off x="2667000" y="2286000"/>
            <a:ext cx="4938760" cy="1459063"/>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2500" i="1">
                <a:solidFill>
                  <a:schemeClr val="tx2"/>
                </a:solidFill>
              </a:rPr>
              <a:t>Agenda 4:</a:t>
            </a:r>
            <a:br>
              <a:rPr lang="en-US" sz="2500" i="1">
                <a:solidFill>
                  <a:schemeClr val="tx2"/>
                </a:solidFill>
              </a:rPr>
            </a:br>
            <a:br>
              <a:rPr lang="en-US" sz="2500" i="1">
                <a:solidFill>
                  <a:schemeClr val="tx2"/>
                </a:solidFill>
              </a:rPr>
            </a:br>
            <a:r>
              <a:rPr lang="en-US" sz="2500" i="1">
                <a:solidFill>
                  <a:schemeClr val="tx2"/>
                </a:solidFill>
              </a:rPr>
              <a:t>Approval of June 29, 2022</a:t>
            </a:r>
            <a:br>
              <a:rPr lang="en-US" sz="2500" i="1">
                <a:solidFill>
                  <a:schemeClr val="tx2"/>
                </a:solidFill>
              </a:rPr>
            </a:br>
            <a:r>
              <a:rPr lang="en-US" sz="2500" i="1">
                <a:solidFill>
                  <a:schemeClr val="tx2"/>
                </a:solidFill>
              </a:rPr>
              <a:t> Board meeting minutes</a:t>
            </a:r>
            <a:endParaRPr lang="en-US" sz="2500" i="1" dirty="0">
              <a:solidFill>
                <a:schemeClr val="tx2"/>
              </a:solidFill>
            </a:endParaRPr>
          </a:p>
        </p:txBody>
      </p:sp>
    </p:spTree>
    <p:extLst>
      <p:ext uri="{BB962C8B-B14F-4D97-AF65-F5344CB8AC3E}">
        <p14:creationId xmlns:p14="http://schemas.microsoft.com/office/powerpoint/2010/main" val="154836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3C362-6D76-453B-864D-DECCA05D438A}"/>
              </a:ext>
            </a:extLst>
          </p:cNvPr>
          <p:cNvSpPr>
            <a:spLocks noGrp="1"/>
          </p:cNvSpPr>
          <p:nvPr>
            <p:ph type="title"/>
          </p:nvPr>
        </p:nvSpPr>
        <p:spPr/>
        <p:txBody>
          <a:bodyPr>
            <a:normAutofit fontScale="90000"/>
          </a:bodyPr>
          <a:lstStyle/>
          <a:p>
            <a:r>
              <a:rPr lang="en-US" sz="4400" i="1" dirty="0"/>
              <a:t>Drinking Water funding update</a:t>
            </a:r>
            <a:br>
              <a:rPr lang="en-US" sz="4400" i="1" dirty="0"/>
            </a:br>
            <a:r>
              <a:rPr lang="en-US" sz="3200" i="1" dirty="0"/>
              <a:t>as of September 16, 2022</a:t>
            </a:r>
            <a:endParaRPr lang="en-US" dirty="0"/>
          </a:p>
        </p:txBody>
      </p:sp>
      <p:graphicFrame>
        <p:nvGraphicFramePr>
          <p:cNvPr id="5" name="Content Placeholder 4">
            <a:extLst>
              <a:ext uri="{FF2B5EF4-FFF2-40B4-BE49-F238E27FC236}">
                <a16:creationId xmlns:a16="http://schemas.microsoft.com/office/drawing/2014/main" id="{C92BC154-F0A3-20C2-962C-CA7B1B26A36B}"/>
              </a:ext>
            </a:extLst>
          </p:cNvPr>
          <p:cNvGraphicFramePr>
            <a:graphicFrameLocks noGrp="1"/>
          </p:cNvGraphicFramePr>
          <p:nvPr>
            <p:ph idx="1"/>
            <p:extLst>
              <p:ext uri="{D42A27DB-BD31-4B8C-83A1-F6EECF244321}">
                <p14:modId xmlns:p14="http://schemas.microsoft.com/office/powerpoint/2010/main" val="1376071527"/>
              </p:ext>
            </p:extLst>
          </p:nvPr>
        </p:nvGraphicFramePr>
        <p:xfrm>
          <a:off x="457200" y="1524000"/>
          <a:ext cx="7696200" cy="4058680"/>
        </p:xfrm>
        <a:graphic>
          <a:graphicData uri="http://schemas.openxmlformats.org/drawingml/2006/table">
            <a:tbl>
              <a:tblPr firstRow="1" firstCol="1" bandRow="1">
                <a:tableStyleId>{6E25E649-3F16-4E02-A733-19D2CDBF48F0}</a:tableStyleId>
              </a:tblPr>
              <a:tblGrid>
                <a:gridCol w="4525731">
                  <a:extLst>
                    <a:ext uri="{9D8B030D-6E8A-4147-A177-3AD203B41FA5}">
                      <a16:colId xmlns:a16="http://schemas.microsoft.com/office/drawing/2014/main" val="118642630"/>
                    </a:ext>
                  </a:extLst>
                </a:gridCol>
                <a:gridCol w="1646678">
                  <a:extLst>
                    <a:ext uri="{9D8B030D-6E8A-4147-A177-3AD203B41FA5}">
                      <a16:colId xmlns:a16="http://schemas.microsoft.com/office/drawing/2014/main" val="36619486"/>
                    </a:ext>
                  </a:extLst>
                </a:gridCol>
                <a:gridCol w="1523791">
                  <a:extLst>
                    <a:ext uri="{9D8B030D-6E8A-4147-A177-3AD203B41FA5}">
                      <a16:colId xmlns:a16="http://schemas.microsoft.com/office/drawing/2014/main" val="776430515"/>
                    </a:ext>
                  </a:extLst>
                </a:gridCol>
              </a:tblGrid>
              <a:tr h="518522">
                <a:tc>
                  <a:txBody>
                    <a:bodyPr/>
                    <a:lstStyle/>
                    <a:p>
                      <a:pPr marL="0" marR="0">
                        <a:spcBef>
                          <a:spcPts val="0"/>
                        </a:spcBef>
                        <a:spcAft>
                          <a:spcPts val="0"/>
                        </a:spcAft>
                      </a:pPr>
                      <a:r>
                        <a:rPr lang="en-US" sz="1600" b="1" dirty="0">
                          <a:effectLst/>
                        </a:rPr>
                        <a:t>Cash in fund</a:t>
                      </a:r>
                      <a:endParaRPr lang="en-US" sz="1600" b="1"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600" b="1" dirty="0">
                        <a:effectLst/>
                        <a:latin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b="1" dirty="0">
                          <a:effectLst/>
                        </a:rPr>
                        <a:t>$83,061,505.95</a:t>
                      </a:r>
                      <a:endParaRPr lang="en-US" sz="1600" b="1" dirty="0">
                        <a:effectLst/>
                        <a:latin typeface="Univers (PCL6)"/>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518789803"/>
                  </a:ext>
                </a:extLst>
              </a:tr>
              <a:tr h="271193">
                <a:tc>
                  <a:txBody>
                    <a:bodyPr/>
                    <a:lstStyle/>
                    <a:p>
                      <a:pPr marL="0" marR="0">
                        <a:spcBef>
                          <a:spcPts val="0"/>
                        </a:spcBef>
                        <a:spcAft>
                          <a:spcPts val="0"/>
                        </a:spcAft>
                      </a:pPr>
                      <a:r>
                        <a:rPr lang="en-US" sz="1600" dirty="0">
                          <a:effectLst/>
                        </a:rPr>
                        <a:t>Less debt service reserves</a:t>
                      </a:r>
                      <a:endParaRPr lang="en-US" sz="1600"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(6,005,262)</a:t>
                      </a:r>
                      <a:endParaRPr lang="en-US" sz="160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60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932900420"/>
                  </a:ext>
                </a:extLst>
              </a:tr>
              <a:tr h="518522">
                <a:tc>
                  <a:txBody>
                    <a:bodyPr/>
                    <a:lstStyle/>
                    <a:p>
                      <a:pPr marL="0" marR="0">
                        <a:spcBef>
                          <a:spcPts val="0"/>
                        </a:spcBef>
                        <a:spcAft>
                          <a:spcPts val="0"/>
                        </a:spcAft>
                      </a:pPr>
                      <a:r>
                        <a:rPr lang="en-US" sz="1600" dirty="0">
                          <a:effectLst/>
                        </a:rPr>
                        <a:t>Add undrawn grant balance</a:t>
                      </a:r>
                      <a:endParaRPr lang="en-US" sz="1600"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dirty="0">
                          <a:effectLst/>
                        </a:rPr>
                        <a:t>          2,615,020.83</a:t>
                      </a:r>
                      <a:endParaRPr lang="en-US" sz="1600"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60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742980597"/>
                  </a:ext>
                </a:extLst>
              </a:tr>
              <a:tr h="518522">
                <a:tc>
                  <a:txBody>
                    <a:bodyPr/>
                    <a:lstStyle/>
                    <a:p>
                      <a:pPr marL="0" marR="0">
                        <a:spcBef>
                          <a:spcPts val="0"/>
                        </a:spcBef>
                        <a:spcAft>
                          <a:spcPts val="0"/>
                        </a:spcAft>
                      </a:pPr>
                      <a:r>
                        <a:rPr lang="en-US" sz="1600" b="1" dirty="0">
                          <a:effectLst/>
                        </a:rPr>
                        <a:t>Available for projects</a:t>
                      </a:r>
                      <a:endParaRPr lang="en-US" sz="1600" b="1"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600" b="1" dirty="0">
                          <a:effectLst/>
                        </a:rPr>
                        <a:t> </a:t>
                      </a:r>
                      <a:endParaRPr lang="en-US" sz="1600" b="1"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b="1" dirty="0">
                          <a:effectLst/>
                        </a:rPr>
                        <a:t>$79,671,264.78</a:t>
                      </a:r>
                      <a:endParaRPr lang="en-US" sz="1600" b="1" dirty="0">
                        <a:effectLst/>
                        <a:latin typeface="Univers (PCL6)"/>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56752434"/>
                  </a:ext>
                </a:extLst>
              </a:tr>
              <a:tr h="259261">
                <a:tc>
                  <a:txBody>
                    <a:bodyPr/>
                    <a:lstStyle/>
                    <a:p>
                      <a:pPr marL="0" marR="0" indent="139700">
                        <a:spcBef>
                          <a:spcPts val="0"/>
                        </a:spcBef>
                        <a:spcAft>
                          <a:spcPts val="0"/>
                        </a:spcAft>
                      </a:pPr>
                      <a:r>
                        <a:rPr lang="en-US" sz="1600" dirty="0">
                          <a:effectLst/>
                        </a:rPr>
                        <a:t>Committed funds not yet disbursed</a:t>
                      </a:r>
                      <a:endParaRPr lang="en-US" sz="1600"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dirty="0">
                          <a:effectLst/>
                        </a:rPr>
                        <a:t>23,931,329.92</a:t>
                      </a:r>
                      <a:endParaRPr lang="en-US" sz="1600"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60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2067049420"/>
                  </a:ext>
                </a:extLst>
              </a:tr>
              <a:tr h="311872">
                <a:tc>
                  <a:txBody>
                    <a:bodyPr/>
                    <a:lstStyle/>
                    <a:p>
                      <a:pPr marL="0" marR="0" indent="139700">
                        <a:spcBef>
                          <a:spcPts val="0"/>
                        </a:spcBef>
                        <a:spcAft>
                          <a:spcPts val="0"/>
                        </a:spcAft>
                      </a:pPr>
                      <a:r>
                        <a:rPr lang="en-US" sz="1600" dirty="0">
                          <a:effectLst/>
                        </a:rPr>
                        <a:t>Add commitments for Board consideration</a:t>
                      </a:r>
                      <a:endParaRPr lang="en-US" sz="1600"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dirty="0">
                          <a:effectLst/>
                        </a:rPr>
                        <a:t>1,370,000.00</a:t>
                      </a:r>
                      <a:endParaRPr lang="en-US" sz="1600"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60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2857364364"/>
                  </a:ext>
                </a:extLst>
              </a:tr>
              <a:tr h="518522">
                <a:tc>
                  <a:txBody>
                    <a:bodyPr/>
                    <a:lstStyle/>
                    <a:p>
                      <a:pPr marL="0" marR="0" indent="140335">
                        <a:spcBef>
                          <a:spcPts val="0"/>
                        </a:spcBef>
                        <a:spcAft>
                          <a:spcPts val="0"/>
                        </a:spcAft>
                      </a:pPr>
                      <a:r>
                        <a:rPr lang="en-US" sz="1600" dirty="0">
                          <a:effectLst/>
                        </a:rPr>
                        <a:t>Total committed funds after Board approval</a:t>
                      </a:r>
                      <a:endParaRPr lang="en-US" sz="1600"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dirty="0">
                          <a:effectLst/>
                        </a:rPr>
                        <a:t>$25,301,329.92</a:t>
                      </a:r>
                      <a:endParaRPr lang="en-US" sz="1600"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dirty="0">
                          <a:effectLst/>
                        </a:rPr>
                        <a:t> </a:t>
                      </a:r>
                      <a:endParaRPr lang="en-US" sz="1600" dirty="0">
                        <a:effectLst/>
                        <a:latin typeface="Univers (PCL6)"/>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883378375"/>
                  </a:ext>
                </a:extLst>
              </a:tr>
              <a:tr h="311872">
                <a:tc>
                  <a:txBody>
                    <a:bodyPr/>
                    <a:lstStyle/>
                    <a:p>
                      <a:pPr marL="0" marR="0" indent="139700">
                        <a:spcBef>
                          <a:spcPts val="0"/>
                        </a:spcBef>
                        <a:spcAft>
                          <a:spcPts val="0"/>
                        </a:spcAft>
                      </a:pPr>
                      <a:r>
                        <a:rPr lang="en-US" sz="1600" dirty="0">
                          <a:effectLst/>
                        </a:rPr>
                        <a:t>Add projects in discussion with NDEP-OFA</a:t>
                      </a:r>
                      <a:endParaRPr lang="en-US" sz="1600"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dirty="0">
                          <a:effectLst/>
                        </a:rPr>
                        <a:t>22,275,000.00 </a:t>
                      </a:r>
                      <a:endParaRPr lang="en-US" sz="1600"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60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898295281"/>
                  </a:ext>
                </a:extLst>
              </a:tr>
              <a:tr h="518522">
                <a:tc>
                  <a:txBody>
                    <a:bodyPr/>
                    <a:lstStyle/>
                    <a:p>
                      <a:pPr marL="0" marR="0" indent="139700">
                        <a:spcBef>
                          <a:spcPts val="0"/>
                        </a:spcBef>
                        <a:spcAft>
                          <a:spcPts val="0"/>
                        </a:spcAft>
                      </a:pPr>
                      <a:r>
                        <a:rPr lang="en-US" sz="1600" b="1" dirty="0">
                          <a:effectLst/>
                        </a:rPr>
                        <a:t>Total committed and potential project loans</a:t>
                      </a:r>
                      <a:endParaRPr lang="en-US" sz="1600" b="1"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b="1" dirty="0">
                          <a:effectLst/>
                        </a:rPr>
                        <a:t>47,576,329.92</a:t>
                      </a:r>
                      <a:endParaRPr lang="en-US" sz="1600" b="1"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600" dirty="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2998609508"/>
                  </a:ext>
                </a:extLst>
              </a:tr>
              <a:tr h="311872">
                <a:tc>
                  <a:txBody>
                    <a:bodyPr/>
                    <a:lstStyle/>
                    <a:p>
                      <a:pPr marL="0" marR="0">
                        <a:spcBef>
                          <a:spcPts val="0"/>
                        </a:spcBef>
                        <a:spcAft>
                          <a:spcPts val="0"/>
                        </a:spcAft>
                      </a:pPr>
                      <a:r>
                        <a:rPr lang="en-US" sz="1600" b="1" dirty="0">
                          <a:effectLst/>
                        </a:rPr>
                        <a:t>Lowest cash flow balance in three (3) years</a:t>
                      </a:r>
                      <a:endParaRPr lang="en-US" sz="1600" b="1"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b="1" dirty="0">
                          <a:effectLst/>
                        </a:rPr>
                        <a:t>$71,601,008.00</a:t>
                      </a:r>
                      <a:endParaRPr lang="en-US" sz="1600" b="1"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600" dirty="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2632715917"/>
                  </a:ext>
                </a:extLst>
              </a:tr>
            </a:tbl>
          </a:graphicData>
        </a:graphic>
      </p:graphicFrame>
    </p:spTree>
    <p:extLst>
      <p:ext uri="{BB962C8B-B14F-4D97-AF65-F5344CB8AC3E}">
        <p14:creationId xmlns:p14="http://schemas.microsoft.com/office/powerpoint/2010/main" val="3934294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2511-FF9D-4C07-8DE8-42588A041198}"/>
              </a:ext>
            </a:extLst>
          </p:cNvPr>
          <p:cNvSpPr>
            <a:spLocks noGrp="1"/>
          </p:cNvSpPr>
          <p:nvPr>
            <p:ph type="title"/>
          </p:nvPr>
        </p:nvSpPr>
        <p:spPr/>
        <p:txBody>
          <a:bodyPr>
            <a:normAutofit/>
          </a:bodyPr>
          <a:lstStyle/>
          <a:p>
            <a:r>
              <a:rPr lang="en-US" sz="4000" i="1" dirty="0"/>
              <a:t>Drinking Water Cash Flow Projections</a:t>
            </a:r>
            <a:r>
              <a:rPr lang="en-US" sz="3200" i="1" baseline="30000" dirty="0"/>
              <a:t>1</a:t>
            </a:r>
            <a:br>
              <a:rPr lang="en-US" sz="4400" i="1" dirty="0"/>
            </a:br>
            <a:r>
              <a:rPr lang="en-US" sz="2700" i="1" dirty="0"/>
              <a:t>as of September 16, 2022</a:t>
            </a:r>
            <a:endParaRPr lang="en-US" sz="2700" dirty="0"/>
          </a:p>
        </p:txBody>
      </p:sp>
      <p:sp>
        <p:nvSpPr>
          <p:cNvPr id="12" name="TextBox 11">
            <a:extLst>
              <a:ext uri="{FF2B5EF4-FFF2-40B4-BE49-F238E27FC236}">
                <a16:creationId xmlns:a16="http://schemas.microsoft.com/office/drawing/2014/main" id="{1867DAEF-9A09-4B35-9371-7C13F85AA990}"/>
              </a:ext>
            </a:extLst>
          </p:cNvPr>
          <p:cNvSpPr txBox="1"/>
          <p:nvPr/>
        </p:nvSpPr>
        <p:spPr>
          <a:xfrm>
            <a:off x="457200" y="5555491"/>
            <a:ext cx="7848599" cy="1092607"/>
          </a:xfrm>
          <a:prstGeom prst="rect">
            <a:avLst/>
          </a:prstGeom>
          <a:noFill/>
        </p:spPr>
        <p:txBody>
          <a:bodyPr wrap="square" rtlCol="0">
            <a:spAutoFit/>
          </a:bodyPr>
          <a:lstStyle/>
          <a:p>
            <a:pPr marL="0" marR="0">
              <a:spcBef>
                <a:spcPts val="600"/>
              </a:spcBef>
              <a:spcAft>
                <a:spcPts val="0"/>
              </a:spcAft>
            </a:pPr>
            <a:r>
              <a:rPr lang="en-US" sz="1200" baseline="30000" dirty="0">
                <a:effectLst/>
                <a:latin typeface="Arial" panose="020B0604020202020204" pitchFamily="34" charset="0"/>
                <a:ea typeface="Times New Roman" panose="02020603050405020304" pitchFamily="18" charset="0"/>
                <a:cs typeface="Arial" panose="020B0604020202020204" pitchFamily="34" charset="0"/>
              </a:rPr>
              <a:t>1</a:t>
            </a:r>
            <a:r>
              <a:rPr lang="en-US" sz="1200" dirty="0">
                <a:effectLst/>
                <a:latin typeface="Arial" panose="020B0604020202020204" pitchFamily="34" charset="0"/>
                <a:ea typeface="Times New Roman" panose="02020603050405020304" pitchFamily="18" charset="0"/>
                <a:cs typeface="Arial" panose="020B0604020202020204" pitchFamily="34" charset="0"/>
              </a:rPr>
              <a:t>Estimate only for planning purposes.  All numbers are subject to change.</a:t>
            </a:r>
          </a:p>
          <a:p>
            <a:pPr marL="0" marR="0">
              <a:spcBef>
                <a:spcPts val="600"/>
              </a:spcBef>
              <a:spcAft>
                <a:spcPts val="0"/>
              </a:spcAft>
            </a:pPr>
            <a:r>
              <a:rPr lang="en-US" sz="1200" baseline="30000" dirty="0">
                <a:latin typeface="Arial" panose="020B0604020202020204" pitchFamily="34" charset="0"/>
                <a:ea typeface="Times New Roman" panose="02020603050405020304" pitchFamily="18" charset="0"/>
                <a:cs typeface="Arial" panose="020B0604020202020204" pitchFamily="34" charset="0"/>
              </a:rPr>
              <a:t>2</a:t>
            </a:r>
            <a:r>
              <a:rPr lang="en-US" sz="1200" dirty="0">
                <a:latin typeface="Arial" panose="020B0604020202020204" pitchFamily="34" charset="0"/>
                <a:ea typeface="Times New Roman" panose="02020603050405020304" pitchFamily="18" charset="0"/>
                <a:cs typeface="Arial" panose="020B0604020202020204" pitchFamily="34" charset="0"/>
              </a:rPr>
              <a:t>BIL funding does not include grants for emerging contaminants or lead service line replacement.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r>
              <a:rPr lang="en-US" sz="1200" baseline="30000" dirty="0">
                <a:latin typeface="Arial" panose="020B0604020202020204" pitchFamily="34" charset="0"/>
                <a:cs typeface="Arial" panose="020B0604020202020204" pitchFamily="34" charset="0"/>
              </a:rPr>
              <a:t>3</a:t>
            </a:r>
            <a:r>
              <a:rPr lang="en-US" sz="1200" dirty="0">
                <a:latin typeface="Arial" panose="020B0604020202020204" pitchFamily="34" charset="0"/>
                <a:cs typeface="Arial" panose="020B0604020202020204" pitchFamily="34" charset="0"/>
              </a:rPr>
              <a:t>Transfer to CWSRF is dependent upon budget approval, EPA consent, and program demand</a:t>
            </a:r>
          </a:p>
          <a:p>
            <a:r>
              <a:rPr lang="en-US" sz="1200" baseline="30000" dirty="0">
                <a:latin typeface="Arial" panose="020B0604020202020204" pitchFamily="34" charset="0"/>
                <a:cs typeface="Arial" panose="020B0604020202020204" pitchFamily="34" charset="0"/>
              </a:rPr>
              <a:t>4</a:t>
            </a:r>
            <a:r>
              <a:rPr lang="en-US" sz="1200" dirty="0">
                <a:latin typeface="Arial" panose="020B0604020202020204" pitchFamily="34" charset="0"/>
                <a:cs typeface="Arial" panose="020B0604020202020204" pitchFamily="34" charset="0"/>
              </a:rPr>
              <a:t>Estimated at 1.0% A.P.R. on undisbursed cash in the fund.  Subject to change.</a:t>
            </a:r>
          </a:p>
          <a:p>
            <a:r>
              <a:rPr lang="en-US" sz="1200" baseline="30000" dirty="0">
                <a:latin typeface="Arial" panose="020B0604020202020204" pitchFamily="34" charset="0"/>
                <a:cs typeface="Arial" panose="020B0604020202020204" pitchFamily="34" charset="0"/>
              </a:rPr>
              <a:t>5</a:t>
            </a:r>
            <a:r>
              <a:rPr lang="en-US" sz="1200" dirty="0">
                <a:latin typeface="Arial" panose="020B0604020202020204" pitchFamily="34" charset="0"/>
                <a:cs typeface="Arial" panose="020B0604020202020204" pitchFamily="34" charset="0"/>
              </a:rPr>
              <a:t>Includes loans not yet approved by the Board for Financing Water Projects</a:t>
            </a:r>
          </a:p>
        </p:txBody>
      </p:sp>
      <p:sp>
        <p:nvSpPr>
          <p:cNvPr id="14" name="Rectangle 1">
            <a:extLst>
              <a:ext uri="{FF2B5EF4-FFF2-40B4-BE49-F238E27FC236}">
                <a16:creationId xmlns:a16="http://schemas.microsoft.com/office/drawing/2014/main" id="{37D41D1D-E616-008C-63DE-B65F0B0A4247}"/>
              </a:ext>
            </a:extLst>
          </p:cNvPr>
          <p:cNvSpPr>
            <a:spLocks noChangeArrowheads="1"/>
          </p:cNvSpPr>
          <p:nvPr/>
        </p:nvSpPr>
        <p:spPr bwMode="auto">
          <a:xfrm>
            <a:off x="1795463" y="2497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7" name="Table 6">
            <a:extLst>
              <a:ext uri="{FF2B5EF4-FFF2-40B4-BE49-F238E27FC236}">
                <a16:creationId xmlns:a16="http://schemas.microsoft.com/office/drawing/2014/main" id="{8C923B2D-9FD4-EA75-1530-8287B519B328}"/>
              </a:ext>
            </a:extLst>
          </p:cNvPr>
          <p:cNvGraphicFramePr>
            <a:graphicFrameLocks noGrp="1"/>
          </p:cNvGraphicFramePr>
          <p:nvPr>
            <p:extLst>
              <p:ext uri="{D42A27DB-BD31-4B8C-83A1-F6EECF244321}">
                <p14:modId xmlns:p14="http://schemas.microsoft.com/office/powerpoint/2010/main" val="1454668542"/>
              </p:ext>
            </p:extLst>
          </p:nvPr>
        </p:nvGraphicFramePr>
        <p:xfrm>
          <a:off x="129096" y="1481243"/>
          <a:ext cx="8481504" cy="3998806"/>
        </p:xfrm>
        <a:graphic>
          <a:graphicData uri="http://schemas.openxmlformats.org/drawingml/2006/table">
            <a:tbl>
              <a:tblPr firstRow="1" firstCol="1" bandRow="1">
                <a:tableStyleId>{5C22544A-7EE6-4342-B048-85BDC9FD1C3A}</a:tableStyleId>
              </a:tblPr>
              <a:tblGrid>
                <a:gridCol w="4182089">
                  <a:extLst>
                    <a:ext uri="{9D8B030D-6E8A-4147-A177-3AD203B41FA5}">
                      <a16:colId xmlns:a16="http://schemas.microsoft.com/office/drawing/2014/main" val="793856480"/>
                    </a:ext>
                  </a:extLst>
                </a:gridCol>
                <a:gridCol w="1508771">
                  <a:extLst>
                    <a:ext uri="{9D8B030D-6E8A-4147-A177-3AD203B41FA5}">
                      <a16:colId xmlns:a16="http://schemas.microsoft.com/office/drawing/2014/main" val="1958630323"/>
                    </a:ext>
                  </a:extLst>
                </a:gridCol>
                <a:gridCol w="1395322">
                  <a:extLst>
                    <a:ext uri="{9D8B030D-6E8A-4147-A177-3AD203B41FA5}">
                      <a16:colId xmlns:a16="http://schemas.microsoft.com/office/drawing/2014/main" val="3663153793"/>
                    </a:ext>
                  </a:extLst>
                </a:gridCol>
                <a:gridCol w="1395322">
                  <a:extLst>
                    <a:ext uri="{9D8B030D-6E8A-4147-A177-3AD203B41FA5}">
                      <a16:colId xmlns:a16="http://schemas.microsoft.com/office/drawing/2014/main" val="3402043712"/>
                    </a:ext>
                  </a:extLst>
                </a:gridCol>
              </a:tblGrid>
              <a:tr h="289997">
                <a:tc>
                  <a:txBody>
                    <a:bodyPr/>
                    <a:lstStyle/>
                    <a:p>
                      <a:endParaRPr lang="en-US" sz="1400" dirty="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Year 1</a:t>
                      </a:r>
                      <a:endParaRPr lang="en-US" sz="1400"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a:effectLst/>
                        </a:rPr>
                        <a:t>Year 2</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a:effectLst/>
                        </a:rPr>
                        <a:t>Year 3</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465962230"/>
                  </a:ext>
                </a:extLst>
              </a:tr>
              <a:tr h="289997">
                <a:tc>
                  <a:txBody>
                    <a:bodyPr/>
                    <a:lstStyle/>
                    <a:p>
                      <a:pPr marL="0" marR="0">
                        <a:spcBef>
                          <a:spcPts val="0"/>
                        </a:spcBef>
                        <a:spcAft>
                          <a:spcPts val="0"/>
                        </a:spcAft>
                      </a:pPr>
                      <a:r>
                        <a:rPr lang="en-US" sz="1400" dirty="0">
                          <a:effectLst/>
                        </a:rPr>
                        <a:t>Cash balance forward</a:t>
                      </a:r>
                      <a:endParaRPr lang="en-US" sz="1400"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$79,947,863 </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$85,838,305 </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$85,335,060 </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509317008"/>
                  </a:ext>
                </a:extLst>
              </a:tr>
              <a:tr h="260406">
                <a:tc>
                  <a:txBody>
                    <a:bodyPr/>
                    <a:lstStyle/>
                    <a:p>
                      <a:pPr marL="0" marR="0">
                        <a:spcBef>
                          <a:spcPts val="0"/>
                        </a:spcBef>
                        <a:spcAft>
                          <a:spcPts val="0"/>
                        </a:spcAft>
                      </a:pPr>
                      <a:r>
                        <a:rPr lang="en-US" sz="1400">
                          <a:effectLst/>
                        </a:rPr>
                        <a:t>Receipts from grants awarded (base)</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4,309,730 </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8,798,880 </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8,798,880 </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749739790"/>
                  </a:ext>
                </a:extLst>
              </a:tr>
              <a:tr h="520811">
                <a:tc>
                  <a:txBody>
                    <a:bodyPr/>
                    <a:lstStyle/>
                    <a:p>
                      <a:pPr marL="0" marR="0">
                        <a:spcBef>
                          <a:spcPts val="0"/>
                        </a:spcBef>
                        <a:spcAft>
                          <a:spcPts val="0"/>
                        </a:spcAft>
                      </a:pPr>
                      <a:r>
                        <a:rPr lang="en-US" sz="1400" dirty="0">
                          <a:effectLst/>
                        </a:rPr>
                        <a:t>Receipts from Infrastructure Grant awarded (BIL funding) </a:t>
                      </a:r>
                      <a:r>
                        <a:rPr lang="en-US" sz="1400" strike="noStrike" baseline="30000" dirty="0">
                          <a:effectLst/>
                        </a:rPr>
                        <a:t>2</a:t>
                      </a:r>
                      <a:endParaRPr lang="en-US" sz="1400" strike="noStrike" baseline="30000"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dirty="0">
                          <a:effectLst/>
                        </a:rPr>
                        <a:t>16,234,140</a:t>
                      </a:r>
                      <a:endParaRPr lang="en-US" sz="1400"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16,650,400</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17,955,000</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897896817"/>
                  </a:ext>
                </a:extLst>
              </a:tr>
              <a:tr h="277174">
                <a:tc>
                  <a:txBody>
                    <a:bodyPr/>
                    <a:lstStyle/>
                    <a:p>
                      <a:pPr marL="0" marR="0">
                        <a:spcBef>
                          <a:spcPts val="0"/>
                        </a:spcBef>
                        <a:spcAft>
                          <a:spcPts val="0"/>
                        </a:spcAft>
                      </a:pPr>
                      <a:r>
                        <a:rPr lang="en-US" sz="1400" dirty="0">
                          <a:effectLst/>
                        </a:rPr>
                        <a:t>Transfer to the CWSRF program </a:t>
                      </a:r>
                      <a:r>
                        <a:rPr lang="en-US" sz="1400" baseline="30000" dirty="0">
                          <a:effectLst/>
                        </a:rPr>
                        <a:t>3</a:t>
                      </a:r>
                      <a:endParaRPr lang="en-US" sz="1400" baseline="30000"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0</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(30,000,000)</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0 </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793454229"/>
                  </a:ext>
                </a:extLst>
              </a:tr>
              <a:tr h="260406">
                <a:tc>
                  <a:txBody>
                    <a:bodyPr/>
                    <a:lstStyle/>
                    <a:p>
                      <a:pPr marL="0" marR="0">
                        <a:spcBef>
                          <a:spcPts val="0"/>
                        </a:spcBef>
                        <a:spcAft>
                          <a:spcPts val="0"/>
                        </a:spcAft>
                      </a:pPr>
                      <a:r>
                        <a:rPr lang="en-US" sz="1400" dirty="0">
                          <a:effectLst/>
                        </a:rPr>
                        <a:t>Receipts from bonds issued</a:t>
                      </a:r>
                      <a:endParaRPr lang="en-US" sz="1400"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6,000,000 </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5,000,000 </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5,000,000 </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951131680"/>
                  </a:ext>
                </a:extLst>
              </a:tr>
              <a:tr h="277174">
                <a:tc>
                  <a:txBody>
                    <a:bodyPr/>
                    <a:lstStyle/>
                    <a:p>
                      <a:pPr marL="0" marR="0">
                        <a:spcBef>
                          <a:spcPts val="0"/>
                        </a:spcBef>
                        <a:spcAft>
                          <a:spcPts val="0"/>
                        </a:spcAft>
                      </a:pPr>
                      <a:r>
                        <a:rPr lang="en-US" sz="1400" dirty="0">
                          <a:effectLst/>
                        </a:rPr>
                        <a:t>Receipts from treasurer's interest </a:t>
                      </a:r>
                      <a:r>
                        <a:rPr lang="en-US" sz="1400" baseline="30000" dirty="0">
                          <a:effectLst/>
                        </a:rPr>
                        <a:t>4</a:t>
                      </a:r>
                      <a:endParaRPr lang="en-US" sz="1400" baseline="30000"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$802,028</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dirty="0">
                          <a:effectLst/>
                        </a:rPr>
                        <a:t>865,566</a:t>
                      </a:r>
                      <a:endParaRPr lang="en-US" sz="1400"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994,652 </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361703083"/>
                  </a:ext>
                </a:extLst>
              </a:tr>
              <a:tr h="260406">
                <a:tc>
                  <a:txBody>
                    <a:bodyPr/>
                    <a:lstStyle/>
                    <a:p>
                      <a:pPr marL="0" marR="0">
                        <a:spcBef>
                          <a:spcPts val="0"/>
                        </a:spcBef>
                        <a:spcAft>
                          <a:spcPts val="0"/>
                        </a:spcAft>
                      </a:pPr>
                      <a:r>
                        <a:rPr lang="en-US" sz="1400" dirty="0">
                          <a:effectLst/>
                        </a:rPr>
                        <a:t>Receipts from loan principal</a:t>
                      </a:r>
                      <a:endParaRPr lang="en-US" sz="1400"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13,595,253 </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dirty="0">
                          <a:effectLst/>
                        </a:rPr>
                        <a:t>13,745,873 </a:t>
                      </a:r>
                      <a:endParaRPr lang="en-US" sz="1400"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14,262,005 </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126955525"/>
                  </a:ext>
                </a:extLst>
              </a:tr>
              <a:tr h="260406">
                <a:tc>
                  <a:txBody>
                    <a:bodyPr/>
                    <a:lstStyle/>
                    <a:p>
                      <a:pPr marL="0" marR="0">
                        <a:spcBef>
                          <a:spcPts val="0"/>
                        </a:spcBef>
                        <a:spcAft>
                          <a:spcPts val="0"/>
                        </a:spcAft>
                      </a:pPr>
                      <a:r>
                        <a:rPr lang="en-US" sz="1400" dirty="0">
                          <a:effectLst/>
                        </a:rPr>
                        <a:t>Receipts from loan interest</a:t>
                      </a:r>
                      <a:endParaRPr lang="en-US" sz="1400"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3,712,597</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dirty="0">
                          <a:effectLst/>
                        </a:rPr>
                        <a:t>3,514,473 </a:t>
                      </a:r>
                      <a:endParaRPr lang="en-US" sz="1400"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3,169,637 </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374204085"/>
                  </a:ext>
                </a:extLst>
              </a:tr>
              <a:tr h="260406">
                <a:tc>
                  <a:txBody>
                    <a:bodyPr/>
                    <a:lstStyle/>
                    <a:p>
                      <a:pPr marL="0" marR="0">
                        <a:spcBef>
                          <a:spcPts val="0"/>
                        </a:spcBef>
                        <a:spcAft>
                          <a:spcPts val="0"/>
                        </a:spcAft>
                      </a:pPr>
                      <a:r>
                        <a:rPr lang="en-US" sz="1400">
                          <a:effectLst/>
                        </a:rPr>
                        <a:t>Payments for debt service on bonds</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(3,209,150)</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(3,045,025)</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(2,960,238)</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955166314"/>
                  </a:ext>
                </a:extLst>
              </a:tr>
              <a:tr h="260406">
                <a:tc>
                  <a:txBody>
                    <a:bodyPr/>
                    <a:lstStyle/>
                    <a:p>
                      <a:pPr marL="0" marR="0">
                        <a:spcBef>
                          <a:spcPts val="0"/>
                        </a:spcBef>
                        <a:spcAft>
                          <a:spcPts val="0"/>
                        </a:spcAft>
                      </a:pPr>
                      <a:r>
                        <a:rPr lang="en-US" sz="1400" dirty="0">
                          <a:effectLst/>
                        </a:rPr>
                        <a:t>Payments for loan recipients </a:t>
                      </a:r>
                      <a:r>
                        <a:rPr lang="en-US" sz="1400" baseline="30000" dirty="0">
                          <a:effectLst/>
                        </a:rPr>
                        <a:t>5</a:t>
                      </a:r>
                      <a:endParaRPr lang="en-US" sz="1400" baseline="30000"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(35,380,431)</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dirty="0">
                          <a:effectLst/>
                        </a:rPr>
                        <a:t>(17,241,750)</a:t>
                      </a:r>
                      <a:endParaRPr lang="en-US" sz="1400"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(8,997,948)</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877841751"/>
                  </a:ext>
                </a:extLst>
              </a:tr>
              <a:tr h="260406">
                <a:tc>
                  <a:txBody>
                    <a:bodyPr/>
                    <a:lstStyle/>
                    <a:p>
                      <a:pPr marL="0" marR="0">
                        <a:spcBef>
                          <a:spcPts val="0"/>
                        </a:spcBef>
                        <a:spcAft>
                          <a:spcPts val="0"/>
                        </a:spcAft>
                      </a:pPr>
                      <a:r>
                        <a:rPr lang="en-US" sz="1400">
                          <a:effectLst/>
                        </a:rPr>
                        <a:t>Change in debt service reserves</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(173,725) </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1,208,338 </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dirty="0">
                          <a:effectLst/>
                        </a:rPr>
                        <a:t>(1,562,913) </a:t>
                      </a:r>
                      <a:endParaRPr lang="en-US" sz="1400" dirty="0">
                        <a:effectLst/>
                        <a:latin typeface="Univers (PCL6)"/>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83092373"/>
                  </a:ext>
                </a:extLst>
              </a:tr>
              <a:tr h="520811">
                <a:tc>
                  <a:txBody>
                    <a:bodyPr/>
                    <a:lstStyle/>
                    <a:p>
                      <a:pPr marL="0" marR="0">
                        <a:spcBef>
                          <a:spcPts val="0"/>
                        </a:spcBef>
                        <a:spcAft>
                          <a:spcPts val="0"/>
                        </a:spcAft>
                      </a:pPr>
                      <a:r>
                        <a:rPr lang="en-US" sz="1400" dirty="0">
                          <a:effectLst/>
                        </a:rPr>
                        <a:t>Cash balance forward</a:t>
                      </a:r>
                      <a:endParaRPr lang="en-US" sz="1400"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$85,838,305 </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$85,335,060 </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dirty="0">
                          <a:effectLst/>
                        </a:rPr>
                        <a:t>$121,994,135</a:t>
                      </a:r>
                      <a:endParaRPr lang="en-US" sz="1400" dirty="0">
                        <a:effectLst/>
                        <a:latin typeface="Univers (PCL6)"/>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812560906"/>
                  </a:ext>
                </a:extLst>
              </a:tr>
            </a:tbl>
          </a:graphicData>
        </a:graphic>
      </p:graphicFrame>
      <p:sp>
        <p:nvSpPr>
          <p:cNvPr id="8" name="Rectangle 4">
            <a:extLst>
              <a:ext uri="{FF2B5EF4-FFF2-40B4-BE49-F238E27FC236}">
                <a16:creationId xmlns:a16="http://schemas.microsoft.com/office/drawing/2014/main" id="{F9C4C2D4-01B9-0D99-6141-01B699C5C7D6}"/>
              </a:ext>
            </a:extLst>
          </p:cNvPr>
          <p:cNvSpPr>
            <a:spLocks noChangeArrowheads="1"/>
          </p:cNvSpPr>
          <p:nvPr/>
        </p:nvSpPr>
        <p:spPr bwMode="auto">
          <a:xfrm>
            <a:off x="1600200" y="180919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35830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AE91E-E238-4D4D-A862-9A0F0E4E82F3}"/>
              </a:ext>
            </a:extLst>
          </p:cNvPr>
          <p:cNvSpPr>
            <a:spLocks noGrp="1"/>
          </p:cNvSpPr>
          <p:nvPr>
            <p:ph type="title"/>
          </p:nvPr>
        </p:nvSpPr>
        <p:spPr/>
        <p:txBody>
          <a:bodyPr>
            <a:normAutofit fontScale="90000"/>
          </a:bodyPr>
          <a:lstStyle/>
          <a:p>
            <a:r>
              <a:rPr lang="en-US" sz="4400" i="1" dirty="0"/>
              <a:t>Drinking Water funding update</a:t>
            </a:r>
            <a:br>
              <a:rPr lang="en-US" sz="4400" i="1" dirty="0"/>
            </a:br>
            <a:r>
              <a:rPr lang="en-US" sz="3200" i="1" dirty="0"/>
              <a:t>as of June 1, 2022</a:t>
            </a:r>
            <a:endParaRPr lang="en-US" dirty="0"/>
          </a:p>
        </p:txBody>
      </p:sp>
      <p:sp>
        <p:nvSpPr>
          <p:cNvPr id="5" name="Rectangle 1">
            <a:extLst>
              <a:ext uri="{FF2B5EF4-FFF2-40B4-BE49-F238E27FC236}">
                <a16:creationId xmlns:a16="http://schemas.microsoft.com/office/drawing/2014/main" id="{9E912810-AE87-464E-A3DE-D86DED106A77}"/>
              </a:ext>
            </a:extLst>
          </p:cNvPr>
          <p:cNvSpPr>
            <a:spLocks noChangeArrowheads="1"/>
          </p:cNvSpPr>
          <p:nvPr/>
        </p:nvSpPr>
        <p:spPr bwMode="auto">
          <a:xfrm>
            <a:off x="228600" y="-11974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Drinking Water Grant Conditions for Principal Forgiveness</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1" name="Table 10">
            <a:extLst>
              <a:ext uri="{FF2B5EF4-FFF2-40B4-BE49-F238E27FC236}">
                <a16:creationId xmlns:a16="http://schemas.microsoft.com/office/drawing/2014/main" id="{ED18E8A1-96CC-699C-C484-439370B37F6F}"/>
              </a:ext>
            </a:extLst>
          </p:cNvPr>
          <p:cNvGraphicFramePr>
            <a:graphicFrameLocks noGrp="1"/>
          </p:cNvGraphicFramePr>
          <p:nvPr>
            <p:extLst>
              <p:ext uri="{D42A27DB-BD31-4B8C-83A1-F6EECF244321}">
                <p14:modId xmlns:p14="http://schemas.microsoft.com/office/powerpoint/2010/main" val="1741985075"/>
              </p:ext>
            </p:extLst>
          </p:nvPr>
        </p:nvGraphicFramePr>
        <p:xfrm>
          <a:off x="1202532" y="1793875"/>
          <a:ext cx="6738936" cy="2473325"/>
        </p:xfrm>
        <a:graphic>
          <a:graphicData uri="http://schemas.openxmlformats.org/drawingml/2006/table">
            <a:tbl>
              <a:tblPr firstRow="1" firstCol="1" bandRow="1">
                <a:tableStyleId>{5C22544A-7EE6-4342-B048-85BDC9FD1C3A}</a:tableStyleId>
              </a:tblPr>
              <a:tblGrid>
                <a:gridCol w="4508552">
                  <a:extLst>
                    <a:ext uri="{9D8B030D-6E8A-4147-A177-3AD203B41FA5}">
                      <a16:colId xmlns:a16="http://schemas.microsoft.com/office/drawing/2014/main" val="3391273345"/>
                    </a:ext>
                  </a:extLst>
                </a:gridCol>
                <a:gridCol w="1115192">
                  <a:extLst>
                    <a:ext uri="{9D8B030D-6E8A-4147-A177-3AD203B41FA5}">
                      <a16:colId xmlns:a16="http://schemas.microsoft.com/office/drawing/2014/main" val="3425513427"/>
                    </a:ext>
                  </a:extLst>
                </a:gridCol>
                <a:gridCol w="1115192">
                  <a:extLst>
                    <a:ext uri="{9D8B030D-6E8A-4147-A177-3AD203B41FA5}">
                      <a16:colId xmlns:a16="http://schemas.microsoft.com/office/drawing/2014/main" val="3123254697"/>
                    </a:ext>
                  </a:extLst>
                </a:gridCol>
              </a:tblGrid>
              <a:tr h="409081">
                <a:tc>
                  <a:txBody>
                    <a:bodyPr/>
                    <a:lstStyle/>
                    <a:p>
                      <a:pPr marL="0" marR="0">
                        <a:spcBef>
                          <a:spcPts val="0"/>
                        </a:spcBef>
                        <a:spcAft>
                          <a:spcPts val="0"/>
                        </a:spcAft>
                      </a:pPr>
                      <a:r>
                        <a:rPr lang="en-US" sz="1400" dirty="0">
                          <a:effectLst/>
                        </a:rPr>
                        <a:t>Current funds to obligate for principal forgiveness loans</a:t>
                      </a:r>
                      <a:endParaRPr lang="en-US" sz="1400"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a:effectLst/>
                        </a:rPr>
                        <a:t> </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$6,011,553</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087583995"/>
                  </a:ext>
                </a:extLst>
              </a:tr>
              <a:tr h="374707">
                <a:tc>
                  <a:txBody>
                    <a:bodyPr/>
                    <a:lstStyle/>
                    <a:p>
                      <a:pPr marL="0" marR="0" indent="279400">
                        <a:spcBef>
                          <a:spcPts val="0"/>
                        </a:spcBef>
                        <a:spcAft>
                          <a:spcPts val="0"/>
                        </a:spcAft>
                      </a:pPr>
                      <a:r>
                        <a:rPr lang="en-US" sz="1400">
                          <a:effectLst/>
                        </a:rPr>
                        <a:t>Less projects for board consideration</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$188,000</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40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112354425"/>
                  </a:ext>
                </a:extLst>
              </a:tr>
              <a:tr h="409081">
                <a:tc>
                  <a:txBody>
                    <a:bodyPr/>
                    <a:lstStyle/>
                    <a:p>
                      <a:pPr marL="0" marR="0" indent="279400">
                        <a:spcBef>
                          <a:spcPts val="0"/>
                        </a:spcBef>
                        <a:spcAft>
                          <a:spcPts val="0"/>
                        </a:spcAft>
                      </a:pPr>
                      <a:r>
                        <a:rPr lang="en-US" sz="1400" dirty="0">
                          <a:effectLst/>
                        </a:rPr>
                        <a:t>Less projects in discussion for funding</a:t>
                      </a:r>
                      <a:endParaRPr lang="en-US" sz="1400"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$5,823,553</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 </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208283086"/>
                  </a:ext>
                </a:extLst>
              </a:tr>
              <a:tr h="655117">
                <a:tc>
                  <a:txBody>
                    <a:bodyPr/>
                    <a:lstStyle/>
                    <a:p>
                      <a:pPr marL="0" marR="0">
                        <a:spcBef>
                          <a:spcPts val="0"/>
                        </a:spcBef>
                        <a:spcAft>
                          <a:spcPts val="0"/>
                        </a:spcAft>
                      </a:pPr>
                      <a:r>
                        <a:rPr lang="en-US" sz="1400" dirty="0">
                          <a:effectLst/>
                        </a:rPr>
                        <a:t>Available funds to obligate for principal forgiveness loans after board meeting</a:t>
                      </a:r>
                      <a:endParaRPr lang="en-US" sz="1400" dirty="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a:effectLst/>
                        </a:rPr>
                        <a:t>$0</a:t>
                      </a:r>
                      <a:endParaRPr lang="en-US" sz="1400">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40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2512169620"/>
                  </a:ext>
                </a:extLst>
              </a:tr>
              <a:tr h="625339">
                <a:tc>
                  <a:txBody>
                    <a:bodyPr/>
                    <a:lstStyle/>
                    <a:p>
                      <a:pPr marL="0" marR="0">
                        <a:spcBef>
                          <a:spcPts val="0"/>
                        </a:spcBef>
                        <a:spcAft>
                          <a:spcPts val="0"/>
                        </a:spcAft>
                      </a:pPr>
                      <a:r>
                        <a:rPr lang="en-US" sz="1400" dirty="0">
                          <a:solidFill>
                            <a:schemeClr val="bg1"/>
                          </a:solidFill>
                          <a:effectLst/>
                        </a:rPr>
                        <a:t>Available from the 2022 BIL Supplemental Grant</a:t>
                      </a:r>
                    </a:p>
                    <a:p>
                      <a:pPr marL="0" marR="0">
                        <a:spcBef>
                          <a:spcPts val="0"/>
                        </a:spcBef>
                        <a:spcAft>
                          <a:spcPts val="0"/>
                        </a:spcAft>
                      </a:pPr>
                      <a:r>
                        <a:rPr lang="en-US" sz="1400" dirty="0">
                          <a:solidFill>
                            <a:schemeClr val="bg1"/>
                          </a:solidFill>
                          <a:effectLst/>
                        </a:rPr>
                        <a:t>(Application in October with funding in Spring 2023)</a:t>
                      </a:r>
                      <a:endParaRPr lang="en-US" sz="1400" dirty="0">
                        <a:solidFill>
                          <a:schemeClr val="bg1"/>
                        </a:solidFill>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dirty="0">
                          <a:solidFill>
                            <a:schemeClr val="tx1"/>
                          </a:solidFill>
                          <a:effectLst/>
                        </a:rPr>
                        <a:t> </a:t>
                      </a:r>
                      <a:endParaRPr lang="en-US" sz="1400" dirty="0">
                        <a:solidFill>
                          <a:schemeClr val="tx1"/>
                        </a:solidFill>
                        <a:effectLst/>
                        <a:latin typeface="Univers (PCL6)"/>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b="1" dirty="0">
                          <a:solidFill>
                            <a:schemeClr val="tx1"/>
                          </a:solidFill>
                          <a:effectLst/>
                        </a:rPr>
                        <a:t>$10,198,370</a:t>
                      </a:r>
                      <a:endParaRPr lang="en-US" sz="1400" b="1" dirty="0">
                        <a:solidFill>
                          <a:schemeClr val="tx1"/>
                        </a:solidFill>
                        <a:effectLst/>
                        <a:latin typeface="Univers (PCL6)"/>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209313959"/>
                  </a:ext>
                </a:extLst>
              </a:tr>
            </a:tbl>
          </a:graphicData>
        </a:graphic>
      </p:graphicFrame>
      <p:sp>
        <p:nvSpPr>
          <p:cNvPr id="12" name="Rectangle 4">
            <a:extLst>
              <a:ext uri="{FF2B5EF4-FFF2-40B4-BE49-F238E27FC236}">
                <a16:creationId xmlns:a16="http://schemas.microsoft.com/office/drawing/2014/main" id="{67144AD8-A828-4B14-DF0B-2991714CF671}"/>
              </a:ext>
            </a:extLst>
          </p:cNvPr>
          <p:cNvSpPr>
            <a:spLocks noChangeArrowheads="1"/>
          </p:cNvSpPr>
          <p:nvPr/>
        </p:nvSpPr>
        <p:spPr bwMode="auto">
          <a:xfrm>
            <a:off x="1795463"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80842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AE91E-E238-4D4D-A862-9A0F0E4E82F3}"/>
              </a:ext>
            </a:extLst>
          </p:cNvPr>
          <p:cNvSpPr>
            <a:spLocks noGrp="1"/>
          </p:cNvSpPr>
          <p:nvPr>
            <p:ph type="title"/>
          </p:nvPr>
        </p:nvSpPr>
        <p:spPr>
          <a:xfrm>
            <a:off x="457200" y="88615"/>
            <a:ext cx="8229600" cy="1143000"/>
          </a:xfrm>
        </p:spPr>
        <p:txBody>
          <a:bodyPr>
            <a:normAutofit fontScale="90000"/>
          </a:bodyPr>
          <a:lstStyle/>
          <a:p>
            <a:r>
              <a:rPr lang="en-US" sz="4400" i="1" dirty="0"/>
              <a:t>Drinking Water funding update</a:t>
            </a:r>
            <a:br>
              <a:rPr lang="en-US" sz="4400" i="1" dirty="0"/>
            </a:br>
            <a:r>
              <a:rPr lang="en-US" sz="3200" i="1" dirty="0"/>
              <a:t>as of June 1, 2022</a:t>
            </a:r>
            <a:endParaRPr lang="en-US" dirty="0"/>
          </a:p>
        </p:txBody>
      </p:sp>
      <p:sp>
        <p:nvSpPr>
          <p:cNvPr id="5" name="Rectangle 1">
            <a:extLst>
              <a:ext uri="{FF2B5EF4-FFF2-40B4-BE49-F238E27FC236}">
                <a16:creationId xmlns:a16="http://schemas.microsoft.com/office/drawing/2014/main" id="{9E912810-AE87-464E-A3DE-D86DED106A77}"/>
              </a:ext>
            </a:extLst>
          </p:cNvPr>
          <p:cNvSpPr>
            <a:spLocks noChangeArrowheads="1"/>
          </p:cNvSpPr>
          <p:nvPr/>
        </p:nvSpPr>
        <p:spPr bwMode="auto">
          <a:xfrm>
            <a:off x="228600" y="-11974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Drinking Water Grant Conditions for Principal Forgiveness</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4">
            <a:extLst>
              <a:ext uri="{FF2B5EF4-FFF2-40B4-BE49-F238E27FC236}">
                <a16:creationId xmlns:a16="http://schemas.microsoft.com/office/drawing/2014/main" id="{67144AD8-A828-4B14-DF0B-2991714CF671}"/>
              </a:ext>
            </a:extLst>
          </p:cNvPr>
          <p:cNvSpPr>
            <a:spLocks noChangeArrowheads="1"/>
          </p:cNvSpPr>
          <p:nvPr/>
        </p:nvSpPr>
        <p:spPr bwMode="auto">
          <a:xfrm>
            <a:off x="1795463"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312ADBE-77DA-86A3-E452-AF2E7066EB78}"/>
              </a:ext>
            </a:extLst>
          </p:cNvPr>
          <p:cNvSpPr>
            <a:spLocks noChangeArrowheads="1"/>
          </p:cNvSpPr>
          <p:nvPr/>
        </p:nvSpPr>
        <p:spPr bwMode="auto">
          <a:xfrm>
            <a:off x="1676400" y="128041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Pending Grant Application (Base program only)</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1">
            <a:extLst>
              <a:ext uri="{FF2B5EF4-FFF2-40B4-BE49-F238E27FC236}">
                <a16:creationId xmlns:a16="http://schemas.microsoft.com/office/drawing/2014/main" id="{48129969-2B08-B1A4-7626-C8E96535F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012" y="1453023"/>
            <a:ext cx="5800725" cy="41719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56F914D-F7AA-2B3D-60FF-B853C3A598DE}"/>
              </a:ext>
            </a:extLst>
          </p:cNvPr>
          <p:cNvSpPr>
            <a:spLocks noChangeArrowheads="1"/>
          </p:cNvSpPr>
          <p:nvPr/>
        </p:nvSpPr>
        <p:spPr bwMode="auto">
          <a:xfrm>
            <a:off x="1803212" y="6305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*Re-allocation of other state capitalization grants</a:t>
            </a:r>
            <a:endPar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97257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7618B08-992A-4951-8F63-10101F96A9C5}"/>
              </a:ext>
            </a:extLst>
          </p:cNvPr>
          <p:cNvSpPr>
            <a:spLocks noGrp="1"/>
          </p:cNvSpPr>
          <p:nvPr>
            <p:ph type="title"/>
          </p:nvPr>
        </p:nvSpPr>
        <p:spPr>
          <a:xfrm>
            <a:off x="457200" y="274638"/>
            <a:ext cx="8229600" cy="1143000"/>
          </a:xfrm>
        </p:spPr>
        <p:txBody>
          <a:bodyPr>
            <a:noAutofit/>
          </a:bodyPr>
          <a:lstStyle/>
          <a:p>
            <a:r>
              <a:rPr lang="en-US" sz="4000" i="1" dirty="0"/>
              <a:t>SRF Drinking Water Priority List</a:t>
            </a:r>
            <a:br>
              <a:rPr lang="en-US" sz="4000" i="1" dirty="0"/>
            </a:br>
            <a:endParaRPr lang="en-US" sz="4000" i="1" dirty="0"/>
          </a:p>
        </p:txBody>
      </p:sp>
      <p:sp>
        <p:nvSpPr>
          <p:cNvPr id="3" name="Content Placeholder 2">
            <a:extLst>
              <a:ext uri="{FF2B5EF4-FFF2-40B4-BE49-F238E27FC236}">
                <a16:creationId xmlns:a16="http://schemas.microsoft.com/office/drawing/2014/main" id="{B2C23D9A-B5B6-015C-04CF-F40E0D271B55}"/>
              </a:ext>
            </a:extLst>
          </p:cNvPr>
          <p:cNvSpPr>
            <a:spLocks noGrp="1"/>
          </p:cNvSpPr>
          <p:nvPr>
            <p:ph idx="1"/>
          </p:nvPr>
        </p:nvSpPr>
        <p:spPr/>
        <p:txBody>
          <a:bodyPr/>
          <a:lstStyle/>
          <a:p>
            <a:r>
              <a:rPr lang="en-US" dirty="0"/>
              <a:t>Notice of Bypass –Sent August 19, 2022</a:t>
            </a:r>
          </a:p>
          <a:p>
            <a:pPr lvl="1"/>
            <a:r>
              <a:rPr lang="en-US" dirty="0"/>
              <a:t>Trout Canyon reclassified to Priority #52</a:t>
            </a:r>
          </a:p>
          <a:p>
            <a:r>
              <a:rPr lang="en-US" dirty="0"/>
              <a:t>Authority</a:t>
            </a:r>
          </a:p>
          <a:p>
            <a:pPr lvl="1"/>
            <a:r>
              <a:rPr lang="en-US" dirty="0"/>
              <a:t>NAC 445A.67573- Bypass water project on priority list</a:t>
            </a:r>
          </a:p>
          <a:p>
            <a:pPr lvl="1"/>
            <a:r>
              <a:rPr lang="en-US" dirty="0"/>
              <a:t>NAC 445A.67577 and NAC 445A.67578</a:t>
            </a:r>
          </a:p>
        </p:txBody>
      </p:sp>
    </p:spTree>
    <p:extLst>
      <p:ext uri="{BB962C8B-B14F-4D97-AF65-F5344CB8AC3E}">
        <p14:creationId xmlns:p14="http://schemas.microsoft.com/office/powerpoint/2010/main" val="3704199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4804</TotalTime>
  <Words>1729</Words>
  <Application>Microsoft Office PowerPoint</Application>
  <PresentationFormat>On-screen Show (4:3)</PresentationFormat>
  <Paragraphs>407</Paragraphs>
  <Slides>31</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Symbol</vt:lpstr>
      <vt:lpstr>Times New Roman</vt:lpstr>
      <vt:lpstr>Univers (PCL6)</vt:lpstr>
      <vt:lpstr>Office Theme</vt:lpstr>
      <vt:lpstr>Board for Financing Water Projects</vt:lpstr>
      <vt:lpstr>Agenda 2:  Introductions</vt:lpstr>
      <vt:lpstr>Agenda 3:  Public Comment</vt:lpstr>
      <vt:lpstr>PowerPoint Presentation</vt:lpstr>
      <vt:lpstr>Drinking Water funding update as of September 16, 2022</vt:lpstr>
      <vt:lpstr>Drinking Water Cash Flow Projections1 as of September 16, 2022</vt:lpstr>
      <vt:lpstr>Drinking Water funding update as of June 1, 2022</vt:lpstr>
      <vt:lpstr>Drinking Water funding update as of June 1, 2022</vt:lpstr>
      <vt:lpstr>SRF Drinking Water Priority List </vt:lpstr>
      <vt:lpstr>Program Updates</vt:lpstr>
      <vt:lpstr>Capital Improvements Grant funding update as of June 1, 2022</vt:lpstr>
      <vt:lpstr>Capital Improvements Grant funding update as of June 1, 2022</vt:lpstr>
      <vt:lpstr>Logan Creek Estates – Additional Storage Tank and New Well - Loan Request</vt:lpstr>
      <vt:lpstr>Proposed Project</vt:lpstr>
      <vt:lpstr>Proposed Project</vt:lpstr>
      <vt:lpstr>Proposed Project Environmental Review</vt:lpstr>
      <vt:lpstr>Project Cost Estimates and Funding Sources</vt:lpstr>
      <vt:lpstr>Estimated Project Schedule</vt:lpstr>
      <vt:lpstr>Future Project</vt:lpstr>
      <vt:lpstr>Consolidation</vt:lpstr>
      <vt:lpstr>PowerPoint Presentation</vt:lpstr>
      <vt:lpstr>PowerPoint Presentation</vt:lpstr>
      <vt:lpstr>PowerPoint Presentation</vt:lpstr>
      <vt:lpstr>Hawthorne Utilities – Mina &amp; Luning Water System – PER Loan Request</vt:lpstr>
      <vt:lpstr>Proposed Project</vt:lpstr>
      <vt:lpstr>Project Cost Estimates and Funding Sources</vt:lpstr>
      <vt:lpstr>Estimated Project Schedule</vt:lpstr>
      <vt:lpstr>Hawthorne Utilities – Hawthorne Water System – PER Loan Request</vt:lpstr>
      <vt:lpstr>Proposed Project</vt:lpstr>
      <vt:lpstr>Project Cost Estimates and Funding Sources</vt:lpstr>
      <vt:lpstr>Estimated Project Schedule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for Financing Water Projects</dc:title>
  <dc:creator>Sharada Maligireddy</dc:creator>
  <cp:lastModifiedBy>Elizabeth Kingsland</cp:lastModifiedBy>
  <cp:revision>239</cp:revision>
  <cp:lastPrinted>2022-06-22T19:02:47Z</cp:lastPrinted>
  <dcterms:created xsi:type="dcterms:W3CDTF">2021-01-11T21:13:42Z</dcterms:created>
  <dcterms:modified xsi:type="dcterms:W3CDTF">2022-10-04T22:52:53Z</dcterms:modified>
</cp:coreProperties>
</file>